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07" r:id="rId2"/>
    <p:sldId id="309" r:id="rId3"/>
    <p:sldId id="310" r:id="rId4"/>
    <p:sldId id="311" r:id="rId5"/>
    <p:sldId id="314" r:id="rId6"/>
    <p:sldId id="316" r:id="rId7"/>
    <p:sldId id="317" r:id="rId8"/>
    <p:sldId id="318" r:id="rId9"/>
    <p:sldId id="319" r:id="rId10"/>
    <p:sldId id="320" r:id="rId11"/>
    <p:sldId id="377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438" r:id="rId23"/>
    <p:sldId id="462" r:id="rId24"/>
    <p:sldId id="331" r:id="rId25"/>
    <p:sldId id="332" r:id="rId26"/>
    <p:sldId id="439" r:id="rId27"/>
    <p:sldId id="440" r:id="rId28"/>
    <p:sldId id="441" r:id="rId29"/>
    <p:sldId id="463" r:id="rId30"/>
    <p:sldId id="442" r:id="rId31"/>
    <p:sldId id="443" r:id="rId32"/>
    <p:sldId id="444" r:id="rId33"/>
    <p:sldId id="445" r:id="rId34"/>
    <p:sldId id="446" r:id="rId35"/>
    <p:sldId id="447" r:id="rId36"/>
    <p:sldId id="352" r:id="rId37"/>
    <p:sldId id="464" r:id="rId38"/>
    <p:sldId id="449" r:id="rId39"/>
    <p:sldId id="450" r:id="rId40"/>
    <p:sldId id="465" r:id="rId41"/>
    <p:sldId id="452" r:id="rId42"/>
    <p:sldId id="453" r:id="rId43"/>
    <p:sldId id="454" r:id="rId44"/>
    <p:sldId id="455" r:id="rId45"/>
    <p:sldId id="456" r:id="rId46"/>
    <p:sldId id="457" r:id="rId47"/>
    <p:sldId id="458" r:id="rId48"/>
    <p:sldId id="460" r:id="rId49"/>
    <p:sldId id="466" r:id="rId50"/>
    <p:sldId id="342" r:id="rId51"/>
    <p:sldId id="343" r:id="rId52"/>
    <p:sldId id="344" r:id="rId53"/>
    <p:sldId id="345" r:id="rId54"/>
    <p:sldId id="467" r:id="rId55"/>
    <p:sldId id="379" r:id="rId56"/>
    <p:sldId id="378" r:id="rId57"/>
    <p:sldId id="468" r:id="rId58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7C8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0" autoAdjust="0"/>
    <p:restoredTop sz="93605" autoAdjust="0"/>
  </p:normalViewPr>
  <p:slideViewPr>
    <p:cSldViewPr>
      <p:cViewPr varScale="1">
        <p:scale>
          <a:sx n="120" d="100"/>
          <a:sy n="120" d="100"/>
        </p:scale>
        <p:origin x="24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9.xml"/><Relationship Id="rId1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1/6/20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881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1/6/20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729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65AB0-BD00-4878-97C0-0D18A3AD59EC}" type="slidenum">
              <a:rPr lang="en-US"/>
              <a:pPr/>
              <a:t>10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CF605-DA55-4E0F-B667-30DA75DEF551}" type="slidenum">
              <a:rPr lang="en-US"/>
              <a:pPr/>
              <a:t>12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BDA07-B7B2-40DA-9C53-67A0C36ABBDA}" type="slidenum">
              <a:rPr lang="en-US"/>
              <a:pPr/>
              <a:t>13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AC4B1-E9E1-44AF-9735-5FC12D4F5192}" type="slidenum">
              <a:rPr lang="en-US"/>
              <a:pPr/>
              <a:t>14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F75AE-1D37-47D4-9D49-9D0A2A328EA6}" type="slidenum">
              <a:rPr lang="en-US"/>
              <a:pPr/>
              <a:t>15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 lIns="96729" tIns="48364" rIns="96729" bIns="48364"/>
          <a:lstStyle/>
          <a:p>
            <a:pPr defTabSz="951509">
              <a:spcBef>
                <a:spcPct val="0"/>
              </a:spcBef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6EE7E-7DDD-45AE-9E7B-A5275A0F09BB}" type="slidenum">
              <a:rPr lang="en-US"/>
              <a:pPr/>
              <a:t>16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 lIns="96729" tIns="48364" rIns="96729" bIns="48364"/>
          <a:lstStyle/>
          <a:p>
            <a:pPr defTabSz="951509">
              <a:spcBef>
                <a:spcPct val="0"/>
              </a:spcBef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08664-DE5F-4B20-85BD-C9986A4112A8}" type="slidenum">
              <a:rPr lang="en-US"/>
              <a:pPr/>
              <a:t>17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 lIns="96729" tIns="48364" rIns="96729" bIns="48364"/>
          <a:lstStyle/>
          <a:p>
            <a:pPr defTabSz="951509">
              <a:spcBef>
                <a:spcPct val="0"/>
              </a:spcBef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3EE8-F5DF-433C-AE13-7F32FFC4E372}" type="slidenum">
              <a:rPr lang="en-US"/>
              <a:pPr/>
              <a:t>18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 lIns="96729" tIns="48364" rIns="96729" bIns="48364"/>
          <a:lstStyle/>
          <a:p>
            <a:pPr defTabSz="951509">
              <a:spcBef>
                <a:spcPct val="0"/>
              </a:spcBef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C490F-7D3A-4899-A681-F170B4D7E4A9}" type="slidenum">
              <a:rPr lang="en-US"/>
              <a:pPr/>
              <a:t>19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 lIns="96729" tIns="48364" rIns="96729" bIns="48364"/>
          <a:lstStyle/>
          <a:p>
            <a:pPr defTabSz="951509">
              <a:spcBef>
                <a:spcPct val="0"/>
              </a:spcBef>
            </a:pP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294E0-71FC-48EE-AEE8-9B7CE36B671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73CD0-62DE-4263-B96F-2562BA41A15C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 lIns="96729" tIns="48364" rIns="96729" bIns="48364"/>
          <a:lstStyle/>
          <a:p>
            <a:pPr defTabSz="951509">
              <a:spcBef>
                <a:spcPct val="0"/>
              </a:spcBef>
            </a:pPr>
            <a:r>
              <a:rPr kumimoji="1" lang="en-US" dirty="0"/>
              <a:t>Weight ~800 Kg</a:t>
            </a:r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25653-383D-4078-9DA1-AB8496B7339E}" type="slidenum">
              <a:rPr lang="en-US"/>
              <a:pPr/>
              <a:t>21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5FA87-3F40-4764-8535-345AF78368F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8" y="3474963"/>
            <a:ext cx="7042547" cy="329111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AC4B1-E9E1-44AF-9735-5FC12D4F5192}" type="slidenum">
              <a:rPr lang="en-US"/>
              <a:pPr/>
              <a:t>23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14D34-A6D0-4A61-8C1F-DD40FF38B83B}" type="slidenum">
              <a:rPr lang="en-US"/>
              <a:pPr/>
              <a:t>24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C3CA4-5A98-44E6-93F3-C10A225C1C94}" type="slidenum">
              <a:rPr lang="en-US"/>
              <a:pPr/>
              <a:t>25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F1E0B-1028-4011-844F-DB4775BFC4D8}" type="slidenum">
              <a:rPr lang="en-US"/>
              <a:pPr/>
              <a:t>26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1A97C-BAFF-4C72-B5A4-C8AE914556D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3B5F7-90F1-4F97-9982-A18403DC31D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AC4B1-E9E1-44AF-9735-5FC12D4F5192}" type="slidenum">
              <a:rPr lang="en-US"/>
              <a:pPr/>
              <a:t>29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D7D6E-FF4F-4A65-9129-DC673EB6934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6C61B-B01E-4CE2-A64F-28349E00D703}" type="slidenum">
              <a:rPr lang="en-US"/>
              <a:pPr/>
              <a:t>30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A369E-F616-433B-9B43-898F21F95CA7}" type="slidenum">
              <a:rPr lang="en-US"/>
              <a:pPr/>
              <a:t>31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BA1E2-4738-4EEE-93A7-55178A83FD32}" type="slidenum">
              <a:rPr lang="en-US"/>
              <a:pPr/>
              <a:t>32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A369E-F616-433B-9B43-898F21F95CA7}" type="slidenum">
              <a:rPr lang="en-US"/>
              <a:pPr/>
              <a:t>33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1844B-0514-435A-AFB6-CD9DA1CA5AC6}" type="slidenum">
              <a:rPr lang="en-US"/>
              <a:pPr/>
              <a:t>34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A369E-F616-433B-9B43-898F21F95CA7}" type="slidenum">
              <a:rPr lang="en-US"/>
              <a:pPr/>
              <a:t>35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7479F-05B3-4E9F-9A09-040114864C1A}" type="slidenum">
              <a:rPr lang="en-US"/>
              <a:pPr/>
              <a:t>36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AC4B1-E9E1-44AF-9735-5FC12D4F5192}" type="slidenum">
              <a:rPr lang="en-US"/>
              <a:pPr/>
              <a:t>37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60F6D-7DC4-42A9-9372-C45DCBDA031F}" type="slidenum">
              <a:rPr lang="en-US"/>
              <a:pPr/>
              <a:t>38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607E8-7F0C-456D-9C00-B4BA52BF03A7}" type="slidenum">
              <a:rPr lang="en-US"/>
              <a:pPr/>
              <a:t>39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 lIns="95906" tIns="47953" rIns="95906" bIns="47953"/>
          <a:lstStyle/>
          <a:p>
            <a:r>
              <a:rPr lang="en-US"/>
              <a:t>How fast?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Get into the motivation – say OC768 line rate buffering is a goal.</a:t>
            </a:r>
          </a:p>
          <a:p>
            <a:r>
              <a:rPr lang="en-US"/>
              <a:t>  - Just mention directly the amount of buffering required.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Why is it not possible today?</a:t>
            </a:r>
          </a:p>
          <a:p>
            <a:endParaRPr lang="en-US"/>
          </a:p>
          <a:p>
            <a:r>
              <a:rPr lang="en-US"/>
              <a:t>Why is it intersting….</a:t>
            </a:r>
          </a:p>
          <a:p>
            <a:endParaRPr lang="en-US"/>
          </a:p>
          <a:p>
            <a:r>
              <a:rPr lang="en-US"/>
              <a:t>	Talks abut SRAM/DRAM.</a:t>
            </a:r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D0BF3-3033-4803-9424-08521EAB203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AC4B1-E9E1-44AF-9735-5FC12D4F5192}" type="slidenum">
              <a:rPr lang="en-US"/>
              <a:pPr/>
              <a:t>40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B524-E985-4E41-8F5F-9C9EC1C41073}" type="slidenum">
              <a:rPr lang="en-US"/>
              <a:pPr/>
              <a:t>41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50DDE-FB4F-4142-971F-1DB3577D0AA6}" type="slidenum">
              <a:rPr lang="en-US"/>
              <a:pPr/>
              <a:t>42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EE2EC-8FB7-4333-A9D8-1809185C47D1}" type="slidenum">
              <a:rPr lang="en-US"/>
              <a:pPr/>
              <a:t>43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FA850-EAE5-4203-8156-990650963B5A}" type="slidenum">
              <a:rPr lang="en-US"/>
              <a:pPr/>
              <a:t>44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66431-55C2-413B-8F8C-C77CB647D2A7}" type="slidenum">
              <a:rPr lang="en-US"/>
              <a:pPr/>
              <a:t>45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E80D6-E699-47CB-8E07-FC1777BAF288}" type="slidenum">
              <a:rPr lang="en-US"/>
              <a:pPr/>
              <a:t>46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24144-5A00-44C7-AE39-9D0A4161CF0C}" type="slidenum">
              <a:rPr lang="en-US"/>
              <a:pPr/>
              <a:t>47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F6D1E-3B15-46C6-9C35-B287F1798ADB}" type="slidenum">
              <a:rPr lang="en-US"/>
              <a:pPr/>
              <a:t>48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AC4B1-E9E1-44AF-9735-5FC12D4F5192}" type="slidenum">
              <a:rPr lang="en-US"/>
              <a:pPr/>
              <a:t>49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1ACBF-E60A-4ED0-95F8-09F485B7B344}" type="slidenum">
              <a:rPr lang="en-US"/>
              <a:pPr/>
              <a:t>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AF12F-DB56-4874-AEE6-A19BE3DF1FBB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2697B-EC43-450A-A2CA-562FA6A62A9A}" type="slidenum">
              <a:rPr lang="en-US"/>
              <a:pPr/>
              <a:t>51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40B9-AE55-4627-8BCA-749553E18B97}" type="slidenum">
              <a:rPr lang="en-US"/>
              <a:pPr/>
              <a:t>52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EEEBA-6F77-4F77-82E5-EC0CCCD78204}" type="slidenum">
              <a:rPr lang="en-US"/>
              <a:pPr/>
              <a:t>53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AC4B1-E9E1-44AF-9735-5FC12D4F5192}" type="slidenum">
              <a:rPr lang="en-US"/>
              <a:pPr/>
              <a:t>54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7322E-5784-41C1-AFFA-20206713ED2B}" type="slidenum">
              <a:rPr lang="en-US"/>
              <a:pPr/>
              <a:t>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05855-7CE7-4461-AA7D-AA7E495F555E}" type="slidenum">
              <a:rPr lang="en-US"/>
              <a:pPr/>
              <a:t>7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77E57-AE00-44BD-9DE5-84AF9201DD7E}" type="slidenum">
              <a:rPr lang="en-US"/>
              <a:pPr/>
              <a:t>8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A16F8-20B7-44BE-9C60-D1AB70774984}" type="slidenum">
              <a:rPr lang="en-US"/>
              <a:pPr/>
              <a:t>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153400" cy="2362200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81200" y="3124200"/>
            <a:ext cx="6705600" cy="32004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35592" y="3200400"/>
            <a:ext cx="1371600" cy="2209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-19017" y="-7144"/>
            <a:ext cx="9180548" cy="1150144"/>
            <a:chOff x="-19017" y="-7144"/>
            <a:chExt cx="9180548" cy="1041401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9525" y="-7144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81500" y="-7144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" name="Group 1"/>
            <p:cNvGrpSpPr/>
            <p:nvPr/>
          </p:nvGrpSpPr>
          <p:grpSpPr>
            <a:xfrm>
              <a:off x="-19017" y="202408"/>
              <a:ext cx="9180548" cy="649224"/>
              <a:chOff x="-19045" y="216551"/>
              <a:chExt cx="9180548" cy="649224"/>
            </a:xfrm>
          </p:grpSpPr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21435692">
                <a:off x="-19045" y="216551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/>
              </a:p>
            </p:txBody>
          </p:sp>
        </p:grp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Winter 2020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992855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9525" y="-7144"/>
            <a:ext cx="9163050" cy="3881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81500" y="-7144"/>
            <a:ext cx="4762500" cy="2378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4191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00600" y="6356350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fpitt/documents/plagiarism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toronto.edu/~clarke/acoffenc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life.utoronto.ca/accessibili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yganjali/courses/csc222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1371600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</a:rPr>
              <a:t>Handout </a:t>
            </a:r>
            <a:r>
              <a:rPr lang="en-US" sz="4000">
                <a:solidFill>
                  <a:srgbClr val="0070C0"/>
                </a:solidFill>
              </a:rPr>
              <a:t># 2: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Course Logistics and Introduction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81200" y="3200400"/>
            <a:ext cx="6705600" cy="31242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Professor Yashar Ganjali</a:t>
            </a:r>
          </a:p>
          <a:p>
            <a:r>
              <a:rPr lang="en-US" b="1" dirty="0">
                <a:solidFill>
                  <a:schemeClr val="tx2"/>
                </a:solidFill>
              </a:rPr>
              <a:t>Department of Computer Science</a:t>
            </a:r>
          </a:p>
          <a:p>
            <a:r>
              <a:rPr lang="en-US" b="1" dirty="0">
                <a:solidFill>
                  <a:schemeClr val="tx2"/>
                </a:solidFill>
              </a:rPr>
              <a:t>University of Toronto</a:t>
            </a:r>
          </a:p>
          <a:p>
            <a:endParaRPr lang="en-US" sz="2000" dirty="0"/>
          </a:p>
          <a:p>
            <a:r>
              <a:rPr lang="en-US" sz="2400" dirty="0">
                <a:solidFill>
                  <a:schemeClr val="tx2"/>
                </a:solidFill>
                <a:hlinkClick r:id="rId3"/>
              </a:rPr>
              <a:t>yganjali@cs.toronto.edu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hlinkClick r:id="rId4"/>
              </a:rPr>
              <a:t>http://www.cs.toronto.edu/~yganjali</a:t>
            </a:r>
            <a:endParaRPr lang="en-US" sz="24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3400" y="1143000"/>
            <a:ext cx="8153400" cy="457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CSC 2229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– Software-Defined Networking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9CF1E-5531-44F8-B1E9-5B7F09BB138A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Academic Integrity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submissions must present original, independent work.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take academic offenses very seriously.</a:t>
            </a:r>
          </a:p>
          <a:p>
            <a:pPr lvl="1">
              <a:lnSpc>
                <a:spcPct val="90000"/>
              </a:lnSpc>
            </a:pPr>
            <a:r>
              <a:rPr lang="en-US"/>
              <a:t>Please </a:t>
            </a:r>
            <a:r>
              <a:rPr lang="en-US" dirty="0"/>
              <a:t>read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“Guideline for avoiding plagiarism”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hlinkClick r:id="rId3"/>
              </a:rPr>
              <a:t>http://www.cs.toronto.edu/~fpitt/documents/plagiarism.html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dirty="0"/>
              <a:t>“Advice about academic offenses”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hlinkClick r:id="rId4"/>
              </a:rPr>
              <a:t>http://www.cs.toronto.edu/~clarke/acoffences/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Accessibility Needs</a:t>
            </a:r>
          </a:p>
          <a:p>
            <a:pPr lvl="1"/>
            <a:r>
              <a:rPr lang="en-US" dirty="0"/>
              <a:t>The University of Toronto is committed to accessibility. If you require accommodations or have any accessibility concerns, please visit </a:t>
            </a:r>
            <a:r>
              <a:rPr lang="en-US" u="sng" dirty="0">
                <a:hlinkClick r:id="rId3"/>
              </a:rPr>
              <a:t>http://studentlife.utoronto.ca/accessibility</a:t>
            </a:r>
            <a:r>
              <a:rPr lang="en-US" dirty="0"/>
              <a:t> as soon as possible.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12F564-A17C-445C-BB90-BA9FD28E5FC2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	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thanks to:</a:t>
            </a:r>
          </a:p>
          <a:p>
            <a:pPr lvl="1"/>
            <a:r>
              <a:rPr lang="en-US" dirty="0"/>
              <a:t>Prof. Nick </a:t>
            </a:r>
            <a:r>
              <a:rPr lang="en-US" dirty="0" err="1"/>
              <a:t>McKeown</a:t>
            </a:r>
            <a:r>
              <a:rPr lang="en-US" dirty="0"/>
              <a:t>, Stanford University </a:t>
            </a:r>
          </a:p>
          <a:p>
            <a:pPr lvl="1"/>
            <a:r>
              <a:rPr lang="en-US" dirty="0"/>
              <a:t>Prof. Balaji Prabhakar, Stanford University</a:t>
            </a:r>
          </a:p>
          <a:p>
            <a:pPr lvl="1"/>
            <a:r>
              <a:rPr lang="en-US" dirty="0"/>
              <a:t>Prof. Jennifer Rexford, Princeton University</a:t>
            </a:r>
          </a:p>
          <a:p>
            <a:pPr lvl="1"/>
            <a:r>
              <a:rPr lang="en-US" dirty="0"/>
              <a:t>Prof. Nick </a:t>
            </a:r>
            <a:r>
              <a:rPr lang="en-US" dirty="0" err="1"/>
              <a:t>Feamster</a:t>
            </a:r>
            <a:r>
              <a:rPr lang="en-US" dirty="0"/>
              <a:t>, University of Chicago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CE07E-3E57-49FD-9ECE-E94F39A0883C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/>
              <a:t>What else do you like to know </a:t>
            </a:r>
          </a:p>
          <a:p>
            <a:pPr algn="ctr">
              <a:buNone/>
            </a:pPr>
            <a:r>
              <a:rPr lang="en-US" sz="4000" dirty="0"/>
              <a:t>about this course?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C443E-7C85-45BA-B66A-330342426E2B}" type="slidenum">
              <a:rPr lang="en-US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Packet Switching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What is a router?</a:t>
            </a:r>
          </a:p>
          <a:p>
            <a:pPr lvl="1"/>
            <a:r>
              <a:rPr lang="en-US" dirty="0"/>
              <a:t>Router architecture</a:t>
            </a:r>
          </a:p>
          <a:p>
            <a:endParaRPr lang="en-US" dirty="0"/>
          </a:p>
          <a:p>
            <a:r>
              <a:rPr lang="en-US" dirty="0"/>
              <a:t>Packet processing in routers</a:t>
            </a:r>
          </a:p>
          <a:p>
            <a:pPr lvl="1"/>
            <a:r>
              <a:rPr lang="en-US" dirty="0"/>
              <a:t>IP address lookup</a:t>
            </a:r>
          </a:p>
          <a:p>
            <a:pPr lvl="1"/>
            <a:r>
              <a:rPr lang="en-US" dirty="0"/>
              <a:t>Packet buffering</a:t>
            </a:r>
          </a:p>
          <a:p>
            <a:pPr lvl="1"/>
            <a:r>
              <a:rPr lang="en-US" dirty="0"/>
              <a:t>Switching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Router architectures</a:t>
            </a:r>
          </a:p>
          <a:p>
            <a:pPr lvl="1"/>
            <a:r>
              <a:rPr lang="en-US" dirty="0"/>
              <a:t>The evolution</a:t>
            </a:r>
          </a:p>
          <a:p>
            <a:pPr lvl="1"/>
            <a:r>
              <a:rPr lang="en-US" dirty="0"/>
              <a:t>Software-Defined Networking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28600" y="990600"/>
            <a:ext cx="533400" cy="457200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29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F7CB5-2D44-4D4C-B7A2-BE829847C9B3}" type="slidenum">
              <a:rPr lang="en-US"/>
              <a:pPr/>
              <a:t>15</a:t>
            </a:fld>
            <a:endParaRPr lang="en-US"/>
          </a:p>
        </p:txBody>
      </p:sp>
      <p:sp>
        <p:nvSpPr>
          <p:cNvPr id="29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6525" y="1604963"/>
            <a:ext cx="8502650" cy="4044950"/>
            <a:chOff x="86" y="1011"/>
            <a:chExt cx="5356" cy="2548"/>
          </a:xfrm>
        </p:grpSpPr>
        <p:sp>
          <p:nvSpPr>
            <p:cNvPr id="151556" name="Text Box 4"/>
            <p:cNvSpPr txBox="1">
              <a:spLocks noChangeArrowheads="1"/>
            </p:cNvSpPr>
            <p:nvPr/>
          </p:nvSpPr>
          <p:spPr bwMode="auto">
            <a:xfrm>
              <a:off x="2640" y="1011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R3</a:t>
              </a:r>
              <a:endParaRPr lang="en-US" sz="2400">
                <a:latin typeface="Calibri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6" y="1293"/>
              <a:ext cx="5356" cy="2266"/>
              <a:chOff x="86" y="1293"/>
              <a:chExt cx="5356" cy="2266"/>
            </a:xfrm>
          </p:grpSpPr>
          <p:sp>
            <p:nvSpPr>
              <p:cNvPr id="151558" name="Line 6"/>
              <p:cNvSpPr>
                <a:spLocks noChangeShapeType="1"/>
              </p:cNvSpPr>
              <p:nvPr/>
            </p:nvSpPr>
            <p:spPr bwMode="auto">
              <a:xfrm flipV="1">
                <a:off x="1920" y="1520"/>
                <a:ext cx="720" cy="1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59" name="Line 7"/>
              <p:cNvSpPr>
                <a:spLocks noChangeShapeType="1"/>
              </p:cNvSpPr>
              <p:nvPr/>
            </p:nvSpPr>
            <p:spPr bwMode="auto">
              <a:xfrm flipH="1" flipV="1">
                <a:off x="2640" y="1507"/>
                <a:ext cx="1104" cy="1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0" name="Line 8"/>
              <p:cNvSpPr>
                <a:spLocks noChangeShapeType="1"/>
              </p:cNvSpPr>
              <p:nvPr/>
            </p:nvSpPr>
            <p:spPr bwMode="auto">
              <a:xfrm flipH="1" flipV="1">
                <a:off x="2640" y="1503"/>
                <a:ext cx="1248" cy="4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1" name="Line 9"/>
              <p:cNvSpPr>
                <a:spLocks noChangeShapeType="1"/>
              </p:cNvSpPr>
              <p:nvPr/>
            </p:nvSpPr>
            <p:spPr bwMode="auto">
              <a:xfrm flipV="1">
                <a:off x="1776" y="1539"/>
                <a:ext cx="912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2" name="Line 10"/>
              <p:cNvSpPr>
                <a:spLocks noChangeShapeType="1"/>
              </p:cNvSpPr>
              <p:nvPr/>
            </p:nvSpPr>
            <p:spPr bwMode="auto">
              <a:xfrm>
                <a:off x="1774" y="1915"/>
                <a:ext cx="154" cy="8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3" name="Line 11"/>
              <p:cNvSpPr>
                <a:spLocks noChangeShapeType="1"/>
              </p:cNvSpPr>
              <p:nvPr/>
            </p:nvSpPr>
            <p:spPr bwMode="auto">
              <a:xfrm>
                <a:off x="1872" y="2733"/>
                <a:ext cx="192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4" name="Line 12"/>
              <p:cNvSpPr>
                <a:spLocks noChangeShapeType="1"/>
              </p:cNvSpPr>
              <p:nvPr/>
            </p:nvSpPr>
            <p:spPr bwMode="auto">
              <a:xfrm flipV="1">
                <a:off x="3842" y="1840"/>
                <a:ext cx="41" cy="10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5" name="Line 13"/>
              <p:cNvSpPr>
                <a:spLocks noChangeShapeType="1"/>
              </p:cNvSpPr>
              <p:nvPr/>
            </p:nvSpPr>
            <p:spPr bwMode="auto">
              <a:xfrm>
                <a:off x="462" y="1620"/>
                <a:ext cx="1314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6" name="Line 14"/>
              <p:cNvSpPr>
                <a:spLocks noChangeShapeType="1"/>
              </p:cNvSpPr>
              <p:nvPr/>
            </p:nvSpPr>
            <p:spPr bwMode="auto">
              <a:xfrm flipV="1">
                <a:off x="462" y="1824"/>
                <a:ext cx="1266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7" name="Line 15"/>
              <p:cNvSpPr>
                <a:spLocks noChangeShapeType="1"/>
              </p:cNvSpPr>
              <p:nvPr/>
            </p:nvSpPr>
            <p:spPr bwMode="auto">
              <a:xfrm flipV="1">
                <a:off x="3840" y="1620"/>
                <a:ext cx="1127" cy="2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8" name="Line 16"/>
              <p:cNvSpPr>
                <a:spLocks noChangeShapeType="1"/>
              </p:cNvSpPr>
              <p:nvPr/>
            </p:nvSpPr>
            <p:spPr bwMode="auto">
              <a:xfrm>
                <a:off x="3840" y="1917"/>
                <a:ext cx="1279" cy="6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69" name="Line 17"/>
              <p:cNvSpPr>
                <a:spLocks noChangeShapeType="1"/>
              </p:cNvSpPr>
              <p:nvPr/>
            </p:nvSpPr>
            <p:spPr bwMode="auto">
              <a:xfrm flipV="1">
                <a:off x="576" y="2685"/>
                <a:ext cx="134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570" name="Line 18"/>
              <p:cNvSpPr>
                <a:spLocks noChangeShapeType="1"/>
              </p:cNvSpPr>
              <p:nvPr/>
            </p:nvSpPr>
            <p:spPr bwMode="auto">
              <a:xfrm>
                <a:off x="3840" y="2877"/>
                <a:ext cx="103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288" y="1485"/>
                <a:ext cx="475" cy="442"/>
                <a:chOff x="192" y="1632"/>
                <a:chExt cx="475" cy="442"/>
              </a:xfrm>
            </p:grpSpPr>
            <p:sp>
              <p:nvSpPr>
                <p:cNvPr id="151572" name="Rectangle 20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573" name="Rectangle 21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157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1577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78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79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1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2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3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4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5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7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8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89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0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1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2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6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7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99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0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0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0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0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0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0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0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7" name="Group 55"/>
              <p:cNvGrpSpPr>
                <a:grpSpLocks/>
              </p:cNvGrpSpPr>
              <p:nvPr/>
            </p:nvGrpSpPr>
            <p:grpSpPr bwMode="auto">
              <a:xfrm>
                <a:off x="1701" y="2493"/>
                <a:ext cx="363" cy="369"/>
                <a:chOff x="1884" y="1812"/>
                <a:chExt cx="363" cy="369"/>
              </a:xfrm>
            </p:grpSpPr>
            <p:sp>
              <p:nvSpPr>
                <p:cNvPr id="151608" name="AutoShape 56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57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1610" name="Freeform 58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611" name="Freeform 59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60"/>
              <p:cNvGrpSpPr>
                <a:grpSpLocks/>
              </p:cNvGrpSpPr>
              <p:nvPr/>
            </p:nvGrpSpPr>
            <p:grpSpPr bwMode="auto">
              <a:xfrm>
                <a:off x="1584" y="1584"/>
                <a:ext cx="363" cy="369"/>
                <a:chOff x="1884" y="1812"/>
                <a:chExt cx="363" cy="369"/>
              </a:xfrm>
            </p:grpSpPr>
            <p:sp>
              <p:nvSpPr>
                <p:cNvPr id="151613" name="AutoShape 61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62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1615" name="Freeform 63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616" name="Freeform 64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65"/>
              <p:cNvGrpSpPr>
                <a:grpSpLocks/>
              </p:cNvGrpSpPr>
              <p:nvPr/>
            </p:nvGrpSpPr>
            <p:grpSpPr bwMode="auto">
              <a:xfrm>
                <a:off x="3648" y="1725"/>
                <a:ext cx="363" cy="369"/>
                <a:chOff x="1884" y="1812"/>
                <a:chExt cx="363" cy="369"/>
              </a:xfrm>
            </p:grpSpPr>
            <p:sp>
              <p:nvSpPr>
                <p:cNvPr id="151618" name="AutoShape 66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67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1620" name="Freeform 68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621" name="Freeform 69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70"/>
              <p:cNvGrpSpPr>
                <a:grpSpLocks/>
              </p:cNvGrpSpPr>
              <p:nvPr/>
            </p:nvGrpSpPr>
            <p:grpSpPr bwMode="auto">
              <a:xfrm>
                <a:off x="3648" y="2733"/>
                <a:ext cx="363" cy="369"/>
                <a:chOff x="1884" y="1812"/>
                <a:chExt cx="363" cy="369"/>
              </a:xfrm>
            </p:grpSpPr>
            <p:sp>
              <p:nvSpPr>
                <p:cNvPr id="151623" name="AutoShape 71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" name="Group 72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1625" name="Freeform 73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626" name="Freeform 74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" name="Group 75"/>
              <p:cNvGrpSpPr>
                <a:grpSpLocks/>
              </p:cNvGrpSpPr>
              <p:nvPr/>
            </p:nvGrpSpPr>
            <p:grpSpPr bwMode="auto">
              <a:xfrm>
                <a:off x="287" y="2253"/>
                <a:ext cx="475" cy="442"/>
                <a:chOff x="192" y="1632"/>
                <a:chExt cx="475" cy="442"/>
              </a:xfrm>
            </p:grpSpPr>
            <p:sp>
              <p:nvSpPr>
                <p:cNvPr id="151628" name="Rectangle 76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629" name="Rectangle 77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78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1631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1633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34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35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36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37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38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39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0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1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2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3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4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5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6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7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8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49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0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1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2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3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4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5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6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7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8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59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60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61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62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8" name="Group 111"/>
              <p:cNvGrpSpPr>
                <a:grpSpLocks/>
              </p:cNvGrpSpPr>
              <p:nvPr/>
            </p:nvGrpSpPr>
            <p:grpSpPr bwMode="auto">
              <a:xfrm>
                <a:off x="4656" y="3117"/>
                <a:ext cx="475" cy="442"/>
                <a:chOff x="192" y="1632"/>
                <a:chExt cx="475" cy="442"/>
              </a:xfrm>
            </p:grpSpPr>
            <p:sp>
              <p:nvSpPr>
                <p:cNvPr id="151664" name="Rectangle 112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665" name="Rectangle 113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14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1667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1669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0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1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2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3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4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6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7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8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79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0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1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2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3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4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5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6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8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9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9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9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93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9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9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9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9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9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1" name="Group 147"/>
              <p:cNvGrpSpPr>
                <a:grpSpLocks/>
              </p:cNvGrpSpPr>
              <p:nvPr/>
            </p:nvGrpSpPr>
            <p:grpSpPr bwMode="auto">
              <a:xfrm>
                <a:off x="4752" y="2301"/>
                <a:ext cx="475" cy="442"/>
                <a:chOff x="192" y="1632"/>
                <a:chExt cx="475" cy="442"/>
              </a:xfrm>
            </p:grpSpPr>
            <p:sp>
              <p:nvSpPr>
                <p:cNvPr id="15170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70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50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1703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3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1705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06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07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08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0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1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2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3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4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5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6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7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8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19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0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1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2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3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4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5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6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7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8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29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30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31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32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33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34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4" name="Group 183"/>
              <p:cNvGrpSpPr>
                <a:grpSpLocks/>
              </p:cNvGrpSpPr>
              <p:nvPr/>
            </p:nvGrpSpPr>
            <p:grpSpPr bwMode="auto">
              <a:xfrm>
                <a:off x="4752" y="1437"/>
                <a:ext cx="475" cy="442"/>
                <a:chOff x="192" y="1632"/>
                <a:chExt cx="475" cy="442"/>
              </a:xfrm>
            </p:grpSpPr>
            <p:sp>
              <p:nvSpPr>
                <p:cNvPr id="15173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73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186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1739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1741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4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4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4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45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46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47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48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49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0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1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2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3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4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5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6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7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8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59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0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1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2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3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4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5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6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8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69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70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7" name="Group 219"/>
              <p:cNvGrpSpPr>
                <a:grpSpLocks/>
              </p:cNvGrpSpPr>
              <p:nvPr/>
            </p:nvGrpSpPr>
            <p:grpSpPr bwMode="auto">
              <a:xfrm>
                <a:off x="288" y="2925"/>
                <a:ext cx="475" cy="442"/>
                <a:chOff x="192" y="1632"/>
                <a:chExt cx="475" cy="442"/>
              </a:xfrm>
            </p:grpSpPr>
            <p:sp>
              <p:nvSpPr>
                <p:cNvPr id="151772" name="Rectangle 220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773" name="Rectangle 221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" name="Group 222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1775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1777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78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7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0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1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2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3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4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5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6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7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8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89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0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1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2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3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4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5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6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7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8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799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800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801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802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803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804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805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806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0" name="Group 255"/>
              <p:cNvGrpSpPr>
                <a:grpSpLocks/>
              </p:cNvGrpSpPr>
              <p:nvPr/>
            </p:nvGrpSpPr>
            <p:grpSpPr bwMode="auto">
              <a:xfrm>
                <a:off x="2506" y="1293"/>
                <a:ext cx="363" cy="369"/>
                <a:chOff x="1884" y="1812"/>
                <a:chExt cx="363" cy="369"/>
              </a:xfrm>
            </p:grpSpPr>
            <p:sp>
              <p:nvSpPr>
                <p:cNvPr id="151808" name="AutoShape 256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" name="Group 257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1810" name="Freeform 258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1811" name="Freeform 259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1812" name="Text Box 260"/>
              <p:cNvSpPr txBox="1">
                <a:spLocks noChangeArrowheads="1"/>
              </p:cNvSpPr>
              <p:nvPr/>
            </p:nvSpPr>
            <p:spPr bwMode="auto">
              <a:xfrm>
                <a:off x="86" y="1491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Calibri" pitchFamily="34" charset="0"/>
                  </a:rPr>
                  <a:t>A</a:t>
                </a:r>
              </a:p>
            </p:txBody>
          </p:sp>
          <p:sp>
            <p:nvSpPr>
              <p:cNvPr id="151813" name="Text Box 261"/>
              <p:cNvSpPr txBox="1">
                <a:spLocks noChangeArrowheads="1"/>
              </p:cNvSpPr>
              <p:nvPr/>
            </p:nvSpPr>
            <p:spPr bwMode="auto">
              <a:xfrm>
                <a:off x="86" y="2285"/>
                <a:ext cx="2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B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1814" name="Text Box 262"/>
              <p:cNvSpPr txBox="1">
                <a:spLocks noChangeArrowheads="1"/>
              </p:cNvSpPr>
              <p:nvPr/>
            </p:nvSpPr>
            <p:spPr bwMode="auto">
              <a:xfrm>
                <a:off x="86" y="2931"/>
                <a:ext cx="21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C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1815" name="Text Box 263"/>
              <p:cNvSpPr txBox="1">
                <a:spLocks noChangeArrowheads="1"/>
              </p:cNvSpPr>
              <p:nvPr/>
            </p:nvSpPr>
            <p:spPr bwMode="auto">
              <a:xfrm>
                <a:off x="1601" y="1302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R1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1816" name="Text Box 264"/>
              <p:cNvSpPr txBox="1">
                <a:spLocks noChangeArrowheads="1"/>
              </p:cNvSpPr>
              <p:nvPr/>
            </p:nvSpPr>
            <p:spPr bwMode="auto">
              <a:xfrm>
                <a:off x="1632" y="2835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R2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1817" name="Text Box 265"/>
              <p:cNvSpPr txBox="1">
                <a:spLocks noChangeArrowheads="1"/>
              </p:cNvSpPr>
              <p:nvPr/>
            </p:nvSpPr>
            <p:spPr bwMode="auto">
              <a:xfrm>
                <a:off x="3696" y="1443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R4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1818" name="Text Box 266"/>
              <p:cNvSpPr txBox="1">
                <a:spLocks noChangeArrowheads="1"/>
              </p:cNvSpPr>
              <p:nvPr/>
            </p:nvSpPr>
            <p:spPr bwMode="auto">
              <a:xfrm>
                <a:off x="5184" y="1443"/>
                <a:ext cx="23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D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1819" name="Text Box 267"/>
              <p:cNvSpPr txBox="1">
                <a:spLocks noChangeArrowheads="1"/>
              </p:cNvSpPr>
              <p:nvPr/>
            </p:nvSpPr>
            <p:spPr bwMode="auto">
              <a:xfrm>
                <a:off x="5232" y="2307"/>
                <a:ext cx="2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1820" name="Text Box 268"/>
              <p:cNvSpPr txBox="1">
                <a:spLocks noChangeArrowheads="1"/>
              </p:cNvSpPr>
              <p:nvPr/>
            </p:nvSpPr>
            <p:spPr bwMode="auto">
              <a:xfrm>
                <a:off x="5136" y="3171"/>
                <a:ext cx="2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F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1821" name="Text Box 269"/>
              <p:cNvSpPr txBox="1">
                <a:spLocks noChangeArrowheads="1"/>
              </p:cNvSpPr>
              <p:nvPr/>
            </p:nvSpPr>
            <p:spPr bwMode="auto">
              <a:xfrm>
                <a:off x="3696" y="3072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R5</a:t>
                </a:r>
                <a:endParaRPr lang="en-US" sz="2400">
                  <a:latin typeface="Calibri" pitchFamily="34" charset="0"/>
                </a:endParaRPr>
              </a:p>
            </p:txBody>
          </p:sp>
        </p:grpSp>
      </p:grpSp>
      <p:sp>
        <p:nvSpPr>
          <p:cNvPr id="151822" name="Freeform 270"/>
          <p:cNvSpPr>
            <a:spLocks/>
          </p:cNvSpPr>
          <p:nvPr/>
        </p:nvSpPr>
        <p:spPr bwMode="auto">
          <a:xfrm>
            <a:off x="2592388" y="4267200"/>
            <a:ext cx="261937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16"/>
              </a:cxn>
              <a:cxn ang="0">
                <a:pos x="240" y="816"/>
              </a:cxn>
            </a:cxnLst>
            <a:rect l="0" t="0" r="r" b="b"/>
            <a:pathLst>
              <a:path w="240" h="816">
                <a:moveTo>
                  <a:pt x="0" y="0"/>
                </a:moveTo>
                <a:lnTo>
                  <a:pt x="0" y="816"/>
                </a:lnTo>
                <a:lnTo>
                  <a:pt x="240" y="816"/>
                </a:lnTo>
              </a:path>
            </a:pathLst>
          </a:custGeom>
          <a:noFill/>
          <a:ln w="76200" cmpd="sng">
            <a:solidFill>
              <a:schemeClr val="tx2"/>
            </a:solidFill>
            <a:round/>
            <a:headEnd type="none" w="med" len="med"/>
            <a:tailEnd type="triangle" w="med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1617" name="Group 271"/>
          <p:cNvGrpSpPr>
            <a:grpSpLocks/>
          </p:cNvGrpSpPr>
          <p:nvPr/>
        </p:nvGrpSpPr>
        <p:grpSpPr bwMode="auto">
          <a:xfrm>
            <a:off x="2819400" y="4419600"/>
            <a:ext cx="2971800" cy="2114550"/>
            <a:chOff x="1776" y="2784"/>
            <a:chExt cx="1872" cy="1332"/>
          </a:xfrm>
        </p:grpSpPr>
        <p:sp>
          <p:nvSpPr>
            <p:cNvPr id="151824" name="Rectangle 272"/>
            <p:cNvSpPr>
              <a:spLocks noChangeArrowheads="1"/>
            </p:cNvSpPr>
            <p:nvPr/>
          </p:nvSpPr>
          <p:spPr bwMode="auto">
            <a:xfrm>
              <a:off x="2793" y="3867"/>
              <a:ext cx="85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accent2"/>
                  </a:solidFill>
                  <a:latin typeface="Calibri" pitchFamily="34" charset="0"/>
                </a:rPr>
                <a:t>R5</a:t>
              </a:r>
              <a:endParaRPr lang="en-US" sz="20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51825" name="Rectangle 273"/>
            <p:cNvSpPr>
              <a:spLocks noChangeArrowheads="1"/>
            </p:cNvSpPr>
            <p:nvPr/>
          </p:nvSpPr>
          <p:spPr bwMode="auto">
            <a:xfrm>
              <a:off x="1776" y="3867"/>
              <a:ext cx="101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accent2"/>
                  </a:solidFill>
                  <a:latin typeface="Calibri" pitchFamily="34" charset="0"/>
                </a:rPr>
                <a:t>F</a:t>
              </a:r>
              <a:endParaRPr lang="en-US" sz="20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51826" name="Rectangle 274"/>
            <p:cNvSpPr>
              <a:spLocks noChangeArrowheads="1"/>
            </p:cNvSpPr>
            <p:nvPr/>
          </p:nvSpPr>
          <p:spPr bwMode="auto">
            <a:xfrm>
              <a:off x="2793" y="3618"/>
              <a:ext cx="85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accent2"/>
                  </a:solidFill>
                  <a:latin typeface="Calibri" pitchFamily="34" charset="0"/>
                </a:rPr>
                <a:t>R3</a:t>
              </a:r>
              <a:endParaRPr lang="en-US" sz="20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51827" name="Rectangle 275"/>
            <p:cNvSpPr>
              <a:spLocks noChangeArrowheads="1"/>
            </p:cNvSpPr>
            <p:nvPr/>
          </p:nvSpPr>
          <p:spPr bwMode="auto">
            <a:xfrm>
              <a:off x="1776" y="3618"/>
              <a:ext cx="101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accent2"/>
                  </a:solidFill>
                  <a:latin typeface="Calibri" pitchFamily="34" charset="0"/>
                </a:rPr>
                <a:t>E</a:t>
              </a:r>
              <a:endParaRPr lang="en-US" sz="20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51828" name="Rectangle 276"/>
            <p:cNvSpPr>
              <a:spLocks noChangeArrowheads="1"/>
            </p:cNvSpPr>
            <p:nvPr/>
          </p:nvSpPr>
          <p:spPr bwMode="auto">
            <a:xfrm>
              <a:off x="2793" y="3369"/>
              <a:ext cx="85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accent2"/>
                  </a:solidFill>
                  <a:latin typeface="Calibri" pitchFamily="34" charset="0"/>
                </a:rPr>
                <a:t>R3</a:t>
              </a:r>
              <a:endParaRPr lang="en-US" sz="20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51829" name="Rectangle 277"/>
            <p:cNvSpPr>
              <a:spLocks noChangeArrowheads="1"/>
            </p:cNvSpPr>
            <p:nvPr/>
          </p:nvSpPr>
          <p:spPr bwMode="auto">
            <a:xfrm>
              <a:off x="1776" y="3369"/>
              <a:ext cx="101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accent2"/>
                  </a:solidFill>
                  <a:latin typeface="Calibri" pitchFamily="34" charset="0"/>
                </a:rPr>
                <a:t>D</a:t>
              </a:r>
              <a:endParaRPr lang="en-US" sz="20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51830" name="Rectangle 278"/>
            <p:cNvSpPr>
              <a:spLocks noChangeArrowheads="1"/>
            </p:cNvSpPr>
            <p:nvPr/>
          </p:nvSpPr>
          <p:spPr bwMode="auto">
            <a:xfrm>
              <a:off x="2793" y="3120"/>
              <a:ext cx="85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accent2"/>
                  </a:solidFill>
                  <a:latin typeface="Calibri" pitchFamily="34" charset="0"/>
                </a:rPr>
                <a:t>Next Hop</a:t>
              </a:r>
              <a:endParaRPr lang="en-US" sz="20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51831" name="Rectangle 279"/>
            <p:cNvSpPr>
              <a:spLocks noChangeArrowheads="1"/>
            </p:cNvSpPr>
            <p:nvPr/>
          </p:nvSpPr>
          <p:spPr bwMode="auto">
            <a:xfrm>
              <a:off x="1776" y="3120"/>
              <a:ext cx="101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accent2"/>
                  </a:solidFill>
                  <a:latin typeface="Calibri" pitchFamily="34" charset="0"/>
                </a:rPr>
                <a:t>Destination</a:t>
              </a:r>
              <a:endParaRPr lang="en-US" sz="200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51832" name="Line 280"/>
            <p:cNvSpPr>
              <a:spLocks noChangeShapeType="1"/>
            </p:cNvSpPr>
            <p:nvPr/>
          </p:nvSpPr>
          <p:spPr bwMode="auto">
            <a:xfrm>
              <a:off x="1776" y="3120"/>
              <a:ext cx="18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833" name="Line 281"/>
            <p:cNvSpPr>
              <a:spLocks noChangeShapeType="1"/>
            </p:cNvSpPr>
            <p:nvPr/>
          </p:nvSpPr>
          <p:spPr bwMode="auto">
            <a:xfrm>
              <a:off x="1776" y="336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834" name="Line 282"/>
            <p:cNvSpPr>
              <a:spLocks noChangeShapeType="1"/>
            </p:cNvSpPr>
            <p:nvPr/>
          </p:nvSpPr>
          <p:spPr bwMode="auto">
            <a:xfrm>
              <a:off x="1776" y="361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835" name="Line 283"/>
            <p:cNvSpPr>
              <a:spLocks noChangeShapeType="1"/>
            </p:cNvSpPr>
            <p:nvPr/>
          </p:nvSpPr>
          <p:spPr bwMode="auto">
            <a:xfrm>
              <a:off x="1776" y="3867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836" name="Line 284"/>
            <p:cNvSpPr>
              <a:spLocks noChangeShapeType="1"/>
            </p:cNvSpPr>
            <p:nvPr/>
          </p:nvSpPr>
          <p:spPr bwMode="auto">
            <a:xfrm>
              <a:off x="1776" y="4116"/>
              <a:ext cx="18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837" name="Line 285"/>
            <p:cNvSpPr>
              <a:spLocks noChangeShapeType="1"/>
            </p:cNvSpPr>
            <p:nvPr/>
          </p:nvSpPr>
          <p:spPr bwMode="auto">
            <a:xfrm>
              <a:off x="1776" y="3120"/>
              <a:ext cx="0" cy="9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838" name="Line 286"/>
            <p:cNvSpPr>
              <a:spLocks noChangeShapeType="1"/>
            </p:cNvSpPr>
            <p:nvPr/>
          </p:nvSpPr>
          <p:spPr bwMode="auto">
            <a:xfrm>
              <a:off x="2793" y="3120"/>
              <a:ext cx="0" cy="9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839" name="Line 287"/>
            <p:cNvSpPr>
              <a:spLocks noChangeShapeType="1"/>
            </p:cNvSpPr>
            <p:nvPr/>
          </p:nvSpPr>
          <p:spPr bwMode="auto">
            <a:xfrm>
              <a:off x="3648" y="3120"/>
              <a:ext cx="0" cy="2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840" name="Line 288"/>
            <p:cNvSpPr>
              <a:spLocks noChangeShapeType="1"/>
            </p:cNvSpPr>
            <p:nvPr/>
          </p:nvSpPr>
          <p:spPr bwMode="auto">
            <a:xfrm>
              <a:off x="3648" y="3369"/>
              <a:ext cx="0" cy="74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841" name="Freeform 289"/>
            <p:cNvSpPr>
              <a:spLocks/>
            </p:cNvSpPr>
            <p:nvPr/>
          </p:nvSpPr>
          <p:spPr bwMode="auto">
            <a:xfrm>
              <a:off x="1776" y="2784"/>
              <a:ext cx="1872" cy="33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336"/>
                </a:cxn>
                <a:cxn ang="0">
                  <a:pos x="1872" y="336"/>
                </a:cxn>
                <a:cxn ang="0">
                  <a:pos x="240" y="0"/>
                </a:cxn>
              </a:cxnLst>
              <a:rect l="0" t="0" r="r" b="b"/>
              <a:pathLst>
                <a:path w="1872" h="336">
                  <a:moveTo>
                    <a:pt x="48" y="0"/>
                  </a:moveTo>
                  <a:lnTo>
                    <a:pt x="0" y="336"/>
                  </a:lnTo>
                  <a:lnTo>
                    <a:pt x="1872" y="336"/>
                  </a:lnTo>
                  <a:lnTo>
                    <a:pt x="24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28575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619" name="Group 290"/>
          <p:cNvGrpSpPr>
            <a:grpSpLocks/>
          </p:cNvGrpSpPr>
          <p:nvPr/>
        </p:nvGrpSpPr>
        <p:grpSpPr bwMode="auto">
          <a:xfrm>
            <a:off x="914400" y="4270375"/>
            <a:ext cx="874713" cy="371475"/>
            <a:chOff x="385" y="770"/>
            <a:chExt cx="551" cy="234"/>
          </a:xfrm>
        </p:grpSpPr>
        <p:sp>
          <p:nvSpPr>
            <p:cNvPr id="151843" name="Rectangle 291"/>
            <p:cNvSpPr>
              <a:spLocks noChangeArrowheads="1"/>
            </p:cNvSpPr>
            <p:nvPr/>
          </p:nvSpPr>
          <p:spPr bwMode="auto">
            <a:xfrm rot="-919250">
              <a:off x="385" y="860"/>
              <a:ext cx="406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844" name="Rectangle 292"/>
            <p:cNvSpPr>
              <a:spLocks noChangeArrowheads="1"/>
            </p:cNvSpPr>
            <p:nvPr/>
          </p:nvSpPr>
          <p:spPr bwMode="auto">
            <a:xfrm rot="-919250">
              <a:off x="782" y="793"/>
              <a:ext cx="101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845" name="Text Box 293"/>
            <p:cNvSpPr txBox="1">
              <a:spLocks noChangeArrowheads="1"/>
            </p:cNvSpPr>
            <p:nvPr/>
          </p:nvSpPr>
          <p:spPr bwMode="auto">
            <a:xfrm rot="-610305">
              <a:off x="741" y="770"/>
              <a:ext cx="1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D</a:t>
              </a:r>
            </a:p>
          </p:txBody>
        </p:sp>
      </p:grpSp>
      <p:sp>
        <p:nvSpPr>
          <p:cNvPr id="151846" name="Rectangle 2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Routing?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6.2963E-6 L 0.13541 -0.04723 " pathEditMode="relative" ptsTypes="AA">
                                      <p:cBhvr>
                                        <p:cTn id="6" dur="1000" fill="hold"/>
                                        <p:tgtEl>
                                          <p:spTgt spid="151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34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F5E4F7-995C-453A-9DF2-FD6533B85CED}" type="slidenum">
              <a:rPr lang="en-US"/>
              <a:pPr/>
              <a:t>16</a:t>
            </a:fld>
            <a:endParaRPr lang="en-US"/>
          </a:p>
        </p:txBody>
      </p:sp>
      <p:sp>
        <p:nvSpPr>
          <p:cNvPr id="35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Routing?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6525" y="1604963"/>
            <a:ext cx="8502650" cy="4044950"/>
            <a:chOff x="86" y="1011"/>
            <a:chExt cx="5356" cy="2548"/>
          </a:xfrm>
        </p:grpSpPr>
        <p:sp>
          <p:nvSpPr>
            <p:cNvPr id="153604" name="Text Box 4"/>
            <p:cNvSpPr txBox="1">
              <a:spLocks noChangeArrowheads="1"/>
            </p:cNvSpPr>
            <p:nvPr/>
          </p:nvSpPr>
          <p:spPr bwMode="auto">
            <a:xfrm>
              <a:off x="2640" y="1011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R3</a:t>
              </a:r>
              <a:endParaRPr lang="en-US" sz="2400">
                <a:latin typeface="Calibri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6" y="1293"/>
              <a:ext cx="5356" cy="2266"/>
              <a:chOff x="86" y="1293"/>
              <a:chExt cx="5356" cy="2266"/>
            </a:xfrm>
          </p:grpSpPr>
          <p:sp>
            <p:nvSpPr>
              <p:cNvPr id="153606" name="Line 6"/>
              <p:cNvSpPr>
                <a:spLocks noChangeShapeType="1"/>
              </p:cNvSpPr>
              <p:nvPr/>
            </p:nvSpPr>
            <p:spPr bwMode="auto">
              <a:xfrm flipV="1">
                <a:off x="1920" y="1520"/>
                <a:ext cx="720" cy="1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07" name="Line 7"/>
              <p:cNvSpPr>
                <a:spLocks noChangeShapeType="1"/>
              </p:cNvSpPr>
              <p:nvPr/>
            </p:nvSpPr>
            <p:spPr bwMode="auto">
              <a:xfrm flipH="1" flipV="1">
                <a:off x="2640" y="1507"/>
                <a:ext cx="1104" cy="1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08" name="Line 8"/>
              <p:cNvSpPr>
                <a:spLocks noChangeShapeType="1"/>
              </p:cNvSpPr>
              <p:nvPr/>
            </p:nvSpPr>
            <p:spPr bwMode="auto">
              <a:xfrm flipH="1" flipV="1">
                <a:off x="2640" y="1503"/>
                <a:ext cx="1248" cy="4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09" name="Line 9"/>
              <p:cNvSpPr>
                <a:spLocks noChangeShapeType="1"/>
              </p:cNvSpPr>
              <p:nvPr/>
            </p:nvSpPr>
            <p:spPr bwMode="auto">
              <a:xfrm flipV="1">
                <a:off x="1776" y="1539"/>
                <a:ext cx="912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0" name="Line 10"/>
              <p:cNvSpPr>
                <a:spLocks noChangeShapeType="1"/>
              </p:cNvSpPr>
              <p:nvPr/>
            </p:nvSpPr>
            <p:spPr bwMode="auto">
              <a:xfrm>
                <a:off x="1774" y="1915"/>
                <a:ext cx="154" cy="8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1" name="Line 11"/>
              <p:cNvSpPr>
                <a:spLocks noChangeShapeType="1"/>
              </p:cNvSpPr>
              <p:nvPr/>
            </p:nvSpPr>
            <p:spPr bwMode="auto">
              <a:xfrm>
                <a:off x="1872" y="2733"/>
                <a:ext cx="192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2" name="Line 12"/>
              <p:cNvSpPr>
                <a:spLocks noChangeShapeType="1"/>
              </p:cNvSpPr>
              <p:nvPr/>
            </p:nvSpPr>
            <p:spPr bwMode="auto">
              <a:xfrm flipV="1">
                <a:off x="3842" y="1840"/>
                <a:ext cx="41" cy="10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3" name="Line 13"/>
              <p:cNvSpPr>
                <a:spLocks noChangeShapeType="1"/>
              </p:cNvSpPr>
              <p:nvPr/>
            </p:nvSpPr>
            <p:spPr bwMode="auto">
              <a:xfrm>
                <a:off x="462" y="1620"/>
                <a:ext cx="1314" cy="2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4" name="Line 14"/>
              <p:cNvSpPr>
                <a:spLocks noChangeShapeType="1"/>
              </p:cNvSpPr>
              <p:nvPr/>
            </p:nvSpPr>
            <p:spPr bwMode="auto">
              <a:xfrm flipV="1">
                <a:off x="462" y="1824"/>
                <a:ext cx="1266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5" name="Line 15"/>
              <p:cNvSpPr>
                <a:spLocks noChangeShapeType="1"/>
              </p:cNvSpPr>
              <p:nvPr/>
            </p:nvSpPr>
            <p:spPr bwMode="auto">
              <a:xfrm flipV="1">
                <a:off x="3840" y="1620"/>
                <a:ext cx="1127" cy="2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6" name="Line 16"/>
              <p:cNvSpPr>
                <a:spLocks noChangeShapeType="1"/>
              </p:cNvSpPr>
              <p:nvPr/>
            </p:nvSpPr>
            <p:spPr bwMode="auto">
              <a:xfrm>
                <a:off x="3840" y="1917"/>
                <a:ext cx="1279" cy="6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7" name="Line 17"/>
              <p:cNvSpPr>
                <a:spLocks noChangeShapeType="1"/>
              </p:cNvSpPr>
              <p:nvPr/>
            </p:nvSpPr>
            <p:spPr bwMode="auto">
              <a:xfrm flipV="1">
                <a:off x="576" y="2685"/>
                <a:ext cx="134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8" name="Line 18"/>
              <p:cNvSpPr>
                <a:spLocks noChangeShapeType="1"/>
              </p:cNvSpPr>
              <p:nvPr/>
            </p:nvSpPr>
            <p:spPr bwMode="auto">
              <a:xfrm>
                <a:off x="3840" y="2877"/>
                <a:ext cx="103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288" y="1485"/>
                <a:ext cx="475" cy="442"/>
                <a:chOff x="192" y="1632"/>
                <a:chExt cx="475" cy="442"/>
              </a:xfrm>
            </p:grpSpPr>
            <p:sp>
              <p:nvSpPr>
                <p:cNvPr id="153620" name="Rectangle 20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21" name="Rectangle 21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362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3625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2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27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2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2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0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1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2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3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4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5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39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0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4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7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4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50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51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52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5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5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7" name="Group 55"/>
              <p:cNvGrpSpPr>
                <a:grpSpLocks/>
              </p:cNvGrpSpPr>
              <p:nvPr/>
            </p:nvGrpSpPr>
            <p:grpSpPr bwMode="auto">
              <a:xfrm>
                <a:off x="1701" y="2493"/>
                <a:ext cx="363" cy="369"/>
                <a:chOff x="1884" y="1812"/>
                <a:chExt cx="363" cy="369"/>
              </a:xfrm>
            </p:grpSpPr>
            <p:sp>
              <p:nvSpPr>
                <p:cNvPr id="153656" name="AutoShape 56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57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3658" name="Freeform 58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659" name="Freeform 59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60"/>
              <p:cNvGrpSpPr>
                <a:grpSpLocks/>
              </p:cNvGrpSpPr>
              <p:nvPr/>
            </p:nvGrpSpPr>
            <p:grpSpPr bwMode="auto">
              <a:xfrm>
                <a:off x="1584" y="1584"/>
                <a:ext cx="363" cy="369"/>
                <a:chOff x="1884" y="1812"/>
                <a:chExt cx="363" cy="369"/>
              </a:xfrm>
            </p:grpSpPr>
            <p:sp>
              <p:nvSpPr>
                <p:cNvPr id="153661" name="AutoShape 61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62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3663" name="Freeform 63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664" name="Freeform 64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65"/>
              <p:cNvGrpSpPr>
                <a:grpSpLocks/>
              </p:cNvGrpSpPr>
              <p:nvPr/>
            </p:nvGrpSpPr>
            <p:grpSpPr bwMode="auto">
              <a:xfrm>
                <a:off x="3648" y="1725"/>
                <a:ext cx="363" cy="369"/>
                <a:chOff x="1884" y="1812"/>
                <a:chExt cx="363" cy="369"/>
              </a:xfrm>
            </p:grpSpPr>
            <p:sp>
              <p:nvSpPr>
                <p:cNvPr id="153666" name="AutoShape 66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67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3668" name="Freeform 68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669" name="Freeform 69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70"/>
              <p:cNvGrpSpPr>
                <a:grpSpLocks/>
              </p:cNvGrpSpPr>
              <p:nvPr/>
            </p:nvGrpSpPr>
            <p:grpSpPr bwMode="auto">
              <a:xfrm>
                <a:off x="3648" y="2733"/>
                <a:ext cx="363" cy="369"/>
                <a:chOff x="1884" y="1812"/>
                <a:chExt cx="363" cy="369"/>
              </a:xfrm>
            </p:grpSpPr>
            <p:sp>
              <p:nvSpPr>
                <p:cNvPr id="153671" name="AutoShape 71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" name="Group 72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3673" name="Freeform 73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674" name="Freeform 74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" name="Group 75"/>
              <p:cNvGrpSpPr>
                <a:grpSpLocks/>
              </p:cNvGrpSpPr>
              <p:nvPr/>
            </p:nvGrpSpPr>
            <p:grpSpPr bwMode="auto">
              <a:xfrm>
                <a:off x="287" y="2253"/>
                <a:ext cx="475" cy="442"/>
                <a:chOff x="192" y="1632"/>
                <a:chExt cx="475" cy="442"/>
              </a:xfrm>
            </p:grpSpPr>
            <p:sp>
              <p:nvSpPr>
                <p:cNvPr id="153676" name="Rectangle 76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677" name="Rectangle 77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78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3679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3681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8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83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84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85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86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87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8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8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0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1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2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3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4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7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8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99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0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1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2" name="Freeform 102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3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4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5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7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8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09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10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8" name="Group 111"/>
              <p:cNvGrpSpPr>
                <a:grpSpLocks/>
              </p:cNvGrpSpPr>
              <p:nvPr/>
            </p:nvGrpSpPr>
            <p:grpSpPr bwMode="auto">
              <a:xfrm>
                <a:off x="4656" y="3117"/>
                <a:ext cx="475" cy="442"/>
                <a:chOff x="192" y="1632"/>
                <a:chExt cx="475" cy="442"/>
              </a:xfrm>
            </p:grpSpPr>
            <p:sp>
              <p:nvSpPr>
                <p:cNvPr id="153712" name="Rectangle 112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13" name="Rectangle 113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14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3715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3717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18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1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1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2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3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4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5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6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7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8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29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0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1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2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3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4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5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6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7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8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39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40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41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42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43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44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45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46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1" name="Group 147"/>
              <p:cNvGrpSpPr>
                <a:grpSpLocks/>
              </p:cNvGrpSpPr>
              <p:nvPr/>
            </p:nvGrpSpPr>
            <p:grpSpPr bwMode="auto">
              <a:xfrm>
                <a:off x="4752" y="2301"/>
                <a:ext cx="475" cy="442"/>
                <a:chOff x="192" y="1632"/>
                <a:chExt cx="475" cy="442"/>
              </a:xfrm>
            </p:grpSpPr>
            <p:sp>
              <p:nvSpPr>
                <p:cNvPr id="153748" name="Rectangle 148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49" name="Rectangle 149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50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3751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3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3753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54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55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56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57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58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59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0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1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2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3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4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5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6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7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8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69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0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1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2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3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4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5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6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7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8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79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80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81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82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4" name="Group 183"/>
              <p:cNvGrpSpPr>
                <a:grpSpLocks/>
              </p:cNvGrpSpPr>
              <p:nvPr/>
            </p:nvGrpSpPr>
            <p:grpSpPr bwMode="auto">
              <a:xfrm>
                <a:off x="4752" y="1437"/>
                <a:ext cx="475" cy="442"/>
                <a:chOff x="192" y="1632"/>
                <a:chExt cx="475" cy="442"/>
              </a:xfrm>
            </p:grpSpPr>
            <p:sp>
              <p:nvSpPr>
                <p:cNvPr id="153784" name="Rectangle 184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85" name="Rectangle 185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186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3787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3789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3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4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5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6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7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8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99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0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1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2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3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5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6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7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8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09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10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11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12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13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14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15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16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17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18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7" name="Group 219"/>
              <p:cNvGrpSpPr>
                <a:grpSpLocks/>
              </p:cNvGrpSpPr>
              <p:nvPr/>
            </p:nvGrpSpPr>
            <p:grpSpPr bwMode="auto">
              <a:xfrm>
                <a:off x="288" y="2925"/>
                <a:ext cx="475" cy="442"/>
                <a:chOff x="192" y="1632"/>
                <a:chExt cx="475" cy="442"/>
              </a:xfrm>
            </p:grpSpPr>
            <p:sp>
              <p:nvSpPr>
                <p:cNvPr id="153820" name="Rectangle 220"/>
                <p:cNvSpPr>
                  <a:spLocks noChangeArrowheads="1"/>
                </p:cNvSpPr>
                <p:nvPr/>
              </p:nvSpPr>
              <p:spPr bwMode="auto">
                <a:xfrm>
                  <a:off x="278" y="1654"/>
                  <a:ext cx="288" cy="24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21" name="Rectangle 221"/>
                <p:cNvSpPr>
                  <a:spLocks noChangeArrowheads="1"/>
                </p:cNvSpPr>
                <p:nvPr/>
              </p:nvSpPr>
              <p:spPr bwMode="auto">
                <a:xfrm>
                  <a:off x="220" y="1956"/>
                  <a:ext cx="41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" name="Group 222"/>
                <p:cNvGrpSpPr>
                  <a:grpSpLocks/>
                </p:cNvGrpSpPr>
                <p:nvPr/>
              </p:nvGrpSpPr>
              <p:grpSpPr bwMode="auto">
                <a:xfrm>
                  <a:off x="192" y="1632"/>
                  <a:ext cx="475" cy="442"/>
                  <a:chOff x="5285" y="1536"/>
                  <a:chExt cx="475" cy="442"/>
                </a:xfrm>
              </p:grpSpPr>
              <p:sp>
                <p:nvSpPr>
                  <p:cNvPr id="153823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5424" y="1612"/>
                    <a:ext cx="192" cy="144"/>
                  </a:xfrm>
                  <a:prstGeom prst="rect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5285" y="1536"/>
                    <a:ext cx="475" cy="442"/>
                    <a:chOff x="5285" y="1536"/>
                    <a:chExt cx="475" cy="442"/>
                  </a:xfrm>
                </p:grpSpPr>
                <p:sp>
                  <p:nvSpPr>
                    <p:cNvPr id="153825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5365" y="1943"/>
                      <a:ext cx="369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886" y="13"/>
                        </a:cxn>
                        <a:cxn ang="0">
                          <a:pos x="904" y="13"/>
                        </a:cxn>
                        <a:cxn ang="0">
                          <a:pos x="923" y="11"/>
                        </a:cxn>
                        <a:cxn ang="0">
                          <a:pos x="940" y="10"/>
                        </a:cxn>
                        <a:cxn ang="0">
                          <a:pos x="957" y="8"/>
                        </a:cxn>
                        <a:cxn ang="0">
                          <a:pos x="974" y="5"/>
                        </a:cxn>
                        <a:cxn ang="0">
                          <a:pos x="992" y="3"/>
                        </a:cxn>
                        <a:cxn ang="0">
                          <a:pos x="1007" y="2"/>
                        </a:cxn>
                        <a:cxn ang="0">
                          <a:pos x="1025" y="1"/>
                        </a:cxn>
                        <a:cxn ang="0">
                          <a:pos x="1042" y="0"/>
                        </a:cxn>
                        <a:cxn ang="0">
                          <a:pos x="1058" y="1"/>
                        </a:cxn>
                        <a:cxn ang="0">
                          <a:pos x="1075" y="2"/>
                        </a:cxn>
                        <a:cxn ang="0">
                          <a:pos x="1093" y="7"/>
                        </a:cxn>
                        <a:cxn ang="0">
                          <a:pos x="1096" y="20"/>
                        </a:cxn>
                        <a:cxn ang="0">
                          <a:pos x="1100" y="33"/>
                        </a:cxn>
                        <a:cxn ang="0">
                          <a:pos x="1103" y="46"/>
                        </a:cxn>
                        <a:cxn ang="0">
                          <a:pos x="1077" y="64"/>
                        </a:cxn>
                        <a:cxn ang="0">
                          <a:pos x="1024" y="78"/>
                        </a:cxn>
                        <a:cxn ang="0">
                          <a:pos x="953" y="89"/>
                        </a:cxn>
                        <a:cxn ang="0">
                          <a:pos x="866" y="96"/>
                        </a:cxn>
                        <a:cxn ang="0">
                          <a:pos x="770" y="102"/>
                        </a:cxn>
                        <a:cxn ang="0">
                          <a:pos x="665" y="104"/>
                        </a:cxn>
                        <a:cxn ang="0">
                          <a:pos x="558" y="104"/>
                        </a:cxn>
                        <a:cxn ang="0">
                          <a:pos x="450" y="104"/>
                        </a:cxn>
                        <a:cxn ang="0">
                          <a:pos x="343" y="103"/>
                        </a:cxn>
                        <a:cxn ang="0">
                          <a:pos x="243" y="102"/>
                        </a:cxn>
                        <a:cxn ang="0">
                          <a:pos x="153" y="99"/>
                        </a:cxn>
                        <a:cxn ang="0">
                          <a:pos x="76" y="99"/>
                        </a:cxn>
                        <a:cxn ang="0">
                          <a:pos x="15" y="99"/>
                        </a:cxn>
                        <a:cxn ang="0">
                          <a:pos x="7" y="83"/>
                        </a:cxn>
                        <a:cxn ang="0">
                          <a:pos x="2" y="67"/>
                        </a:cxn>
                        <a:cxn ang="0">
                          <a:pos x="2" y="54"/>
                        </a:cxn>
                        <a:cxn ang="0">
                          <a:pos x="21" y="41"/>
                        </a:cxn>
                        <a:cxn ang="0">
                          <a:pos x="40" y="32"/>
                        </a:cxn>
                        <a:cxn ang="0">
                          <a:pos x="60" y="26"/>
                        </a:cxn>
                        <a:cxn ang="0">
                          <a:pos x="82" y="22"/>
                        </a:cxn>
                        <a:cxn ang="0">
                          <a:pos x="103" y="21"/>
                        </a:cxn>
                        <a:cxn ang="0">
                          <a:pos x="126" y="21"/>
                        </a:cxn>
                        <a:cxn ang="0">
                          <a:pos x="148" y="21"/>
                        </a:cxn>
                        <a:cxn ang="0">
                          <a:pos x="171" y="23"/>
                        </a:cxn>
                        <a:cxn ang="0">
                          <a:pos x="194" y="23"/>
                        </a:cxn>
                        <a:cxn ang="0">
                          <a:pos x="216" y="23"/>
                        </a:cxn>
                        <a:cxn ang="0">
                          <a:pos x="238" y="23"/>
                        </a:cxn>
                        <a:cxn ang="0">
                          <a:pos x="260" y="21"/>
                        </a:cxn>
                        <a:cxn ang="0">
                          <a:pos x="291" y="17"/>
                        </a:cxn>
                        <a:cxn ang="0">
                          <a:pos x="337" y="16"/>
                        </a:cxn>
                        <a:cxn ang="0">
                          <a:pos x="384" y="16"/>
                        </a:cxn>
                        <a:cxn ang="0">
                          <a:pos x="431" y="17"/>
                        </a:cxn>
                        <a:cxn ang="0">
                          <a:pos x="478" y="17"/>
                        </a:cxn>
                        <a:cxn ang="0">
                          <a:pos x="525" y="17"/>
                        </a:cxn>
                        <a:cxn ang="0">
                          <a:pos x="574" y="19"/>
                        </a:cxn>
                        <a:cxn ang="0">
                          <a:pos x="619" y="17"/>
                        </a:cxn>
                        <a:cxn ang="0">
                          <a:pos x="668" y="17"/>
                        </a:cxn>
                        <a:cxn ang="0">
                          <a:pos x="715" y="17"/>
                        </a:cxn>
                        <a:cxn ang="0">
                          <a:pos x="762" y="16"/>
                        </a:cxn>
                        <a:cxn ang="0">
                          <a:pos x="807" y="15"/>
                        </a:cxn>
                        <a:cxn ang="0">
                          <a:pos x="853" y="13"/>
                        </a:cxn>
                      </a:cxnLst>
                      <a:rect l="0" t="0" r="r" b="b"/>
                      <a:pathLst>
                        <a:path w="1105" h="104">
                          <a:moveTo>
                            <a:pt x="872" y="13"/>
                          </a:moveTo>
                          <a:lnTo>
                            <a:pt x="876" y="13"/>
                          </a:lnTo>
                          <a:lnTo>
                            <a:pt x="879" y="13"/>
                          </a:lnTo>
                          <a:lnTo>
                            <a:pt x="883" y="13"/>
                          </a:lnTo>
                          <a:lnTo>
                            <a:pt x="886" y="13"/>
                          </a:lnTo>
                          <a:lnTo>
                            <a:pt x="890" y="13"/>
                          </a:lnTo>
                          <a:lnTo>
                            <a:pt x="893" y="13"/>
                          </a:lnTo>
                          <a:lnTo>
                            <a:pt x="897" y="13"/>
                          </a:lnTo>
                          <a:lnTo>
                            <a:pt x="900" y="13"/>
                          </a:lnTo>
                          <a:lnTo>
                            <a:pt x="904" y="13"/>
                          </a:lnTo>
                          <a:lnTo>
                            <a:pt x="909" y="13"/>
                          </a:lnTo>
                          <a:lnTo>
                            <a:pt x="911" y="13"/>
                          </a:lnTo>
                          <a:lnTo>
                            <a:pt x="916" y="13"/>
                          </a:lnTo>
                          <a:lnTo>
                            <a:pt x="918" y="11"/>
                          </a:lnTo>
                          <a:lnTo>
                            <a:pt x="923" y="11"/>
                          </a:lnTo>
                          <a:lnTo>
                            <a:pt x="927" y="11"/>
                          </a:lnTo>
                          <a:lnTo>
                            <a:pt x="930" y="11"/>
                          </a:lnTo>
                          <a:lnTo>
                            <a:pt x="932" y="10"/>
                          </a:lnTo>
                          <a:lnTo>
                            <a:pt x="936" y="10"/>
                          </a:lnTo>
                          <a:lnTo>
                            <a:pt x="940" y="10"/>
                          </a:lnTo>
                          <a:lnTo>
                            <a:pt x="943" y="10"/>
                          </a:lnTo>
                          <a:lnTo>
                            <a:pt x="947" y="9"/>
                          </a:lnTo>
                          <a:lnTo>
                            <a:pt x="950" y="9"/>
                          </a:lnTo>
                          <a:lnTo>
                            <a:pt x="954" y="8"/>
                          </a:lnTo>
                          <a:lnTo>
                            <a:pt x="957" y="8"/>
                          </a:lnTo>
                          <a:lnTo>
                            <a:pt x="960" y="8"/>
                          </a:lnTo>
                          <a:lnTo>
                            <a:pt x="964" y="8"/>
                          </a:lnTo>
                          <a:lnTo>
                            <a:pt x="967" y="7"/>
                          </a:lnTo>
                          <a:lnTo>
                            <a:pt x="972" y="7"/>
                          </a:lnTo>
                          <a:lnTo>
                            <a:pt x="974" y="5"/>
                          </a:lnTo>
                          <a:lnTo>
                            <a:pt x="978" y="5"/>
                          </a:lnTo>
                          <a:lnTo>
                            <a:pt x="981" y="5"/>
                          </a:lnTo>
                          <a:lnTo>
                            <a:pt x="985" y="5"/>
                          </a:lnTo>
                          <a:lnTo>
                            <a:pt x="988" y="4"/>
                          </a:lnTo>
                          <a:lnTo>
                            <a:pt x="992" y="3"/>
                          </a:lnTo>
                          <a:lnTo>
                            <a:pt x="994" y="3"/>
                          </a:lnTo>
                          <a:lnTo>
                            <a:pt x="998" y="3"/>
                          </a:lnTo>
                          <a:lnTo>
                            <a:pt x="1001" y="3"/>
                          </a:lnTo>
                          <a:lnTo>
                            <a:pt x="1005" y="2"/>
                          </a:lnTo>
                          <a:lnTo>
                            <a:pt x="1007" y="2"/>
                          </a:lnTo>
                          <a:lnTo>
                            <a:pt x="1012" y="2"/>
                          </a:lnTo>
                          <a:lnTo>
                            <a:pt x="1014" y="1"/>
                          </a:lnTo>
                          <a:lnTo>
                            <a:pt x="1018" y="1"/>
                          </a:lnTo>
                          <a:lnTo>
                            <a:pt x="1021" y="1"/>
                          </a:lnTo>
                          <a:lnTo>
                            <a:pt x="1025" y="1"/>
                          </a:lnTo>
                          <a:lnTo>
                            <a:pt x="1029" y="1"/>
                          </a:lnTo>
                          <a:lnTo>
                            <a:pt x="1032" y="1"/>
                          </a:lnTo>
                          <a:lnTo>
                            <a:pt x="1034" y="1"/>
                          </a:lnTo>
                          <a:lnTo>
                            <a:pt x="1039" y="1"/>
                          </a:lnTo>
                          <a:lnTo>
                            <a:pt x="1042" y="0"/>
                          </a:lnTo>
                          <a:lnTo>
                            <a:pt x="1045" y="0"/>
                          </a:lnTo>
                          <a:lnTo>
                            <a:pt x="1048" y="0"/>
                          </a:lnTo>
                          <a:lnTo>
                            <a:pt x="1052" y="0"/>
                          </a:lnTo>
                          <a:lnTo>
                            <a:pt x="1055" y="0"/>
                          </a:lnTo>
                          <a:lnTo>
                            <a:pt x="1058" y="1"/>
                          </a:lnTo>
                          <a:lnTo>
                            <a:pt x="1062" y="1"/>
                          </a:lnTo>
                          <a:lnTo>
                            <a:pt x="1065" y="1"/>
                          </a:lnTo>
                          <a:lnTo>
                            <a:pt x="1068" y="1"/>
                          </a:lnTo>
                          <a:lnTo>
                            <a:pt x="1072" y="2"/>
                          </a:lnTo>
                          <a:lnTo>
                            <a:pt x="1075" y="2"/>
                          </a:lnTo>
                          <a:lnTo>
                            <a:pt x="1078" y="3"/>
                          </a:lnTo>
                          <a:lnTo>
                            <a:pt x="1082" y="3"/>
                          </a:lnTo>
                          <a:lnTo>
                            <a:pt x="1086" y="4"/>
                          </a:lnTo>
                          <a:lnTo>
                            <a:pt x="1089" y="5"/>
                          </a:lnTo>
                          <a:lnTo>
                            <a:pt x="1093" y="7"/>
                          </a:lnTo>
                          <a:lnTo>
                            <a:pt x="1093" y="9"/>
                          </a:lnTo>
                          <a:lnTo>
                            <a:pt x="1094" y="11"/>
                          </a:lnTo>
                          <a:lnTo>
                            <a:pt x="1095" y="14"/>
                          </a:lnTo>
                          <a:lnTo>
                            <a:pt x="1095" y="17"/>
                          </a:lnTo>
                          <a:lnTo>
                            <a:pt x="1096" y="20"/>
                          </a:lnTo>
                          <a:lnTo>
                            <a:pt x="1097" y="22"/>
                          </a:lnTo>
                          <a:lnTo>
                            <a:pt x="1097" y="24"/>
                          </a:lnTo>
                          <a:lnTo>
                            <a:pt x="1099" y="28"/>
                          </a:lnTo>
                          <a:lnTo>
                            <a:pt x="1099" y="30"/>
                          </a:lnTo>
                          <a:lnTo>
                            <a:pt x="1100" y="33"/>
                          </a:lnTo>
                          <a:lnTo>
                            <a:pt x="1101" y="35"/>
                          </a:lnTo>
                          <a:lnTo>
                            <a:pt x="1101" y="39"/>
                          </a:lnTo>
                          <a:lnTo>
                            <a:pt x="1102" y="41"/>
                          </a:lnTo>
                          <a:lnTo>
                            <a:pt x="1103" y="43"/>
                          </a:lnTo>
                          <a:lnTo>
                            <a:pt x="1103" y="46"/>
                          </a:lnTo>
                          <a:lnTo>
                            <a:pt x="1105" y="49"/>
                          </a:lnTo>
                          <a:lnTo>
                            <a:pt x="1099" y="53"/>
                          </a:lnTo>
                          <a:lnTo>
                            <a:pt x="1093" y="57"/>
                          </a:lnTo>
                          <a:lnTo>
                            <a:pt x="1086" y="60"/>
                          </a:lnTo>
                          <a:lnTo>
                            <a:pt x="1077" y="64"/>
                          </a:lnTo>
                          <a:lnTo>
                            <a:pt x="1068" y="66"/>
                          </a:lnTo>
                          <a:lnTo>
                            <a:pt x="1057" y="68"/>
                          </a:lnTo>
                          <a:lnTo>
                            <a:pt x="1048" y="72"/>
                          </a:lnTo>
                          <a:lnTo>
                            <a:pt x="1036" y="76"/>
                          </a:lnTo>
                          <a:lnTo>
                            <a:pt x="1024" y="78"/>
                          </a:lnTo>
                          <a:lnTo>
                            <a:pt x="1011" y="80"/>
                          </a:lnTo>
                          <a:lnTo>
                            <a:pt x="997" y="81"/>
                          </a:lnTo>
                          <a:lnTo>
                            <a:pt x="982" y="84"/>
                          </a:lnTo>
                          <a:lnTo>
                            <a:pt x="968" y="86"/>
                          </a:lnTo>
                          <a:lnTo>
                            <a:pt x="953" y="89"/>
                          </a:lnTo>
                          <a:lnTo>
                            <a:pt x="936" y="90"/>
                          </a:lnTo>
                          <a:lnTo>
                            <a:pt x="921" y="92"/>
                          </a:lnTo>
                          <a:lnTo>
                            <a:pt x="903" y="92"/>
                          </a:lnTo>
                          <a:lnTo>
                            <a:pt x="885" y="95"/>
                          </a:lnTo>
                          <a:lnTo>
                            <a:pt x="866" y="96"/>
                          </a:lnTo>
                          <a:lnTo>
                            <a:pt x="847" y="97"/>
                          </a:lnTo>
                          <a:lnTo>
                            <a:pt x="829" y="98"/>
                          </a:lnTo>
                          <a:lnTo>
                            <a:pt x="809" y="99"/>
                          </a:lnTo>
                          <a:lnTo>
                            <a:pt x="790" y="99"/>
                          </a:lnTo>
                          <a:lnTo>
                            <a:pt x="770" y="102"/>
                          </a:lnTo>
                          <a:lnTo>
                            <a:pt x="750" y="102"/>
                          </a:lnTo>
                          <a:lnTo>
                            <a:pt x="728" y="102"/>
                          </a:lnTo>
                          <a:lnTo>
                            <a:pt x="708" y="102"/>
                          </a:lnTo>
                          <a:lnTo>
                            <a:pt x="688" y="104"/>
                          </a:lnTo>
                          <a:lnTo>
                            <a:pt x="665" y="104"/>
                          </a:lnTo>
                          <a:lnTo>
                            <a:pt x="645" y="104"/>
                          </a:lnTo>
                          <a:lnTo>
                            <a:pt x="623" y="104"/>
                          </a:lnTo>
                          <a:lnTo>
                            <a:pt x="601" y="104"/>
                          </a:lnTo>
                          <a:lnTo>
                            <a:pt x="580" y="104"/>
                          </a:lnTo>
                          <a:lnTo>
                            <a:pt x="558" y="104"/>
                          </a:lnTo>
                          <a:lnTo>
                            <a:pt x="536" y="104"/>
                          </a:lnTo>
                          <a:lnTo>
                            <a:pt x="514" y="104"/>
                          </a:lnTo>
                          <a:lnTo>
                            <a:pt x="492" y="104"/>
                          </a:lnTo>
                          <a:lnTo>
                            <a:pt x="471" y="104"/>
                          </a:lnTo>
                          <a:lnTo>
                            <a:pt x="450" y="104"/>
                          </a:lnTo>
                          <a:lnTo>
                            <a:pt x="427" y="104"/>
                          </a:lnTo>
                          <a:lnTo>
                            <a:pt x="407" y="104"/>
                          </a:lnTo>
                          <a:lnTo>
                            <a:pt x="384" y="104"/>
                          </a:lnTo>
                          <a:lnTo>
                            <a:pt x="363" y="103"/>
                          </a:lnTo>
                          <a:lnTo>
                            <a:pt x="343" y="103"/>
                          </a:lnTo>
                          <a:lnTo>
                            <a:pt x="321" y="102"/>
                          </a:lnTo>
                          <a:lnTo>
                            <a:pt x="301" y="102"/>
                          </a:lnTo>
                          <a:lnTo>
                            <a:pt x="282" y="102"/>
                          </a:lnTo>
                          <a:lnTo>
                            <a:pt x="263" y="102"/>
                          </a:lnTo>
                          <a:lnTo>
                            <a:pt x="243" y="102"/>
                          </a:lnTo>
                          <a:lnTo>
                            <a:pt x="224" y="102"/>
                          </a:lnTo>
                          <a:lnTo>
                            <a:pt x="205" y="100"/>
                          </a:lnTo>
                          <a:lnTo>
                            <a:pt x="187" y="100"/>
                          </a:lnTo>
                          <a:lnTo>
                            <a:pt x="170" y="99"/>
                          </a:lnTo>
                          <a:lnTo>
                            <a:pt x="153" y="99"/>
                          </a:lnTo>
                          <a:lnTo>
                            <a:pt x="136" y="99"/>
                          </a:lnTo>
                          <a:lnTo>
                            <a:pt x="120" y="99"/>
                          </a:lnTo>
                          <a:lnTo>
                            <a:pt x="104" y="99"/>
                          </a:lnTo>
                          <a:lnTo>
                            <a:pt x="89" y="99"/>
                          </a:lnTo>
                          <a:lnTo>
                            <a:pt x="76" y="99"/>
                          </a:lnTo>
                          <a:lnTo>
                            <a:pt x="63" y="99"/>
                          </a:lnTo>
                          <a:lnTo>
                            <a:pt x="49" y="99"/>
                          </a:lnTo>
                          <a:lnTo>
                            <a:pt x="37" y="99"/>
                          </a:lnTo>
                          <a:lnTo>
                            <a:pt x="25" y="99"/>
                          </a:lnTo>
                          <a:lnTo>
                            <a:pt x="15" y="99"/>
                          </a:lnTo>
                          <a:lnTo>
                            <a:pt x="14" y="97"/>
                          </a:lnTo>
                          <a:lnTo>
                            <a:pt x="12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3"/>
                          </a:lnTo>
                          <a:lnTo>
                            <a:pt x="6" y="78"/>
                          </a:lnTo>
                          <a:lnTo>
                            <a:pt x="5" y="76"/>
                          </a:lnTo>
                          <a:lnTo>
                            <a:pt x="5" y="73"/>
                          </a:lnTo>
                          <a:lnTo>
                            <a:pt x="3" y="70"/>
                          </a:lnTo>
                          <a:lnTo>
                            <a:pt x="2" y="67"/>
                          </a:lnTo>
                          <a:lnTo>
                            <a:pt x="2" y="65"/>
                          </a:lnTo>
                          <a:lnTo>
                            <a:pt x="2" y="62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2" y="54"/>
                          </a:lnTo>
                          <a:lnTo>
                            <a:pt x="7" y="51"/>
                          </a:lnTo>
                          <a:lnTo>
                            <a:pt x="9" y="48"/>
                          </a:lnTo>
                          <a:lnTo>
                            <a:pt x="14" y="46"/>
                          </a:lnTo>
                          <a:lnTo>
                            <a:pt x="18" y="42"/>
                          </a:lnTo>
                          <a:lnTo>
                            <a:pt x="21" y="41"/>
                          </a:lnTo>
                          <a:lnTo>
                            <a:pt x="25" y="39"/>
                          </a:lnTo>
                          <a:lnTo>
                            <a:pt x="28" y="36"/>
                          </a:lnTo>
                          <a:lnTo>
                            <a:pt x="32" y="35"/>
                          </a:lnTo>
                          <a:lnTo>
                            <a:pt x="35" y="33"/>
                          </a:lnTo>
                          <a:lnTo>
                            <a:pt x="40" y="32"/>
                          </a:lnTo>
                          <a:lnTo>
                            <a:pt x="44" y="30"/>
                          </a:lnTo>
                          <a:lnTo>
                            <a:pt x="47" y="29"/>
                          </a:lnTo>
                          <a:lnTo>
                            <a:pt x="52" y="28"/>
                          </a:lnTo>
                          <a:lnTo>
                            <a:pt x="57" y="27"/>
                          </a:lnTo>
                          <a:lnTo>
                            <a:pt x="60" y="26"/>
                          </a:lnTo>
                          <a:lnTo>
                            <a:pt x="65" y="24"/>
                          </a:lnTo>
                          <a:lnTo>
                            <a:pt x="69" y="23"/>
                          </a:lnTo>
                          <a:lnTo>
                            <a:pt x="73" y="23"/>
                          </a:lnTo>
                          <a:lnTo>
                            <a:pt x="78" y="23"/>
                          </a:lnTo>
                          <a:lnTo>
                            <a:pt x="82" y="22"/>
                          </a:lnTo>
                          <a:lnTo>
                            <a:pt x="85" y="21"/>
                          </a:lnTo>
                          <a:lnTo>
                            <a:pt x="91" y="21"/>
                          </a:lnTo>
                          <a:lnTo>
                            <a:pt x="95" y="21"/>
                          </a:lnTo>
                          <a:lnTo>
                            <a:pt x="98" y="21"/>
                          </a:lnTo>
                          <a:lnTo>
                            <a:pt x="103" y="21"/>
                          </a:lnTo>
                          <a:lnTo>
                            <a:pt x="108" y="21"/>
                          </a:lnTo>
                          <a:lnTo>
                            <a:pt x="113" y="21"/>
                          </a:lnTo>
                          <a:lnTo>
                            <a:pt x="116" y="21"/>
                          </a:lnTo>
                          <a:lnTo>
                            <a:pt x="121" y="21"/>
                          </a:lnTo>
                          <a:lnTo>
                            <a:pt x="126" y="21"/>
                          </a:lnTo>
                          <a:lnTo>
                            <a:pt x="130" y="21"/>
                          </a:lnTo>
                          <a:lnTo>
                            <a:pt x="135" y="21"/>
                          </a:lnTo>
                          <a:lnTo>
                            <a:pt x="139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3" y="21"/>
                          </a:lnTo>
                          <a:lnTo>
                            <a:pt x="158" y="22"/>
                          </a:lnTo>
                          <a:lnTo>
                            <a:pt x="161" y="22"/>
                          </a:lnTo>
                          <a:lnTo>
                            <a:pt x="167" y="23"/>
                          </a:lnTo>
                          <a:lnTo>
                            <a:pt x="171" y="23"/>
                          </a:lnTo>
                          <a:lnTo>
                            <a:pt x="175" y="23"/>
                          </a:lnTo>
                          <a:lnTo>
                            <a:pt x="179" y="23"/>
                          </a:lnTo>
                          <a:lnTo>
                            <a:pt x="184" y="23"/>
                          </a:lnTo>
                          <a:lnTo>
                            <a:pt x="190" y="23"/>
                          </a:lnTo>
                          <a:lnTo>
                            <a:pt x="194" y="23"/>
                          </a:lnTo>
                          <a:lnTo>
                            <a:pt x="199" y="23"/>
                          </a:lnTo>
                          <a:lnTo>
                            <a:pt x="203" y="24"/>
                          </a:lnTo>
                          <a:lnTo>
                            <a:pt x="208" y="23"/>
                          </a:lnTo>
                          <a:lnTo>
                            <a:pt x="212" y="23"/>
                          </a:lnTo>
                          <a:lnTo>
                            <a:pt x="216" y="23"/>
                          </a:lnTo>
                          <a:lnTo>
                            <a:pt x="221" y="23"/>
                          </a:lnTo>
                          <a:lnTo>
                            <a:pt x="225" y="23"/>
                          </a:lnTo>
                          <a:lnTo>
                            <a:pt x="230" y="23"/>
                          </a:lnTo>
                          <a:lnTo>
                            <a:pt x="234" y="23"/>
                          </a:lnTo>
                          <a:lnTo>
                            <a:pt x="238" y="23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1" y="21"/>
                          </a:lnTo>
                          <a:lnTo>
                            <a:pt x="256" y="21"/>
                          </a:lnTo>
                          <a:lnTo>
                            <a:pt x="260" y="21"/>
                          </a:lnTo>
                          <a:lnTo>
                            <a:pt x="264" y="20"/>
                          </a:lnTo>
                          <a:lnTo>
                            <a:pt x="269" y="19"/>
                          </a:lnTo>
                          <a:lnTo>
                            <a:pt x="273" y="19"/>
                          </a:lnTo>
                          <a:lnTo>
                            <a:pt x="282" y="17"/>
                          </a:lnTo>
                          <a:lnTo>
                            <a:pt x="291" y="17"/>
                          </a:lnTo>
                          <a:lnTo>
                            <a:pt x="300" y="17"/>
                          </a:lnTo>
                          <a:lnTo>
                            <a:pt x="310" y="17"/>
                          </a:lnTo>
                          <a:lnTo>
                            <a:pt x="319" y="16"/>
                          </a:lnTo>
                          <a:lnTo>
                            <a:pt x="329" y="16"/>
                          </a:lnTo>
                          <a:lnTo>
                            <a:pt x="337" y="16"/>
                          </a:lnTo>
                          <a:lnTo>
                            <a:pt x="346" y="16"/>
                          </a:lnTo>
                          <a:lnTo>
                            <a:pt x="356" y="16"/>
                          </a:lnTo>
                          <a:lnTo>
                            <a:pt x="365" y="16"/>
                          </a:lnTo>
                          <a:lnTo>
                            <a:pt x="374" y="16"/>
                          </a:lnTo>
                          <a:lnTo>
                            <a:pt x="384" y="16"/>
                          </a:lnTo>
                          <a:lnTo>
                            <a:pt x="394" y="16"/>
                          </a:lnTo>
                          <a:lnTo>
                            <a:pt x="402" y="16"/>
                          </a:lnTo>
                          <a:lnTo>
                            <a:pt x="412" y="16"/>
                          </a:lnTo>
                          <a:lnTo>
                            <a:pt x="422" y="17"/>
                          </a:lnTo>
                          <a:lnTo>
                            <a:pt x="431" y="17"/>
                          </a:lnTo>
                          <a:lnTo>
                            <a:pt x="440" y="17"/>
                          </a:lnTo>
                          <a:lnTo>
                            <a:pt x="450" y="17"/>
                          </a:lnTo>
                          <a:lnTo>
                            <a:pt x="459" y="17"/>
                          </a:lnTo>
                          <a:lnTo>
                            <a:pt x="469" y="17"/>
                          </a:lnTo>
                          <a:lnTo>
                            <a:pt x="478" y="17"/>
                          </a:lnTo>
                          <a:lnTo>
                            <a:pt x="488" y="17"/>
                          </a:lnTo>
                          <a:lnTo>
                            <a:pt x="498" y="17"/>
                          </a:lnTo>
                          <a:lnTo>
                            <a:pt x="507" y="17"/>
                          </a:lnTo>
                          <a:lnTo>
                            <a:pt x="516" y="17"/>
                          </a:lnTo>
                          <a:lnTo>
                            <a:pt x="525" y="17"/>
                          </a:lnTo>
                          <a:lnTo>
                            <a:pt x="536" y="17"/>
                          </a:lnTo>
                          <a:lnTo>
                            <a:pt x="544" y="17"/>
                          </a:lnTo>
                          <a:lnTo>
                            <a:pt x="554" y="17"/>
                          </a:lnTo>
                          <a:lnTo>
                            <a:pt x="563" y="17"/>
                          </a:lnTo>
                          <a:lnTo>
                            <a:pt x="574" y="19"/>
                          </a:lnTo>
                          <a:lnTo>
                            <a:pt x="582" y="17"/>
                          </a:lnTo>
                          <a:lnTo>
                            <a:pt x="592" y="17"/>
                          </a:lnTo>
                          <a:lnTo>
                            <a:pt x="601" y="17"/>
                          </a:lnTo>
                          <a:lnTo>
                            <a:pt x="611" y="17"/>
                          </a:lnTo>
                          <a:lnTo>
                            <a:pt x="619" y="17"/>
                          </a:lnTo>
                          <a:lnTo>
                            <a:pt x="630" y="17"/>
                          </a:lnTo>
                          <a:lnTo>
                            <a:pt x="639" y="17"/>
                          </a:lnTo>
                          <a:lnTo>
                            <a:pt x="649" y="17"/>
                          </a:lnTo>
                          <a:lnTo>
                            <a:pt x="657" y="17"/>
                          </a:lnTo>
                          <a:lnTo>
                            <a:pt x="668" y="17"/>
                          </a:lnTo>
                          <a:lnTo>
                            <a:pt x="677" y="17"/>
                          </a:lnTo>
                          <a:lnTo>
                            <a:pt x="687" y="17"/>
                          </a:lnTo>
                          <a:lnTo>
                            <a:pt x="695" y="17"/>
                          </a:lnTo>
                          <a:lnTo>
                            <a:pt x="706" y="17"/>
                          </a:lnTo>
                          <a:lnTo>
                            <a:pt x="715" y="17"/>
                          </a:lnTo>
                          <a:lnTo>
                            <a:pt x="724" y="17"/>
                          </a:lnTo>
                          <a:lnTo>
                            <a:pt x="733" y="16"/>
                          </a:lnTo>
                          <a:lnTo>
                            <a:pt x="743" y="16"/>
                          </a:lnTo>
                          <a:lnTo>
                            <a:pt x="751" y="16"/>
                          </a:lnTo>
                          <a:lnTo>
                            <a:pt x="762" y="16"/>
                          </a:lnTo>
                          <a:lnTo>
                            <a:pt x="770" y="16"/>
                          </a:lnTo>
                          <a:lnTo>
                            <a:pt x="779" y="16"/>
                          </a:lnTo>
                          <a:lnTo>
                            <a:pt x="789" y="15"/>
                          </a:lnTo>
                          <a:lnTo>
                            <a:pt x="798" y="15"/>
                          </a:lnTo>
                          <a:lnTo>
                            <a:pt x="807" y="15"/>
                          </a:lnTo>
                          <a:lnTo>
                            <a:pt x="817" y="14"/>
                          </a:lnTo>
                          <a:lnTo>
                            <a:pt x="824" y="14"/>
                          </a:lnTo>
                          <a:lnTo>
                            <a:pt x="835" y="14"/>
                          </a:lnTo>
                          <a:lnTo>
                            <a:pt x="843" y="13"/>
                          </a:lnTo>
                          <a:lnTo>
                            <a:pt x="853" y="13"/>
                          </a:lnTo>
                          <a:lnTo>
                            <a:pt x="862" y="13"/>
                          </a:lnTo>
                          <a:lnTo>
                            <a:pt x="872" y="13"/>
                          </a:lnTo>
                          <a:lnTo>
                            <a:pt x="872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26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5365" y="1536"/>
                      <a:ext cx="315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480" y="1"/>
                        </a:cxn>
                        <a:cxn ang="0">
                          <a:pos x="533" y="4"/>
                        </a:cxn>
                        <a:cxn ang="0">
                          <a:pos x="586" y="5"/>
                        </a:cxn>
                        <a:cxn ang="0">
                          <a:pos x="638" y="7"/>
                        </a:cxn>
                        <a:cxn ang="0">
                          <a:pos x="690" y="9"/>
                        </a:cxn>
                        <a:cxn ang="0">
                          <a:pos x="743" y="12"/>
                        </a:cxn>
                        <a:cxn ang="0">
                          <a:pos x="795" y="18"/>
                        </a:cxn>
                        <a:cxn ang="0">
                          <a:pos x="846" y="24"/>
                        </a:cxn>
                        <a:cxn ang="0">
                          <a:pos x="897" y="32"/>
                        </a:cxn>
                        <a:cxn ang="0">
                          <a:pos x="931" y="57"/>
                        </a:cxn>
                        <a:cxn ang="0">
                          <a:pos x="931" y="88"/>
                        </a:cxn>
                        <a:cxn ang="0">
                          <a:pos x="911" y="106"/>
                        </a:cxn>
                        <a:cxn ang="0">
                          <a:pos x="880" y="106"/>
                        </a:cxn>
                        <a:cxn ang="0">
                          <a:pos x="851" y="104"/>
                        </a:cxn>
                        <a:cxn ang="0">
                          <a:pos x="822" y="102"/>
                        </a:cxn>
                        <a:cxn ang="0">
                          <a:pos x="792" y="99"/>
                        </a:cxn>
                        <a:cxn ang="0">
                          <a:pos x="764" y="95"/>
                        </a:cxn>
                        <a:cxn ang="0">
                          <a:pos x="734" y="91"/>
                        </a:cxn>
                        <a:cxn ang="0">
                          <a:pos x="706" y="90"/>
                        </a:cxn>
                        <a:cxn ang="0">
                          <a:pos x="675" y="89"/>
                        </a:cxn>
                        <a:cxn ang="0">
                          <a:pos x="645" y="88"/>
                        </a:cxn>
                        <a:cxn ang="0">
                          <a:pos x="614" y="85"/>
                        </a:cxn>
                        <a:cxn ang="0">
                          <a:pos x="582" y="83"/>
                        </a:cxn>
                        <a:cxn ang="0">
                          <a:pos x="549" y="81"/>
                        </a:cxn>
                        <a:cxn ang="0">
                          <a:pos x="516" y="81"/>
                        </a:cxn>
                        <a:cxn ang="0">
                          <a:pos x="472" y="80"/>
                        </a:cxn>
                        <a:cxn ang="0">
                          <a:pos x="422" y="78"/>
                        </a:cxn>
                        <a:cxn ang="0">
                          <a:pos x="374" y="78"/>
                        </a:cxn>
                        <a:cxn ang="0">
                          <a:pos x="325" y="80"/>
                        </a:cxn>
                        <a:cxn ang="0">
                          <a:pos x="276" y="83"/>
                        </a:cxn>
                        <a:cxn ang="0">
                          <a:pos x="229" y="88"/>
                        </a:cxn>
                        <a:cxn ang="0">
                          <a:pos x="181" y="94"/>
                        </a:cxn>
                        <a:cxn ang="0">
                          <a:pos x="134" y="101"/>
                        </a:cxn>
                        <a:cxn ang="0">
                          <a:pos x="88" y="112"/>
                        </a:cxn>
                        <a:cxn ang="0">
                          <a:pos x="56" y="114"/>
                        </a:cxn>
                        <a:cxn ang="0">
                          <a:pos x="33" y="113"/>
                        </a:cxn>
                        <a:cxn ang="0">
                          <a:pos x="16" y="107"/>
                        </a:cxn>
                        <a:cxn ang="0">
                          <a:pos x="2" y="78"/>
                        </a:cxn>
                        <a:cxn ang="0">
                          <a:pos x="18" y="55"/>
                        </a:cxn>
                        <a:cxn ang="0">
                          <a:pos x="41" y="40"/>
                        </a:cxn>
                        <a:cxn ang="0">
                          <a:pos x="67" y="31"/>
                        </a:cxn>
                        <a:cxn ang="0">
                          <a:pos x="95" y="25"/>
                        </a:cxn>
                        <a:cxn ang="0">
                          <a:pos x="123" y="23"/>
                        </a:cxn>
                        <a:cxn ang="0">
                          <a:pos x="152" y="20"/>
                        </a:cxn>
                        <a:cxn ang="0">
                          <a:pos x="181" y="19"/>
                        </a:cxn>
                        <a:cxn ang="0">
                          <a:pos x="210" y="15"/>
                        </a:cxn>
                        <a:cxn ang="0">
                          <a:pos x="237" y="11"/>
                        </a:cxn>
                        <a:cxn ang="0">
                          <a:pos x="260" y="7"/>
                        </a:cxn>
                        <a:cxn ang="0">
                          <a:pos x="281" y="5"/>
                        </a:cxn>
                        <a:cxn ang="0">
                          <a:pos x="301" y="5"/>
                        </a:cxn>
                        <a:cxn ang="0">
                          <a:pos x="321" y="5"/>
                        </a:cxn>
                        <a:cxn ang="0">
                          <a:pos x="343" y="5"/>
                        </a:cxn>
                        <a:cxn ang="0">
                          <a:pos x="364" y="5"/>
                        </a:cxn>
                        <a:cxn ang="0">
                          <a:pos x="384" y="5"/>
                        </a:cxn>
                        <a:cxn ang="0">
                          <a:pos x="404" y="5"/>
                        </a:cxn>
                        <a:cxn ang="0">
                          <a:pos x="426" y="1"/>
                        </a:cxn>
                      </a:cxnLst>
                      <a:rect l="0" t="0" r="r" b="b"/>
                      <a:pathLst>
                        <a:path w="943" h="116">
                          <a:moveTo>
                            <a:pt x="435" y="0"/>
                          </a:moveTo>
                          <a:lnTo>
                            <a:pt x="442" y="0"/>
                          </a:lnTo>
                          <a:lnTo>
                            <a:pt x="450" y="1"/>
                          </a:lnTo>
                          <a:lnTo>
                            <a:pt x="458" y="1"/>
                          </a:lnTo>
                          <a:lnTo>
                            <a:pt x="465" y="1"/>
                          </a:lnTo>
                          <a:lnTo>
                            <a:pt x="472" y="1"/>
                          </a:lnTo>
                          <a:lnTo>
                            <a:pt x="480" y="1"/>
                          </a:lnTo>
                          <a:lnTo>
                            <a:pt x="488" y="1"/>
                          </a:lnTo>
                          <a:lnTo>
                            <a:pt x="496" y="2"/>
                          </a:lnTo>
                          <a:lnTo>
                            <a:pt x="503" y="2"/>
                          </a:lnTo>
                          <a:lnTo>
                            <a:pt x="510" y="2"/>
                          </a:lnTo>
                          <a:lnTo>
                            <a:pt x="518" y="2"/>
                          </a:lnTo>
                          <a:lnTo>
                            <a:pt x="525" y="4"/>
                          </a:lnTo>
                          <a:lnTo>
                            <a:pt x="533" y="4"/>
                          </a:lnTo>
                          <a:lnTo>
                            <a:pt x="540" y="5"/>
                          </a:lnTo>
                          <a:lnTo>
                            <a:pt x="548" y="5"/>
                          </a:lnTo>
                          <a:lnTo>
                            <a:pt x="555" y="5"/>
                          </a:lnTo>
                          <a:lnTo>
                            <a:pt x="562" y="5"/>
                          </a:lnTo>
                          <a:lnTo>
                            <a:pt x="571" y="5"/>
                          </a:lnTo>
                          <a:lnTo>
                            <a:pt x="578" y="5"/>
                          </a:lnTo>
                          <a:lnTo>
                            <a:pt x="586" y="5"/>
                          </a:lnTo>
                          <a:lnTo>
                            <a:pt x="593" y="5"/>
                          </a:lnTo>
                          <a:lnTo>
                            <a:pt x="600" y="6"/>
                          </a:lnTo>
                          <a:lnTo>
                            <a:pt x="609" y="6"/>
                          </a:lnTo>
                          <a:lnTo>
                            <a:pt x="616" y="7"/>
                          </a:lnTo>
                          <a:lnTo>
                            <a:pt x="623" y="7"/>
                          </a:lnTo>
                          <a:lnTo>
                            <a:pt x="630" y="7"/>
                          </a:lnTo>
                          <a:lnTo>
                            <a:pt x="638" y="7"/>
                          </a:lnTo>
                          <a:lnTo>
                            <a:pt x="645" y="7"/>
                          </a:lnTo>
                          <a:lnTo>
                            <a:pt x="652" y="7"/>
                          </a:lnTo>
                          <a:lnTo>
                            <a:pt x="661" y="8"/>
                          </a:lnTo>
                          <a:lnTo>
                            <a:pt x="668" y="9"/>
                          </a:lnTo>
                          <a:lnTo>
                            <a:pt x="676" y="9"/>
                          </a:lnTo>
                          <a:lnTo>
                            <a:pt x="683" y="9"/>
                          </a:lnTo>
                          <a:lnTo>
                            <a:pt x="690" y="9"/>
                          </a:lnTo>
                          <a:lnTo>
                            <a:pt x="699" y="9"/>
                          </a:lnTo>
                          <a:lnTo>
                            <a:pt x="706" y="11"/>
                          </a:lnTo>
                          <a:lnTo>
                            <a:pt x="713" y="11"/>
                          </a:lnTo>
                          <a:lnTo>
                            <a:pt x="720" y="12"/>
                          </a:lnTo>
                          <a:lnTo>
                            <a:pt x="728" y="12"/>
                          </a:lnTo>
                          <a:lnTo>
                            <a:pt x="735" y="12"/>
                          </a:lnTo>
                          <a:lnTo>
                            <a:pt x="743" y="12"/>
                          </a:lnTo>
                          <a:lnTo>
                            <a:pt x="750" y="13"/>
                          </a:lnTo>
                          <a:lnTo>
                            <a:pt x="757" y="14"/>
                          </a:lnTo>
                          <a:lnTo>
                            <a:pt x="765" y="14"/>
                          </a:lnTo>
                          <a:lnTo>
                            <a:pt x="772" y="15"/>
                          </a:lnTo>
                          <a:lnTo>
                            <a:pt x="779" y="17"/>
                          </a:lnTo>
                          <a:lnTo>
                            <a:pt x="787" y="17"/>
                          </a:lnTo>
                          <a:lnTo>
                            <a:pt x="795" y="18"/>
                          </a:lnTo>
                          <a:lnTo>
                            <a:pt x="802" y="18"/>
                          </a:lnTo>
                          <a:lnTo>
                            <a:pt x="809" y="19"/>
                          </a:lnTo>
                          <a:lnTo>
                            <a:pt x="816" y="19"/>
                          </a:lnTo>
                          <a:lnTo>
                            <a:pt x="824" y="20"/>
                          </a:lnTo>
                          <a:lnTo>
                            <a:pt x="832" y="23"/>
                          </a:lnTo>
                          <a:lnTo>
                            <a:pt x="839" y="23"/>
                          </a:lnTo>
                          <a:lnTo>
                            <a:pt x="846" y="24"/>
                          </a:lnTo>
                          <a:lnTo>
                            <a:pt x="853" y="25"/>
                          </a:lnTo>
                          <a:lnTo>
                            <a:pt x="860" y="26"/>
                          </a:lnTo>
                          <a:lnTo>
                            <a:pt x="867" y="27"/>
                          </a:lnTo>
                          <a:lnTo>
                            <a:pt x="876" y="28"/>
                          </a:lnTo>
                          <a:lnTo>
                            <a:pt x="883" y="30"/>
                          </a:lnTo>
                          <a:lnTo>
                            <a:pt x="890" y="31"/>
                          </a:lnTo>
                          <a:lnTo>
                            <a:pt x="897" y="32"/>
                          </a:lnTo>
                          <a:lnTo>
                            <a:pt x="904" y="34"/>
                          </a:lnTo>
                          <a:lnTo>
                            <a:pt x="912" y="36"/>
                          </a:lnTo>
                          <a:lnTo>
                            <a:pt x="916" y="39"/>
                          </a:lnTo>
                          <a:lnTo>
                            <a:pt x="919" y="44"/>
                          </a:lnTo>
                          <a:lnTo>
                            <a:pt x="923" y="49"/>
                          </a:lnTo>
                          <a:lnTo>
                            <a:pt x="928" y="52"/>
                          </a:lnTo>
                          <a:lnTo>
                            <a:pt x="931" y="57"/>
                          </a:lnTo>
                          <a:lnTo>
                            <a:pt x="934" y="62"/>
                          </a:lnTo>
                          <a:lnTo>
                            <a:pt x="938" y="65"/>
                          </a:lnTo>
                          <a:lnTo>
                            <a:pt x="943" y="70"/>
                          </a:lnTo>
                          <a:lnTo>
                            <a:pt x="940" y="75"/>
                          </a:lnTo>
                          <a:lnTo>
                            <a:pt x="936" y="78"/>
                          </a:lnTo>
                          <a:lnTo>
                            <a:pt x="934" y="83"/>
                          </a:lnTo>
                          <a:lnTo>
                            <a:pt x="931" y="88"/>
                          </a:lnTo>
                          <a:lnTo>
                            <a:pt x="929" y="91"/>
                          </a:lnTo>
                          <a:lnTo>
                            <a:pt x="927" y="95"/>
                          </a:lnTo>
                          <a:lnTo>
                            <a:pt x="925" y="101"/>
                          </a:lnTo>
                          <a:lnTo>
                            <a:pt x="923" y="106"/>
                          </a:lnTo>
                          <a:lnTo>
                            <a:pt x="918" y="106"/>
                          </a:lnTo>
                          <a:lnTo>
                            <a:pt x="915" y="106"/>
                          </a:lnTo>
                          <a:lnTo>
                            <a:pt x="911" y="106"/>
                          </a:lnTo>
                          <a:lnTo>
                            <a:pt x="906" y="106"/>
                          </a:lnTo>
                          <a:lnTo>
                            <a:pt x="902" y="106"/>
                          </a:lnTo>
                          <a:lnTo>
                            <a:pt x="898" y="106"/>
                          </a:lnTo>
                          <a:lnTo>
                            <a:pt x="893" y="106"/>
                          </a:lnTo>
                          <a:lnTo>
                            <a:pt x="889" y="106"/>
                          </a:lnTo>
                          <a:lnTo>
                            <a:pt x="885" y="106"/>
                          </a:lnTo>
                          <a:lnTo>
                            <a:pt x="880" y="106"/>
                          </a:lnTo>
                          <a:lnTo>
                            <a:pt x="876" y="106"/>
                          </a:lnTo>
                          <a:lnTo>
                            <a:pt x="872" y="106"/>
                          </a:lnTo>
                          <a:lnTo>
                            <a:pt x="867" y="106"/>
                          </a:lnTo>
                          <a:lnTo>
                            <a:pt x="864" y="106"/>
                          </a:lnTo>
                          <a:lnTo>
                            <a:pt x="859" y="106"/>
                          </a:lnTo>
                          <a:lnTo>
                            <a:pt x="855" y="106"/>
                          </a:lnTo>
                          <a:lnTo>
                            <a:pt x="851" y="104"/>
                          </a:lnTo>
                          <a:lnTo>
                            <a:pt x="847" y="104"/>
                          </a:lnTo>
                          <a:lnTo>
                            <a:pt x="842" y="103"/>
                          </a:lnTo>
                          <a:lnTo>
                            <a:pt x="838" y="103"/>
                          </a:lnTo>
                          <a:lnTo>
                            <a:pt x="834" y="103"/>
                          </a:lnTo>
                          <a:lnTo>
                            <a:pt x="829" y="102"/>
                          </a:lnTo>
                          <a:lnTo>
                            <a:pt x="826" y="102"/>
                          </a:lnTo>
                          <a:lnTo>
                            <a:pt x="822" y="102"/>
                          </a:lnTo>
                          <a:lnTo>
                            <a:pt x="817" y="101"/>
                          </a:lnTo>
                          <a:lnTo>
                            <a:pt x="814" y="101"/>
                          </a:lnTo>
                          <a:lnTo>
                            <a:pt x="809" y="100"/>
                          </a:lnTo>
                          <a:lnTo>
                            <a:pt x="806" y="100"/>
                          </a:lnTo>
                          <a:lnTo>
                            <a:pt x="801" y="100"/>
                          </a:lnTo>
                          <a:lnTo>
                            <a:pt x="797" y="99"/>
                          </a:lnTo>
                          <a:lnTo>
                            <a:pt x="792" y="99"/>
                          </a:lnTo>
                          <a:lnTo>
                            <a:pt x="789" y="99"/>
                          </a:lnTo>
                          <a:lnTo>
                            <a:pt x="784" y="97"/>
                          </a:lnTo>
                          <a:lnTo>
                            <a:pt x="781" y="97"/>
                          </a:lnTo>
                          <a:lnTo>
                            <a:pt x="776" y="96"/>
                          </a:lnTo>
                          <a:lnTo>
                            <a:pt x="772" y="95"/>
                          </a:lnTo>
                          <a:lnTo>
                            <a:pt x="768" y="95"/>
                          </a:lnTo>
                          <a:lnTo>
                            <a:pt x="764" y="95"/>
                          </a:lnTo>
                          <a:lnTo>
                            <a:pt x="759" y="94"/>
                          </a:lnTo>
                          <a:lnTo>
                            <a:pt x="756" y="94"/>
                          </a:lnTo>
                          <a:lnTo>
                            <a:pt x="751" y="93"/>
                          </a:lnTo>
                          <a:lnTo>
                            <a:pt x="746" y="93"/>
                          </a:lnTo>
                          <a:lnTo>
                            <a:pt x="743" y="93"/>
                          </a:lnTo>
                          <a:lnTo>
                            <a:pt x="739" y="93"/>
                          </a:lnTo>
                          <a:lnTo>
                            <a:pt x="734" y="91"/>
                          </a:lnTo>
                          <a:lnTo>
                            <a:pt x="731" y="91"/>
                          </a:lnTo>
                          <a:lnTo>
                            <a:pt x="726" y="91"/>
                          </a:lnTo>
                          <a:lnTo>
                            <a:pt x="722" y="91"/>
                          </a:lnTo>
                          <a:lnTo>
                            <a:pt x="719" y="90"/>
                          </a:lnTo>
                          <a:lnTo>
                            <a:pt x="713" y="90"/>
                          </a:lnTo>
                          <a:lnTo>
                            <a:pt x="709" y="90"/>
                          </a:lnTo>
                          <a:lnTo>
                            <a:pt x="706" y="90"/>
                          </a:lnTo>
                          <a:lnTo>
                            <a:pt x="701" y="89"/>
                          </a:lnTo>
                          <a:lnTo>
                            <a:pt x="696" y="89"/>
                          </a:lnTo>
                          <a:lnTo>
                            <a:pt x="693" y="89"/>
                          </a:lnTo>
                          <a:lnTo>
                            <a:pt x="688" y="89"/>
                          </a:lnTo>
                          <a:lnTo>
                            <a:pt x="684" y="89"/>
                          </a:lnTo>
                          <a:lnTo>
                            <a:pt x="680" y="89"/>
                          </a:lnTo>
                          <a:lnTo>
                            <a:pt x="675" y="89"/>
                          </a:lnTo>
                          <a:lnTo>
                            <a:pt x="671" y="89"/>
                          </a:lnTo>
                          <a:lnTo>
                            <a:pt x="667" y="89"/>
                          </a:lnTo>
                          <a:lnTo>
                            <a:pt x="663" y="89"/>
                          </a:lnTo>
                          <a:lnTo>
                            <a:pt x="658" y="89"/>
                          </a:lnTo>
                          <a:lnTo>
                            <a:pt x="655" y="90"/>
                          </a:lnTo>
                          <a:lnTo>
                            <a:pt x="650" y="89"/>
                          </a:lnTo>
                          <a:lnTo>
                            <a:pt x="645" y="88"/>
                          </a:lnTo>
                          <a:lnTo>
                            <a:pt x="641" y="88"/>
                          </a:lnTo>
                          <a:lnTo>
                            <a:pt x="636" y="88"/>
                          </a:lnTo>
                          <a:lnTo>
                            <a:pt x="632" y="87"/>
                          </a:lnTo>
                          <a:lnTo>
                            <a:pt x="628" y="87"/>
                          </a:lnTo>
                          <a:lnTo>
                            <a:pt x="623" y="85"/>
                          </a:lnTo>
                          <a:lnTo>
                            <a:pt x="619" y="85"/>
                          </a:lnTo>
                          <a:lnTo>
                            <a:pt x="614" y="85"/>
                          </a:lnTo>
                          <a:lnTo>
                            <a:pt x="610" y="84"/>
                          </a:lnTo>
                          <a:lnTo>
                            <a:pt x="605" y="84"/>
                          </a:lnTo>
                          <a:lnTo>
                            <a:pt x="600" y="84"/>
                          </a:lnTo>
                          <a:lnTo>
                            <a:pt x="595" y="83"/>
                          </a:lnTo>
                          <a:lnTo>
                            <a:pt x="592" y="83"/>
                          </a:lnTo>
                          <a:lnTo>
                            <a:pt x="587" y="83"/>
                          </a:lnTo>
                          <a:lnTo>
                            <a:pt x="582" y="83"/>
                          </a:lnTo>
                          <a:lnTo>
                            <a:pt x="578" y="82"/>
                          </a:lnTo>
                          <a:lnTo>
                            <a:pt x="573" y="82"/>
                          </a:lnTo>
                          <a:lnTo>
                            <a:pt x="568" y="81"/>
                          </a:lnTo>
                          <a:lnTo>
                            <a:pt x="563" y="81"/>
                          </a:lnTo>
                          <a:lnTo>
                            <a:pt x="559" y="81"/>
                          </a:lnTo>
                          <a:lnTo>
                            <a:pt x="554" y="81"/>
                          </a:lnTo>
                          <a:lnTo>
                            <a:pt x="549" y="81"/>
                          </a:lnTo>
                          <a:lnTo>
                            <a:pt x="544" y="81"/>
                          </a:lnTo>
                          <a:lnTo>
                            <a:pt x="540" y="81"/>
                          </a:lnTo>
                          <a:lnTo>
                            <a:pt x="536" y="81"/>
                          </a:lnTo>
                          <a:lnTo>
                            <a:pt x="531" y="81"/>
                          </a:lnTo>
                          <a:lnTo>
                            <a:pt x="525" y="81"/>
                          </a:lnTo>
                          <a:lnTo>
                            <a:pt x="521" y="81"/>
                          </a:lnTo>
                          <a:lnTo>
                            <a:pt x="516" y="81"/>
                          </a:lnTo>
                          <a:lnTo>
                            <a:pt x="512" y="81"/>
                          </a:lnTo>
                          <a:lnTo>
                            <a:pt x="508" y="82"/>
                          </a:lnTo>
                          <a:lnTo>
                            <a:pt x="501" y="81"/>
                          </a:lnTo>
                          <a:lnTo>
                            <a:pt x="493" y="81"/>
                          </a:lnTo>
                          <a:lnTo>
                            <a:pt x="485" y="81"/>
                          </a:lnTo>
                          <a:lnTo>
                            <a:pt x="479" y="81"/>
                          </a:lnTo>
                          <a:lnTo>
                            <a:pt x="472" y="80"/>
                          </a:lnTo>
                          <a:lnTo>
                            <a:pt x="465" y="80"/>
                          </a:lnTo>
                          <a:lnTo>
                            <a:pt x="458" y="80"/>
                          </a:lnTo>
                          <a:lnTo>
                            <a:pt x="451" y="80"/>
                          </a:lnTo>
                          <a:lnTo>
                            <a:pt x="444" y="78"/>
                          </a:lnTo>
                          <a:lnTo>
                            <a:pt x="438" y="78"/>
                          </a:lnTo>
                          <a:lnTo>
                            <a:pt x="429" y="78"/>
                          </a:lnTo>
                          <a:lnTo>
                            <a:pt x="422" y="78"/>
                          </a:lnTo>
                          <a:lnTo>
                            <a:pt x="415" y="78"/>
                          </a:lnTo>
                          <a:lnTo>
                            <a:pt x="409" y="78"/>
                          </a:lnTo>
                          <a:lnTo>
                            <a:pt x="402" y="78"/>
                          </a:lnTo>
                          <a:lnTo>
                            <a:pt x="395" y="78"/>
                          </a:lnTo>
                          <a:lnTo>
                            <a:pt x="387" y="78"/>
                          </a:lnTo>
                          <a:lnTo>
                            <a:pt x="381" y="78"/>
                          </a:lnTo>
                          <a:lnTo>
                            <a:pt x="374" y="78"/>
                          </a:lnTo>
                          <a:lnTo>
                            <a:pt x="366" y="78"/>
                          </a:lnTo>
                          <a:lnTo>
                            <a:pt x="359" y="78"/>
                          </a:lnTo>
                          <a:lnTo>
                            <a:pt x="352" y="78"/>
                          </a:lnTo>
                          <a:lnTo>
                            <a:pt x="345" y="80"/>
                          </a:lnTo>
                          <a:lnTo>
                            <a:pt x="339" y="80"/>
                          </a:lnTo>
                          <a:lnTo>
                            <a:pt x="331" y="80"/>
                          </a:lnTo>
                          <a:lnTo>
                            <a:pt x="325" y="80"/>
                          </a:lnTo>
                          <a:lnTo>
                            <a:pt x="318" y="81"/>
                          </a:lnTo>
                          <a:lnTo>
                            <a:pt x="311" y="81"/>
                          </a:lnTo>
                          <a:lnTo>
                            <a:pt x="304" y="81"/>
                          </a:lnTo>
                          <a:lnTo>
                            <a:pt x="298" y="82"/>
                          </a:lnTo>
                          <a:lnTo>
                            <a:pt x="291" y="82"/>
                          </a:lnTo>
                          <a:lnTo>
                            <a:pt x="283" y="83"/>
                          </a:lnTo>
                          <a:lnTo>
                            <a:pt x="276" y="83"/>
                          </a:lnTo>
                          <a:lnTo>
                            <a:pt x="269" y="83"/>
                          </a:lnTo>
                          <a:lnTo>
                            <a:pt x="263" y="84"/>
                          </a:lnTo>
                          <a:lnTo>
                            <a:pt x="256" y="84"/>
                          </a:lnTo>
                          <a:lnTo>
                            <a:pt x="249" y="85"/>
                          </a:lnTo>
                          <a:lnTo>
                            <a:pt x="242" y="85"/>
                          </a:lnTo>
                          <a:lnTo>
                            <a:pt x="235" y="87"/>
                          </a:lnTo>
                          <a:lnTo>
                            <a:pt x="229" y="88"/>
                          </a:lnTo>
                          <a:lnTo>
                            <a:pt x="222" y="88"/>
                          </a:lnTo>
                          <a:lnTo>
                            <a:pt x="215" y="89"/>
                          </a:lnTo>
                          <a:lnTo>
                            <a:pt x="208" y="90"/>
                          </a:lnTo>
                          <a:lnTo>
                            <a:pt x="202" y="90"/>
                          </a:lnTo>
                          <a:lnTo>
                            <a:pt x="194" y="91"/>
                          </a:lnTo>
                          <a:lnTo>
                            <a:pt x="187" y="93"/>
                          </a:lnTo>
                          <a:lnTo>
                            <a:pt x="181" y="94"/>
                          </a:lnTo>
                          <a:lnTo>
                            <a:pt x="174" y="95"/>
                          </a:lnTo>
                          <a:lnTo>
                            <a:pt x="167" y="95"/>
                          </a:lnTo>
                          <a:lnTo>
                            <a:pt x="161" y="96"/>
                          </a:lnTo>
                          <a:lnTo>
                            <a:pt x="154" y="97"/>
                          </a:lnTo>
                          <a:lnTo>
                            <a:pt x="147" y="99"/>
                          </a:lnTo>
                          <a:lnTo>
                            <a:pt x="141" y="100"/>
                          </a:lnTo>
                          <a:lnTo>
                            <a:pt x="134" y="101"/>
                          </a:lnTo>
                          <a:lnTo>
                            <a:pt x="127" y="103"/>
                          </a:lnTo>
                          <a:lnTo>
                            <a:pt x="121" y="104"/>
                          </a:lnTo>
                          <a:lnTo>
                            <a:pt x="114" y="106"/>
                          </a:lnTo>
                          <a:lnTo>
                            <a:pt x="108" y="107"/>
                          </a:lnTo>
                          <a:lnTo>
                            <a:pt x="101" y="108"/>
                          </a:lnTo>
                          <a:lnTo>
                            <a:pt x="95" y="110"/>
                          </a:lnTo>
                          <a:lnTo>
                            <a:pt x="88" y="112"/>
                          </a:lnTo>
                          <a:lnTo>
                            <a:pt x="82" y="113"/>
                          </a:lnTo>
                          <a:lnTo>
                            <a:pt x="76" y="115"/>
                          </a:lnTo>
                          <a:lnTo>
                            <a:pt x="69" y="116"/>
                          </a:lnTo>
                          <a:lnTo>
                            <a:pt x="65" y="115"/>
                          </a:lnTo>
                          <a:lnTo>
                            <a:pt x="62" y="115"/>
                          </a:lnTo>
                          <a:lnTo>
                            <a:pt x="58" y="114"/>
                          </a:lnTo>
                          <a:lnTo>
                            <a:pt x="56" y="114"/>
                          </a:lnTo>
                          <a:lnTo>
                            <a:pt x="52" y="113"/>
                          </a:lnTo>
                          <a:lnTo>
                            <a:pt x="49" y="113"/>
                          </a:lnTo>
                          <a:lnTo>
                            <a:pt x="45" y="113"/>
                          </a:lnTo>
                          <a:lnTo>
                            <a:pt x="43" y="113"/>
                          </a:lnTo>
                          <a:lnTo>
                            <a:pt x="39" y="113"/>
                          </a:lnTo>
                          <a:lnTo>
                            <a:pt x="37" y="113"/>
                          </a:lnTo>
                          <a:lnTo>
                            <a:pt x="33" y="113"/>
                          </a:lnTo>
                          <a:lnTo>
                            <a:pt x="31" y="113"/>
                          </a:lnTo>
                          <a:lnTo>
                            <a:pt x="27" y="113"/>
                          </a:lnTo>
                          <a:lnTo>
                            <a:pt x="25" y="113"/>
                          </a:lnTo>
                          <a:lnTo>
                            <a:pt x="22" y="113"/>
                          </a:lnTo>
                          <a:lnTo>
                            <a:pt x="19" y="113"/>
                          </a:lnTo>
                          <a:lnTo>
                            <a:pt x="18" y="109"/>
                          </a:lnTo>
                          <a:lnTo>
                            <a:pt x="16" y="107"/>
                          </a:lnTo>
                          <a:lnTo>
                            <a:pt x="15" y="103"/>
                          </a:lnTo>
                          <a:lnTo>
                            <a:pt x="14" y="101"/>
                          </a:lnTo>
                          <a:lnTo>
                            <a:pt x="12" y="95"/>
                          </a:lnTo>
                          <a:lnTo>
                            <a:pt x="9" y="91"/>
                          </a:lnTo>
                          <a:lnTo>
                            <a:pt x="7" y="87"/>
                          </a:lnTo>
                          <a:lnTo>
                            <a:pt x="5" y="83"/>
                          </a:lnTo>
                          <a:lnTo>
                            <a:pt x="2" y="78"/>
                          </a:lnTo>
                          <a:lnTo>
                            <a:pt x="0" y="75"/>
                          </a:lnTo>
                          <a:lnTo>
                            <a:pt x="2" y="70"/>
                          </a:lnTo>
                          <a:lnTo>
                            <a:pt x="6" y="68"/>
                          </a:lnTo>
                          <a:lnTo>
                            <a:pt x="8" y="64"/>
                          </a:lnTo>
                          <a:lnTo>
                            <a:pt x="12" y="61"/>
                          </a:lnTo>
                          <a:lnTo>
                            <a:pt x="14" y="58"/>
                          </a:lnTo>
                          <a:lnTo>
                            <a:pt x="18" y="55"/>
                          </a:lnTo>
                          <a:lnTo>
                            <a:pt x="21" y="52"/>
                          </a:lnTo>
                          <a:lnTo>
                            <a:pt x="25" y="51"/>
                          </a:lnTo>
                          <a:lnTo>
                            <a:pt x="27" y="49"/>
                          </a:lnTo>
                          <a:lnTo>
                            <a:pt x="31" y="46"/>
                          </a:lnTo>
                          <a:lnTo>
                            <a:pt x="34" y="44"/>
                          </a:lnTo>
                          <a:lnTo>
                            <a:pt x="38" y="43"/>
                          </a:lnTo>
                          <a:lnTo>
                            <a:pt x="41" y="40"/>
                          </a:lnTo>
                          <a:lnTo>
                            <a:pt x="45" y="39"/>
                          </a:lnTo>
                          <a:lnTo>
                            <a:pt x="49" y="38"/>
                          </a:lnTo>
                          <a:lnTo>
                            <a:pt x="53" y="37"/>
                          </a:lnTo>
                          <a:lnTo>
                            <a:pt x="56" y="34"/>
                          </a:lnTo>
                          <a:lnTo>
                            <a:pt x="60" y="33"/>
                          </a:lnTo>
                          <a:lnTo>
                            <a:pt x="64" y="32"/>
                          </a:lnTo>
                          <a:lnTo>
                            <a:pt x="67" y="31"/>
                          </a:lnTo>
                          <a:lnTo>
                            <a:pt x="71" y="30"/>
                          </a:lnTo>
                          <a:lnTo>
                            <a:pt x="76" y="30"/>
                          </a:lnTo>
                          <a:lnTo>
                            <a:pt x="79" y="28"/>
                          </a:lnTo>
                          <a:lnTo>
                            <a:pt x="83" y="27"/>
                          </a:lnTo>
                          <a:lnTo>
                            <a:pt x="88" y="27"/>
                          </a:lnTo>
                          <a:lnTo>
                            <a:pt x="91" y="26"/>
                          </a:lnTo>
                          <a:lnTo>
                            <a:pt x="95" y="25"/>
                          </a:lnTo>
                          <a:lnTo>
                            <a:pt x="98" y="25"/>
                          </a:lnTo>
                          <a:lnTo>
                            <a:pt x="103" y="25"/>
                          </a:lnTo>
                          <a:lnTo>
                            <a:pt x="107" y="25"/>
                          </a:lnTo>
                          <a:lnTo>
                            <a:pt x="111" y="24"/>
                          </a:lnTo>
                          <a:lnTo>
                            <a:pt x="116" y="24"/>
                          </a:lnTo>
                          <a:lnTo>
                            <a:pt x="120" y="23"/>
                          </a:lnTo>
                          <a:lnTo>
                            <a:pt x="123" y="23"/>
                          </a:lnTo>
                          <a:lnTo>
                            <a:pt x="127" y="23"/>
                          </a:lnTo>
                          <a:lnTo>
                            <a:pt x="132" y="23"/>
                          </a:lnTo>
                          <a:lnTo>
                            <a:pt x="135" y="23"/>
                          </a:lnTo>
                          <a:lnTo>
                            <a:pt x="140" y="21"/>
                          </a:lnTo>
                          <a:lnTo>
                            <a:pt x="143" y="21"/>
                          </a:lnTo>
                          <a:lnTo>
                            <a:pt x="148" y="21"/>
                          </a:lnTo>
                          <a:lnTo>
                            <a:pt x="152" y="20"/>
                          </a:lnTo>
                          <a:lnTo>
                            <a:pt x="156" y="20"/>
                          </a:lnTo>
                          <a:lnTo>
                            <a:pt x="161" y="20"/>
                          </a:lnTo>
                          <a:lnTo>
                            <a:pt x="165" y="20"/>
                          </a:lnTo>
                          <a:lnTo>
                            <a:pt x="170" y="19"/>
                          </a:lnTo>
                          <a:lnTo>
                            <a:pt x="173" y="19"/>
                          </a:lnTo>
                          <a:lnTo>
                            <a:pt x="177" y="19"/>
                          </a:lnTo>
                          <a:lnTo>
                            <a:pt x="181" y="19"/>
                          </a:lnTo>
                          <a:lnTo>
                            <a:pt x="186" y="19"/>
                          </a:lnTo>
                          <a:lnTo>
                            <a:pt x="190" y="19"/>
                          </a:lnTo>
                          <a:lnTo>
                            <a:pt x="194" y="18"/>
                          </a:lnTo>
                          <a:lnTo>
                            <a:pt x="198" y="18"/>
                          </a:lnTo>
                          <a:lnTo>
                            <a:pt x="202" y="17"/>
                          </a:lnTo>
                          <a:lnTo>
                            <a:pt x="206" y="17"/>
                          </a:lnTo>
                          <a:lnTo>
                            <a:pt x="210" y="15"/>
                          </a:lnTo>
                          <a:lnTo>
                            <a:pt x="215" y="15"/>
                          </a:lnTo>
                          <a:lnTo>
                            <a:pt x="218" y="14"/>
                          </a:lnTo>
                          <a:lnTo>
                            <a:pt x="222" y="14"/>
                          </a:lnTo>
                          <a:lnTo>
                            <a:pt x="225" y="13"/>
                          </a:lnTo>
                          <a:lnTo>
                            <a:pt x="230" y="12"/>
                          </a:lnTo>
                          <a:lnTo>
                            <a:pt x="234" y="12"/>
                          </a:lnTo>
                          <a:lnTo>
                            <a:pt x="237" y="11"/>
                          </a:lnTo>
                          <a:lnTo>
                            <a:pt x="242" y="9"/>
                          </a:lnTo>
                          <a:lnTo>
                            <a:pt x="245" y="9"/>
                          </a:lnTo>
                          <a:lnTo>
                            <a:pt x="249" y="7"/>
                          </a:lnTo>
                          <a:lnTo>
                            <a:pt x="251" y="7"/>
                          </a:lnTo>
                          <a:lnTo>
                            <a:pt x="255" y="7"/>
                          </a:lnTo>
                          <a:lnTo>
                            <a:pt x="257" y="7"/>
                          </a:lnTo>
                          <a:lnTo>
                            <a:pt x="260" y="7"/>
                          </a:lnTo>
                          <a:lnTo>
                            <a:pt x="263" y="6"/>
                          </a:lnTo>
                          <a:lnTo>
                            <a:pt x="266" y="6"/>
                          </a:lnTo>
                          <a:lnTo>
                            <a:pt x="269" y="6"/>
                          </a:lnTo>
                          <a:lnTo>
                            <a:pt x="272" y="5"/>
                          </a:lnTo>
                          <a:lnTo>
                            <a:pt x="275" y="5"/>
                          </a:lnTo>
                          <a:lnTo>
                            <a:pt x="278" y="5"/>
                          </a:lnTo>
                          <a:lnTo>
                            <a:pt x="281" y="5"/>
                          </a:lnTo>
                          <a:lnTo>
                            <a:pt x="283" y="5"/>
                          </a:lnTo>
                          <a:lnTo>
                            <a:pt x="287" y="5"/>
                          </a:lnTo>
                          <a:lnTo>
                            <a:pt x="289" y="5"/>
                          </a:lnTo>
                          <a:lnTo>
                            <a:pt x="293" y="5"/>
                          </a:lnTo>
                          <a:lnTo>
                            <a:pt x="295" y="5"/>
                          </a:lnTo>
                          <a:lnTo>
                            <a:pt x="298" y="5"/>
                          </a:lnTo>
                          <a:lnTo>
                            <a:pt x="301" y="5"/>
                          </a:lnTo>
                          <a:lnTo>
                            <a:pt x="304" y="5"/>
                          </a:lnTo>
                          <a:lnTo>
                            <a:pt x="307" y="5"/>
                          </a:lnTo>
                          <a:lnTo>
                            <a:pt x="311" y="5"/>
                          </a:lnTo>
                          <a:lnTo>
                            <a:pt x="313" y="5"/>
                          </a:lnTo>
                          <a:lnTo>
                            <a:pt x="315" y="5"/>
                          </a:lnTo>
                          <a:lnTo>
                            <a:pt x="319" y="5"/>
                          </a:lnTo>
                          <a:lnTo>
                            <a:pt x="321" y="5"/>
                          </a:lnTo>
                          <a:lnTo>
                            <a:pt x="325" y="5"/>
                          </a:lnTo>
                          <a:lnTo>
                            <a:pt x="329" y="5"/>
                          </a:lnTo>
                          <a:lnTo>
                            <a:pt x="331" y="5"/>
                          </a:lnTo>
                          <a:lnTo>
                            <a:pt x="333" y="5"/>
                          </a:lnTo>
                          <a:lnTo>
                            <a:pt x="337" y="5"/>
                          </a:lnTo>
                          <a:lnTo>
                            <a:pt x="340" y="6"/>
                          </a:lnTo>
                          <a:lnTo>
                            <a:pt x="343" y="5"/>
                          </a:lnTo>
                          <a:lnTo>
                            <a:pt x="346" y="5"/>
                          </a:lnTo>
                          <a:lnTo>
                            <a:pt x="349" y="5"/>
                          </a:lnTo>
                          <a:lnTo>
                            <a:pt x="351" y="5"/>
                          </a:lnTo>
                          <a:lnTo>
                            <a:pt x="355" y="5"/>
                          </a:lnTo>
                          <a:lnTo>
                            <a:pt x="357" y="5"/>
                          </a:lnTo>
                          <a:lnTo>
                            <a:pt x="361" y="5"/>
                          </a:lnTo>
                          <a:lnTo>
                            <a:pt x="364" y="5"/>
                          </a:lnTo>
                          <a:lnTo>
                            <a:pt x="366" y="5"/>
                          </a:lnTo>
                          <a:lnTo>
                            <a:pt x="369" y="5"/>
                          </a:lnTo>
                          <a:lnTo>
                            <a:pt x="371" y="5"/>
                          </a:lnTo>
                          <a:lnTo>
                            <a:pt x="376" y="5"/>
                          </a:lnTo>
                          <a:lnTo>
                            <a:pt x="378" y="5"/>
                          </a:lnTo>
                          <a:lnTo>
                            <a:pt x="382" y="5"/>
                          </a:lnTo>
                          <a:lnTo>
                            <a:pt x="384" y="5"/>
                          </a:lnTo>
                          <a:lnTo>
                            <a:pt x="387" y="5"/>
                          </a:lnTo>
                          <a:lnTo>
                            <a:pt x="390" y="5"/>
                          </a:lnTo>
                          <a:lnTo>
                            <a:pt x="394" y="5"/>
                          </a:lnTo>
                          <a:lnTo>
                            <a:pt x="396" y="5"/>
                          </a:lnTo>
                          <a:lnTo>
                            <a:pt x="400" y="5"/>
                          </a:lnTo>
                          <a:lnTo>
                            <a:pt x="402" y="5"/>
                          </a:lnTo>
                          <a:lnTo>
                            <a:pt x="404" y="5"/>
                          </a:lnTo>
                          <a:lnTo>
                            <a:pt x="407" y="4"/>
                          </a:lnTo>
                          <a:lnTo>
                            <a:pt x="410" y="4"/>
                          </a:lnTo>
                          <a:lnTo>
                            <a:pt x="414" y="2"/>
                          </a:lnTo>
                          <a:lnTo>
                            <a:pt x="418" y="2"/>
                          </a:lnTo>
                          <a:lnTo>
                            <a:pt x="420" y="1"/>
                          </a:lnTo>
                          <a:lnTo>
                            <a:pt x="422" y="1"/>
                          </a:lnTo>
                          <a:lnTo>
                            <a:pt x="426" y="1"/>
                          </a:lnTo>
                          <a:lnTo>
                            <a:pt x="428" y="1"/>
                          </a:lnTo>
                          <a:lnTo>
                            <a:pt x="432" y="0"/>
                          </a:lnTo>
                          <a:lnTo>
                            <a:pt x="435" y="0"/>
                          </a:lnTo>
                          <a:lnTo>
                            <a:pt x="435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27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5406" y="1602"/>
                      <a:ext cx="36" cy="166"/>
                    </a:xfrm>
                    <a:custGeom>
                      <a:avLst/>
                      <a:gdLst/>
                      <a:ahLst/>
                      <a:cxnLst>
                        <a:cxn ang="0">
                          <a:pos x="69" y="7"/>
                        </a:cxn>
                        <a:cxn ang="0">
                          <a:pos x="85" y="19"/>
                        </a:cxn>
                        <a:cxn ang="0">
                          <a:pos x="94" y="36"/>
                        </a:cxn>
                        <a:cxn ang="0">
                          <a:pos x="96" y="50"/>
                        </a:cxn>
                        <a:cxn ang="0">
                          <a:pos x="96" y="65"/>
                        </a:cxn>
                        <a:cxn ang="0">
                          <a:pos x="94" y="83"/>
                        </a:cxn>
                        <a:cxn ang="0">
                          <a:pos x="90" y="101"/>
                        </a:cxn>
                        <a:cxn ang="0">
                          <a:pos x="86" y="119"/>
                        </a:cxn>
                        <a:cxn ang="0">
                          <a:pos x="82" y="137"/>
                        </a:cxn>
                        <a:cxn ang="0">
                          <a:pos x="76" y="154"/>
                        </a:cxn>
                        <a:cxn ang="0">
                          <a:pos x="75" y="172"/>
                        </a:cxn>
                        <a:cxn ang="0">
                          <a:pos x="75" y="188"/>
                        </a:cxn>
                        <a:cxn ang="0">
                          <a:pos x="76" y="207"/>
                        </a:cxn>
                        <a:cxn ang="0">
                          <a:pos x="74" y="228"/>
                        </a:cxn>
                        <a:cxn ang="0">
                          <a:pos x="74" y="251"/>
                        </a:cxn>
                        <a:cxn ang="0">
                          <a:pos x="74" y="272"/>
                        </a:cxn>
                        <a:cxn ang="0">
                          <a:pos x="75" y="293"/>
                        </a:cxn>
                        <a:cxn ang="0">
                          <a:pos x="76" y="316"/>
                        </a:cxn>
                        <a:cxn ang="0">
                          <a:pos x="79" y="336"/>
                        </a:cxn>
                        <a:cxn ang="0">
                          <a:pos x="82" y="357"/>
                        </a:cxn>
                        <a:cxn ang="0">
                          <a:pos x="85" y="378"/>
                        </a:cxn>
                        <a:cxn ang="0">
                          <a:pos x="89" y="400"/>
                        </a:cxn>
                        <a:cxn ang="0">
                          <a:pos x="94" y="420"/>
                        </a:cxn>
                        <a:cxn ang="0">
                          <a:pos x="99" y="440"/>
                        </a:cxn>
                        <a:cxn ang="0">
                          <a:pos x="105" y="462"/>
                        </a:cxn>
                        <a:cxn ang="0">
                          <a:pos x="94" y="481"/>
                        </a:cxn>
                        <a:cxn ang="0">
                          <a:pos x="74" y="499"/>
                        </a:cxn>
                        <a:cxn ang="0">
                          <a:pos x="51" y="483"/>
                        </a:cxn>
                        <a:cxn ang="0">
                          <a:pos x="33" y="467"/>
                        </a:cxn>
                        <a:cxn ang="0">
                          <a:pos x="20" y="448"/>
                        </a:cxn>
                        <a:cxn ang="0">
                          <a:pos x="12" y="426"/>
                        </a:cxn>
                        <a:cxn ang="0">
                          <a:pos x="6" y="402"/>
                        </a:cxn>
                        <a:cxn ang="0">
                          <a:pos x="3" y="378"/>
                        </a:cxn>
                        <a:cxn ang="0">
                          <a:pos x="0" y="351"/>
                        </a:cxn>
                        <a:cxn ang="0">
                          <a:pos x="0" y="325"/>
                        </a:cxn>
                        <a:cxn ang="0">
                          <a:pos x="0" y="298"/>
                        </a:cxn>
                        <a:cxn ang="0">
                          <a:pos x="1" y="271"/>
                        </a:cxn>
                        <a:cxn ang="0">
                          <a:pos x="1" y="245"/>
                        </a:cxn>
                        <a:cxn ang="0">
                          <a:pos x="1" y="220"/>
                        </a:cxn>
                        <a:cxn ang="0">
                          <a:pos x="0" y="197"/>
                        </a:cxn>
                        <a:cxn ang="0">
                          <a:pos x="1" y="181"/>
                        </a:cxn>
                        <a:cxn ang="0">
                          <a:pos x="1" y="163"/>
                        </a:cxn>
                        <a:cxn ang="0">
                          <a:pos x="3" y="146"/>
                        </a:cxn>
                        <a:cxn ang="0">
                          <a:pos x="4" y="129"/>
                        </a:cxn>
                        <a:cxn ang="0">
                          <a:pos x="5" y="112"/>
                        </a:cxn>
                        <a:cxn ang="0">
                          <a:pos x="7" y="95"/>
                        </a:cxn>
                        <a:cxn ang="0">
                          <a:pos x="10" y="78"/>
                        </a:cxn>
                        <a:cxn ang="0">
                          <a:pos x="13" y="62"/>
                        </a:cxn>
                        <a:cxn ang="0">
                          <a:pos x="19" y="48"/>
                        </a:cxn>
                        <a:cxn ang="0">
                          <a:pos x="26" y="32"/>
                        </a:cxn>
                        <a:cxn ang="0">
                          <a:pos x="35" y="19"/>
                        </a:cxn>
                        <a:cxn ang="0">
                          <a:pos x="51" y="2"/>
                        </a:cxn>
                      </a:cxnLst>
                      <a:rect l="0" t="0" r="r" b="b"/>
                      <a:pathLst>
                        <a:path w="107" h="499">
                          <a:moveTo>
                            <a:pt x="54" y="0"/>
                          </a:moveTo>
                          <a:lnTo>
                            <a:pt x="57" y="2"/>
                          </a:lnTo>
                          <a:lnTo>
                            <a:pt x="61" y="4"/>
                          </a:lnTo>
                          <a:lnTo>
                            <a:pt x="64" y="5"/>
                          </a:lnTo>
                          <a:lnTo>
                            <a:pt x="69" y="7"/>
                          </a:lnTo>
                          <a:lnTo>
                            <a:pt x="71" y="8"/>
                          </a:lnTo>
                          <a:lnTo>
                            <a:pt x="74" y="11"/>
                          </a:lnTo>
                          <a:lnTo>
                            <a:pt x="76" y="12"/>
                          </a:lnTo>
                          <a:lnTo>
                            <a:pt x="80" y="15"/>
                          </a:lnTo>
                          <a:lnTo>
                            <a:pt x="85" y="19"/>
                          </a:lnTo>
                          <a:lnTo>
                            <a:pt x="88" y="24"/>
                          </a:lnTo>
                          <a:lnTo>
                            <a:pt x="89" y="26"/>
                          </a:lnTo>
                          <a:lnTo>
                            <a:pt x="92" y="30"/>
                          </a:lnTo>
                          <a:lnTo>
                            <a:pt x="92" y="32"/>
                          </a:lnTo>
                          <a:lnTo>
                            <a:pt x="94" y="36"/>
                          </a:lnTo>
                          <a:lnTo>
                            <a:pt x="94" y="38"/>
                          </a:lnTo>
                          <a:lnTo>
                            <a:pt x="95" y="40"/>
                          </a:lnTo>
                          <a:lnTo>
                            <a:pt x="95" y="44"/>
                          </a:lnTo>
                          <a:lnTo>
                            <a:pt x="96" y="46"/>
                          </a:lnTo>
                          <a:lnTo>
                            <a:pt x="96" y="50"/>
                          </a:lnTo>
                          <a:lnTo>
                            <a:pt x="96" y="53"/>
                          </a:lnTo>
                          <a:lnTo>
                            <a:pt x="96" y="56"/>
                          </a:lnTo>
                          <a:lnTo>
                            <a:pt x="98" y="59"/>
                          </a:lnTo>
                          <a:lnTo>
                            <a:pt x="96" y="63"/>
                          </a:lnTo>
                          <a:lnTo>
                            <a:pt x="96" y="65"/>
                          </a:lnTo>
                          <a:lnTo>
                            <a:pt x="96" y="69"/>
                          </a:lnTo>
                          <a:lnTo>
                            <a:pt x="96" y="74"/>
                          </a:lnTo>
                          <a:lnTo>
                            <a:pt x="95" y="76"/>
                          </a:lnTo>
                          <a:lnTo>
                            <a:pt x="95" y="81"/>
                          </a:lnTo>
                          <a:lnTo>
                            <a:pt x="94" y="83"/>
                          </a:lnTo>
                          <a:lnTo>
                            <a:pt x="94" y="88"/>
                          </a:lnTo>
                          <a:lnTo>
                            <a:pt x="93" y="90"/>
                          </a:lnTo>
                          <a:lnTo>
                            <a:pt x="92" y="94"/>
                          </a:lnTo>
                          <a:lnTo>
                            <a:pt x="92" y="97"/>
                          </a:lnTo>
                          <a:lnTo>
                            <a:pt x="90" y="101"/>
                          </a:lnTo>
                          <a:lnTo>
                            <a:pt x="89" y="105"/>
                          </a:lnTo>
                          <a:lnTo>
                            <a:pt x="89" y="108"/>
                          </a:lnTo>
                          <a:lnTo>
                            <a:pt x="87" y="112"/>
                          </a:lnTo>
                          <a:lnTo>
                            <a:pt x="87" y="116"/>
                          </a:lnTo>
                          <a:lnTo>
                            <a:pt x="86" y="119"/>
                          </a:lnTo>
                          <a:lnTo>
                            <a:pt x="85" y="122"/>
                          </a:lnTo>
                          <a:lnTo>
                            <a:pt x="85" y="126"/>
                          </a:lnTo>
                          <a:lnTo>
                            <a:pt x="83" y="129"/>
                          </a:lnTo>
                          <a:lnTo>
                            <a:pt x="82" y="133"/>
                          </a:lnTo>
                          <a:lnTo>
                            <a:pt x="82" y="137"/>
                          </a:lnTo>
                          <a:lnTo>
                            <a:pt x="80" y="140"/>
                          </a:lnTo>
                          <a:lnTo>
                            <a:pt x="80" y="144"/>
                          </a:lnTo>
                          <a:lnTo>
                            <a:pt x="79" y="147"/>
                          </a:lnTo>
                          <a:lnTo>
                            <a:pt x="77" y="151"/>
                          </a:lnTo>
                          <a:lnTo>
                            <a:pt x="76" y="154"/>
                          </a:lnTo>
                          <a:lnTo>
                            <a:pt x="76" y="158"/>
                          </a:lnTo>
                          <a:lnTo>
                            <a:pt x="76" y="162"/>
                          </a:lnTo>
                          <a:lnTo>
                            <a:pt x="76" y="165"/>
                          </a:lnTo>
                          <a:lnTo>
                            <a:pt x="75" y="169"/>
                          </a:lnTo>
                          <a:lnTo>
                            <a:pt x="75" y="172"/>
                          </a:lnTo>
                          <a:lnTo>
                            <a:pt x="74" y="175"/>
                          </a:lnTo>
                          <a:lnTo>
                            <a:pt x="74" y="178"/>
                          </a:lnTo>
                          <a:lnTo>
                            <a:pt x="74" y="182"/>
                          </a:lnTo>
                          <a:lnTo>
                            <a:pt x="75" y="184"/>
                          </a:lnTo>
                          <a:lnTo>
                            <a:pt x="75" y="188"/>
                          </a:lnTo>
                          <a:lnTo>
                            <a:pt x="76" y="191"/>
                          </a:lnTo>
                          <a:lnTo>
                            <a:pt x="76" y="195"/>
                          </a:lnTo>
                          <a:lnTo>
                            <a:pt x="77" y="197"/>
                          </a:lnTo>
                          <a:lnTo>
                            <a:pt x="76" y="202"/>
                          </a:lnTo>
                          <a:lnTo>
                            <a:pt x="76" y="207"/>
                          </a:lnTo>
                          <a:lnTo>
                            <a:pt x="76" y="210"/>
                          </a:lnTo>
                          <a:lnTo>
                            <a:pt x="76" y="215"/>
                          </a:lnTo>
                          <a:lnTo>
                            <a:pt x="75" y="220"/>
                          </a:lnTo>
                          <a:lnTo>
                            <a:pt x="74" y="224"/>
                          </a:lnTo>
                          <a:lnTo>
                            <a:pt x="74" y="228"/>
                          </a:lnTo>
                          <a:lnTo>
                            <a:pt x="74" y="233"/>
                          </a:lnTo>
                          <a:lnTo>
                            <a:pt x="74" y="237"/>
                          </a:lnTo>
                          <a:lnTo>
                            <a:pt x="74" y="241"/>
                          </a:lnTo>
                          <a:lnTo>
                            <a:pt x="74" y="246"/>
                          </a:lnTo>
                          <a:lnTo>
                            <a:pt x="74" y="251"/>
                          </a:lnTo>
                          <a:lnTo>
                            <a:pt x="74" y="255"/>
                          </a:lnTo>
                          <a:lnTo>
                            <a:pt x="74" y="259"/>
                          </a:lnTo>
                          <a:lnTo>
                            <a:pt x="74" y="264"/>
                          </a:lnTo>
                          <a:lnTo>
                            <a:pt x="74" y="268"/>
                          </a:lnTo>
                          <a:lnTo>
                            <a:pt x="74" y="272"/>
                          </a:lnTo>
                          <a:lnTo>
                            <a:pt x="74" y="277"/>
                          </a:lnTo>
                          <a:lnTo>
                            <a:pt x="74" y="281"/>
                          </a:lnTo>
                          <a:lnTo>
                            <a:pt x="74" y="285"/>
                          </a:lnTo>
                          <a:lnTo>
                            <a:pt x="74" y="290"/>
                          </a:lnTo>
                          <a:lnTo>
                            <a:pt x="75" y="293"/>
                          </a:lnTo>
                          <a:lnTo>
                            <a:pt x="76" y="298"/>
                          </a:lnTo>
                          <a:lnTo>
                            <a:pt x="76" y="303"/>
                          </a:lnTo>
                          <a:lnTo>
                            <a:pt x="76" y="306"/>
                          </a:lnTo>
                          <a:lnTo>
                            <a:pt x="76" y="311"/>
                          </a:lnTo>
                          <a:lnTo>
                            <a:pt x="76" y="316"/>
                          </a:lnTo>
                          <a:lnTo>
                            <a:pt x="76" y="319"/>
                          </a:lnTo>
                          <a:lnTo>
                            <a:pt x="77" y="324"/>
                          </a:lnTo>
                          <a:lnTo>
                            <a:pt x="77" y="329"/>
                          </a:lnTo>
                          <a:lnTo>
                            <a:pt x="79" y="332"/>
                          </a:lnTo>
                          <a:lnTo>
                            <a:pt x="79" y="336"/>
                          </a:lnTo>
                          <a:lnTo>
                            <a:pt x="79" y="341"/>
                          </a:lnTo>
                          <a:lnTo>
                            <a:pt x="80" y="346"/>
                          </a:lnTo>
                          <a:lnTo>
                            <a:pt x="80" y="349"/>
                          </a:lnTo>
                          <a:lnTo>
                            <a:pt x="81" y="354"/>
                          </a:lnTo>
                          <a:lnTo>
                            <a:pt x="82" y="357"/>
                          </a:lnTo>
                          <a:lnTo>
                            <a:pt x="82" y="362"/>
                          </a:lnTo>
                          <a:lnTo>
                            <a:pt x="82" y="366"/>
                          </a:lnTo>
                          <a:lnTo>
                            <a:pt x="85" y="369"/>
                          </a:lnTo>
                          <a:lnTo>
                            <a:pt x="85" y="374"/>
                          </a:lnTo>
                          <a:lnTo>
                            <a:pt x="85" y="378"/>
                          </a:lnTo>
                          <a:lnTo>
                            <a:pt x="86" y="382"/>
                          </a:lnTo>
                          <a:lnTo>
                            <a:pt x="87" y="387"/>
                          </a:lnTo>
                          <a:lnTo>
                            <a:pt x="87" y="391"/>
                          </a:lnTo>
                          <a:lnTo>
                            <a:pt x="89" y="395"/>
                          </a:lnTo>
                          <a:lnTo>
                            <a:pt x="89" y="400"/>
                          </a:lnTo>
                          <a:lnTo>
                            <a:pt x="90" y="404"/>
                          </a:lnTo>
                          <a:lnTo>
                            <a:pt x="92" y="407"/>
                          </a:lnTo>
                          <a:lnTo>
                            <a:pt x="92" y="412"/>
                          </a:lnTo>
                          <a:lnTo>
                            <a:pt x="93" y="416"/>
                          </a:lnTo>
                          <a:lnTo>
                            <a:pt x="94" y="420"/>
                          </a:lnTo>
                          <a:lnTo>
                            <a:pt x="94" y="424"/>
                          </a:lnTo>
                          <a:lnTo>
                            <a:pt x="95" y="429"/>
                          </a:lnTo>
                          <a:lnTo>
                            <a:pt x="96" y="433"/>
                          </a:lnTo>
                          <a:lnTo>
                            <a:pt x="98" y="437"/>
                          </a:lnTo>
                          <a:lnTo>
                            <a:pt x="99" y="440"/>
                          </a:lnTo>
                          <a:lnTo>
                            <a:pt x="100" y="445"/>
                          </a:lnTo>
                          <a:lnTo>
                            <a:pt x="101" y="449"/>
                          </a:lnTo>
                          <a:lnTo>
                            <a:pt x="102" y="454"/>
                          </a:lnTo>
                          <a:lnTo>
                            <a:pt x="103" y="458"/>
                          </a:lnTo>
                          <a:lnTo>
                            <a:pt x="105" y="462"/>
                          </a:lnTo>
                          <a:lnTo>
                            <a:pt x="106" y="467"/>
                          </a:lnTo>
                          <a:lnTo>
                            <a:pt x="107" y="471"/>
                          </a:lnTo>
                          <a:lnTo>
                            <a:pt x="103" y="474"/>
                          </a:lnTo>
                          <a:lnTo>
                            <a:pt x="99" y="477"/>
                          </a:lnTo>
                          <a:lnTo>
                            <a:pt x="94" y="481"/>
                          </a:lnTo>
                          <a:lnTo>
                            <a:pt x="90" y="484"/>
                          </a:lnTo>
                          <a:lnTo>
                            <a:pt x="87" y="488"/>
                          </a:lnTo>
                          <a:lnTo>
                            <a:pt x="82" y="492"/>
                          </a:lnTo>
                          <a:lnTo>
                            <a:pt x="77" y="494"/>
                          </a:lnTo>
                          <a:lnTo>
                            <a:pt x="74" y="499"/>
                          </a:lnTo>
                          <a:lnTo>
                            <a:pt x="68" y="495"/>
                          </a:lnTo>
                          <a:lnTo>
                            <a:pt x="64" y="493"/>
                          </a:lnTo>
                          <a:lnTo>
                            <a:pt x="58" y="489"/>
                          </a:lnTo>
                          <a:lnTo>
                            <a:pt x="55" y="487"/>
                          </a:lnTo>
                          <a:lnTo>
                            <a:pt x="51" y="483"/>
                          </a:lnTo>
                          <a:lnTo>
                            <a:pt x="48" y="481"/>
                          </a:lnTo>
                          <a:lnTo>
                            <a:pt x="44" y="477"/>
                          </a:lnTo>
                          <a:lnTo>
                            <a:pt x="41" y="475"/>
                          </a:lnTo>
                          <a:lnTo>
                            <a:pt x="37" y="471"/>
                          </a:lnTo>
                          <a:lnTo>
                            <a:pt x="33" y="467"/>
                          </a:lnTo>
                          <a:lnTo>
                            <a:pt x="31" y="463"/>
                          </a:lnTo>
                          <a:lnTo>
                            <a:pt x="29" y="459"/>
                          </a:lnTo>
                          <a:lnTo>
                            <a:pt x="26" y="456"/>
                          </a:lnTo>
                          <a:lnTo>
                            <a:pt x="23" y="451"/>
                          </a:lnTo>
                          <a:lnTo>
                            <a:pt x="20" y="448"/>
                          </a:lnTo>
                          <a:lnTo>
                            <a:pt x="19" y="444"/>
                          </a:lnTo>
                          <a:lnTo>
                            <a:pt x="17" y="439"/>
                          </a:lnTo>
                          <a:lnTo>
                            <a:pt x="16" y="435"/>
                          </a:lnTo>
                          <a:lnTo>
                            <a:pt x="13" y="430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9" y="417"/>
                          </a:lnTo>
                          <a:lnTo>
                            <a:pt x="9" y="412"/>
                          </a:lnTo>
                          <a:lnTo>
                            <a:pt x="7" y="407"/>
                          </a:lnTo>
                          <a:lnTo>
                            <a:pt x="6" y="402"/>
                          </a:lnTo>
                          <a:lnTo>
                            <a:pt x="5" y="398"/>
                          </a:lnTo>
                          <a:lnTo>
                            <a:pt x="4" y="392"/>
                          </a:lnTo>
                          <a:lnTo>
                            <a:pt x="4" y="387"/>
                          </a:lnTo>
                          <a:lnTo>
                            <a:pt x="3" y="382"/>
                          </a:lnTo>
                          <a:lnTo>
                            <a:pt x="3" y="378"/>
                          </a:lnTo>
                          <a:lnTo>
                            <a:pt x="1" y="372"/>
                          </a:lnTo>
                          <a:lnTo>
                            <a:pt x="1" y="367"/>
                          </a:lnTo>
                          <a:lnTo>
                            <a:pt x="1" y="362"/>
                          </a:lnTo>
                          <a:lnTo>
                            <a:pt x="0" y="357"/>
                          </a:lnTo>
                          <a:lnTo>
                            <a:pt x="0" y="351"/>
                          </a:lnTo>
                          <a:lnTo>
                            <a:pt x="0" y="347"/>
                          </a:lnTo>
                          <a:lnTo>
                            <a:pt x="0" y="341"/>
                          </a:lnTo>
                          <a:lnTo>
                            <a:pt x="0" y="336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19"/>
                          </a:lnTo>
                          <a:lnTo>
                            <a:pt x="0" y="313"/>
                          </a:lnTo>
                          <a:lnTo>
                            <a:pt x="0" y="309"/>
                          </a:lnTo>
                          <a:lnTo>
                            <a:pt x="0" y="304"/>
                          </a:lnTo>
                          <a:lnTo>
                            <a:pt x="0" y="298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1" y="281"/>
                          </a:lnTo>
                          <a:lnTo>
                            <a:pt x="1" y="275"/>
                          </a:lnTo>
                          <a:lnTo>
                            <a:pt x="1" y="271"/>
                          </a:lnTo>
                          <a:lnTo>
                            <a:pt x="1" y="266"/>
                          </a:lnTo>
                          <a:lnTo>
                            <a:pt x="1" y="260"/>
                          </a:lnTo>
                          <a:lnTo>
                            <a:pt x="1" y="255"/>
                          </a:lnTo>
                          <a:lnTo>
                            <a:pt x="1" y="251"/>
                          </a:lnTo>
                          <a:lnTo>
                            <a:pt x="1" y="245"/>
                          </a:lnTo>
                          <a:lnTo>
                            <a:pt x="1" y="240"/>
                          </a:lnTo>
                          <a:lnTo>
                            <a:pt x="1" y="235"/>
                          </a:lnTo>
                          <a:lnTo>
                            <a:pt x="1" y="230"/>
                          </a:lnTo>
                          <a:lnTo>
                            <a:pt x="1" y="224"/>
                          </a:lnTo>
                          <a:lnTo>
                            <a:pt x="1" y="220"/>
                          </a:lnTo>
                          <a:lnTo>
                            <a:pt x="0" y="215"/>
                          </a:lnTo>
                          <a:lnTo>
                            <a:pt x="0" y="210"/>
                          </a:lnTo>
                          <a:lnTo>
                            <a:pt x="0" y="205"/>
                          </a:lnTo>
                          <a:lnTo>
                            <a:pt x="0" y="201"/>
                          </a:lnTo>
                          <a:lnTo>
                            <a:pt x="0" y="197"/>
                          </a:lnTo>
                          <a:lnTo>
                            <a:pt x="0" y="194"/>
                          </a:lnTo>
                          <a:lnTo>
                            <a:pt x="0" y="190"/>
                          </a:lnTo>
                          <a:lnTo>
                            <a:pt x="0" y="188"/>
                          </a:lnTo>
                          <a:lnTo>
                            <a:pt x="0" y="183"/>
                          </a:lnTo>
                          <a:lnTo>
                            <a:pt x="1" y="181"/>
                          </a:lnTo>
                          <a:lnTo>
                            <a:pt x="1" y="177"/>
                          </a:lnTo>
                          <a:lnTo>
                            <a:pt x="1" y="173"/>
                          </a:lnTo>
                          <a:lnTo>
                            <a:pt x="1" y="170"/>
                          </a:lnTo>
                          <a:lnTo>
                            <a:pt x="1" y="166"/>
                          </a:lnTo>
                          <a:lnTo>
                            <a:pt x="1" y="163"/>
                          </a:lnTo>
                          <a:lnTo>
                            <a:pt x="3" y="159"/>
                          </a:lnTo>
                          <a:lnTo>
                            <a:pt x="3" y="156"/>
                          </a:lnTo>
                          <a:lnTo>
                            <a:pt x="3" y="153"/>
                          </a:lnTo>
                          <a:lnTo>
                            <a:pt x="3" y="150"/>
                          </a:lnTo>
                          <a:lnTo>
                            <a:pt x="3" y="146"/>
                          </a:lnTo>
                          <a:lnTo>
                            <a:pt x="3" y="143"/>
                          </a:lnTo>
                          <a:lnTo>
                            <a:pt x="3" y="139"/>
                          </a:lnTo>
                          <a:lnTo>
                            <a:pt x="3" y="135"/>
                          </a:lnTo>
                          <a:lnTo>
                            <a:pt x="4" y="132"/>
                          </a:lnTo>
                          <a:lnTo>
                            <a:pt x="4" y="129"/>
                          </a:lnTo>
                          <a:lnTo>
                            <a:pt x="4" y="126"/>
                          </a:lnTo>
                          <a:lnTo>
                            <a:pt x="4" y="121"/>
                          </a:lnTo>
                          <a:lnTo>
                            <a:pt x="5" y="119"/>
                          </a:lnTo>
                          <a:lnTo>
                            <a:pt x="5" y="115"/>
                          </a:lnTo>
                          <a:lnTo>
                            <a:pt x="5" y="112"/>
                          </a:lnTo>
                          <a:lnTo>
                            <a:pt x="6" y="108"/>
                          </a:lnTo>
                          <a:lnTo>
                            <a:pt x="6" y="106"/>
                          </a:lnTo>
                          <a:lnTo>
                            <a:pt x="6" y="101"/>
                          </a:lnTo>
                          <a:lnTo>
                            <a:pt x="6" y="99"/>
                          </a:lnTo>
                          <a:lnTo>
                            <a:pt x="7" y="95"/>
                          </a:lnTo>
                          <a:lnTo>
                            <a:pt x="9" y="91"/>
                          </a:lnTo>
                          <a:lnTo>
                            <a:pt x="9" y="88"/>
                          </a:lnTo>
                          <a:lnTo>
                            <a:pt x="9" y="86"/>
                          </a:lnTo>
                          <a:lnTo>
                            <a:pt x="9" y="81"/>
                          </a:lnTo>
                          <a:lnTo>
                            <a:pt x="10" y="78"/>
                          </a:lnTo>
                          <a:lnTo>
                            <a:pt x="11" y="75"/>
                          </a:lnTo>
                          <a:lnTo>
                            <a:pt x="11" y="71"/>
                          </a:lnTo>
                          <a:lnTo>
                            <a:pt x="12" y="68"/>
                          </a:lnTo>
                          <a:lnTo>
                            <a:pt x="13" y="65"/>
                          </a:lnTo>
                          <a:lnTo>
                            <a:pt x="13" y="62"/>
                          </a:lnTo>
                          <a:lnTo>
                            <a:pt x="14" y="59"/>
                          </a:lnTo>
                          <a:lnTo>
                            <a:pt x="16" y="56"/>
                          </a:lnTo>
                          <a:lnTo>
                            <a:pt x="17" y="53"/>
                          </a:lnTo>
                          <a:lnTo>
                            <a:pt x="18" y="50"/>
                          </a:lnTo>
                          <a:lnTo>
                            <a:pt x="19" y="48"/>
                          </a:lnTo>
                          <a:lnTo>
                            <a:pt x="20" y="44"/>
                          </a:lnTo>
                          <a:lnTo>
                            <a:pt x="22" y="42"/>
                          </a:lnTo>
                          <a:lnTo>
                            <a:pt x="23" y="38"/>
                          </a:lnTo>
                          <a:lnTo>
                            <a:pt x="24" y="36"/>
                          </a:lnTo>
                          <a:lnTo>
                            <a:pt x="26" y="32"/>
                          </a:lnTo>
                          <a:lnTo>
                            <a:pt x="28" y="30"/>
                          </a:lnTo>
                          <a:lnTo>
                            <a:pt x="29" y="27"/>
                          </a:lnTo>
                          <a:lnTo>
                            <a:pt x="31" y="24"/>
                          </a:lnTo>
                          <a:lnTo>
                            <a:pt x="32" y="21"/>
                          </a:lnTo>
                          <a:lnTo>
                            <a:pt x="35" y="19"/>
                          </a:lnTo>
                          <a:lnTo>
                            <a:pt x="38" y="14"/>
                          </a:lnTo>
                          <a:lnTo>
                            <a:pt x="44" y="10"/>
                          </a:lnTo>
                          <a:lnTo>
                            <a:pt x="45" y="7"/>
                          </a:lnTo>
                          <a:lnTo>
                            <a:pt x="48" y="5"/>
                          </a:lnTo>
                          <a:lnTo>
                            <a:pt x="51" y="2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28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5636" y="1551"/>
                      <a:ext cx="53" cy="264"/>
                    </a:xfrm>
                    <a:custGeom>
                      <a:avLst/>
                      <a:gdLst/>
                      <a:ahLst/>
                      <a:cxnLst>
                        <a:cxn ang="0">
                          <a:pos x="60" y="23"/>
                        </a:cxn>
                        <a:cxn ang="0">
                          <a:pos x="64" y="67"/>
                        </a:cxn>
                        <a:cxn ang="0">
                          <a:pos x="66" y="109"/>
                        </a:cxn>
                        <a:cxn ang="0">
                          <a:pos x="70" y="151"/>
                        </a:cxn>
                        <a:cxn ang="0">
                          <a:pos x="71" y="192"/>
                        </a:cxn>
                        <a:cxn ang="0">
                          <a:pos x="73" y="233"/>
                        </a:cxn>
                        <a:cxn ang="0">
                          <a:pos x="73" y="271"/>
                        </a:cxn>
                        <a:cxn ang="0">
                          <a:pos x="73" y="310"/>
                        </a:cxn>
                        <a:cxn ang="0">
                          <a:pos x="72" y="347"/>
                        </a:cxn>
                        <a:cxn ang="0">
                          <a:pos x="71" y="385"/>
                        </a:cxn>
                        <a:cxn ang="0">
                          <a:pos x="68" y="420"/>
                        </a:cxn>
                        <a:cxn ang="0">
                          <a:pos x="66" y="455"/>
                        </a:cxn>
                        <a:cxn ang="0">
                          <a:pos x="63" y="488"/>
                        </a:cxn>
                        <a:cxn ang="0">
                          <a:pos x="58" y="522"/>
                        </a:cxn>
                        <a:cxn ang="0">
                          <a:pos x="53" y="554"/>
                        </a:cxn>
                        <a:cxn ang="0">
                          <a:pos x="47" y="587"/>
                        </a:cxn>
                        <a:cxn ang="0">
                          <a:pos x="42" y="617"/>
                        </a:cxn>
                        <a:cxn ang="0">
                          <a:pos x="34" y="648"/>
                        </a:cxn>
                        <a:cxn ang="0">
                          <a:pos x="27" y="677"/>
                        </a:cxn>
                        <a:cxn ang="0">
                          <a:pos x="19" y="706"/>
                        </a:cxn>
                        <a:cxn ang="0">
                          <a:pos x="9" y="734"/>
                        </a:cxn>
                        <a:cxn ang="0">
                          <a:pos x="0" y="762"/>
                        </a:cxn>
                        <a:cxn ang="0">
                          <a:pos x="86" y="773"/>
                        </a:cxn>
                        <a:cxn ang="0">
                          <a:pos x="96" y="743"/>
                        </a:cxn>
                        <a:cxn ang="0">
                          <a:pos x="105" y="714"/>
                        </a:cxn>
                        <a:cxn ang="0">
                          <a:pos x="115" y="682"/>
                        </a:cxn>
                        <a:cxn ang="0">
                          <a:pos x="122" y="651"/>
                        </a:cxn>
                        <a:cxn ang="0">
                          <a:pos x="129" y="617"/>
                        </a:cxn>
                        <a:cxn ang="0">
                          <a:pos x="136" y="584"/>
                        </a:cxn>
                        <a:cxn ang="0">
                          <a:pos x="141" y="550"/>
                        </a:cxn>
                        <a:cxn ang="0">
                          <a:pos x="146" y="515"/>
                        </a:cxn>
                        <a:cxn ang="0">
                          <a:pos x="150" y="480"/>
                        </a:cxn>
                        <a:cxn ang="0">
                          <a:pos x="154" y="443"/>
                        </a:cxn>
                        <a:cxn ang="0">
                          <a:pos x="156" y="405"/>
                        </a:cxn>
                        <a:cxn ang="0">
                          <a:pos x="157" y="367"/>
                        </a:cxn>
                        <a:cxn ang="0">
                          <a:pos x="159" y="328"/>
                        </a:cxn>
                        <a:cxn ang="0">
                          <a:pos x="159" y="289"/>
                        </a:cxn>
                        <a:cxn ang="0">
                          <a:pos x="159" y="248"/>
                        </a:cxn>
                        <a:cxn ang="0">
                          <a:pos x="159" y="205"/>
                        </a:cxn>
                        <a:cxn ang="0">
                          <a:pos x="156" y="163"/>
                        </a:cxn>
                        <a:cxn ang="0">
                          <a:pos x="154" y="120"/>
                        </a:cxn>
                        <a:cxn ang="0">
                          <a:pos x="151" y="76"/>
                        </a:cxn>
                        <a:cxn ang="0">
                          <a:pos x="147" y="3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159" h="792">
                          <a:moveTo>
                            <a:pt x="144" y="0"/>
                          </a:moveTo>
                          <a:lnTo>
                            <a:pt x="58" y="8"/>
                          </a:lnTo>
                          <a:lnTo>
                            <a:pt x="60" y="23"/>
                          </a:lnTo>
                          <a:lnTo>
                            <a:pt x="60" y="38"/>
                          </a:lnTo>
                          <a:lnTo>
                            <a:pt x="63" y="52"/>
                          </a:lnTo>
                          <a:lnTo>
                            <a:pt x="64" y="67"/>
                          </a:lnTo>
                          <a:lnTo>
                            <a:pt x="65" y="81"/>
                          </a:lnTo>
                          <a:lnTo>
                            <a:pt x="65" y="95"/>
                          </a:lnTo>
                          <a:lnTo>
                            <a:pt x="66" y="109"/>
                          </a:lnTo>
                          <a:lnTo>
                            <a:pt x="67" y="124"/>
                          </a:lnTo>
                          <a:lnTo>
                            <a:pt x="68" y="137"/>
                          </a:lnTo>
                          <a:lnTo>
                            <a:pt x="70" y="151"/>
                          </a:lnTo>
                          <a:lnTo>
                            <a:pt x="70" y="165"/>
                          </a:lnTo>
                          <a:lnTo>
                            <a:pt x="71" y="179"/>
                          </a:lnTo>
                          <a:lnTo>
                            <a:pt x="71" y="192"/>
                          </a:lnTo>
                          <a:lnTo>
                            <a:pt x="72" y="205"/>
                          </a:lnTo>
                          <a:lnTo>
                            <a:pt x="72" y="219"/>
                          </a:lnTo>
                          <a:lnTo>
                            <a:pt x="73" y="233"/>
                          </a:lnTo>
                          <a:lnTo>
                            <a:pt x="73" y="246"/>
                          </a:lnTo>
                          <a:lnTo>
                            <a:pt x="73" y="258"/>
                          </a:lnTo>
                          <a:lnTo>
                            <a:pt x="73" y="271"/>
                          </a:lnTo>
                          <a:lnTo>
                            <a:pt x="73" y="284"/>
                          </a:lnTo>
                          <a:lnTo>
                            <a:pt x="73" y="297"/>
                          </a:lnTo>
                          <a:lnTo>
                            <a:pt x="73" y="310"/>
                          </a:lnTo>
                          <a:lnTo>
                            <a:pt x="73" y="322"/>
                          </a:lnTo>
                          <a:lnTo>
                            <a:pt x="73" y="335"/>
                          </a:lnTo>
                          <a:lnTo>
                            <a:pt x="72" y="347"/>
                          </a:lnTo>
                          <a:lnTo>
                            <a:pt x="72" y="360"/>
                          </a:lnTo>
                          <a:lnTo>
                            <a:pt x="71" y="372"/>
                          </a:lnTo>
                          <a:lnTo>
                            <a:pt x="71" y="385"/>
                          </a:lnTo>
                          <a:lnTo>
                            <a:pt x="70" y="395"/>
                          </a:lnTo>
                          <a:lnTo>
                            <a:pt x="70" y="407"/>
                          </a:lnTo>
                          <a:lnTo>
                            <a:pt x="68" y="420"/>
                          </a:lnTo>
                          <a:lnTo>
                            <a:pt x="68" y="432"/>
                          </a:lnTo>
                          <a:lnTo>
                            <a:pt x="67" y="443"/>
                          </a:lnTo>
                          <a:lnTo>
                            <a:pt x="66" y="455"/>
                          </a:lnTo>
                          <a:lnTo>
                            <a:pt x="65" y="467"/>
                          </a:lnTo>
                          <a:lnTo>
                            <a:pt x="64" y="479"/>
                          </a:lnTo>
                          <a:lnTo>
                            <a:pt x="63" y="488"/>
                          </a:lnTo>
                          <a:lnTo>
                            <a:pt x="61" y="500"/>
                          </a:lnTo>
                          <a:lnTo>
                            <a:pt x="60" y="512"/>
                          </a:lnTo>
                          <a:lnTo>
                            <a:pt x="58" y="522"/>
                          </a:lnTo>
                          <a:lnTo>
                            <a:pt x="57" y="533"/>
                          </a:lnTo>
                          <a:lnTo>
                            <a:pt x="54" y="544"/>
                          </a:lnTo>
                          <a:lnTo>
                            <a:pt x="53" y="554"/>
                          </a:lnTo>
                          <a:lnTo>
                            <a:pt x="52" y="565"/>
                          </a:lnTo>
                          <a:lnTo>
                            <a:pt x="49" y="576"/>
                          </a:lnTo>
                          <a:lnTo>
                            <a:pt x="47" y="587"/>
                          </a:lnTo>
                          <a:lnTo>
                            <a:pt x="46" y="597"/>
                          </a:lnTo>
                          <a:lnTo>
                            <a:pt x="45" y="608"/>
                          </a:lnTo>
                          <a:lnTo>
                            <a:pt x="42" y="617"/>
                          </a:lnTo>
                          <a:lnTo>
                            <a:pt x="40" y="628"/>
                          </a:lnTo>
                          <a:lnTo>
                            <a:pt x="38" y="638"/>
                          </a:lnTo>
                          <a:lnTo>
                            <a:pt x="34" y="648"/>
                          </a:lnTo>
                          <a:lnTo>
                            <a:pt x="32" y="658"/>
                          </a:lnTo>
                          <a:lnTo>
                            <a:pt x="29" y="667"/>
                          </a:lnTo>
                          <a:lnTo>
                            <a:pt x="27" y="677"/>
                          </a:lnTo>
                          <a:lnTo>
                            <a:pt x="25" y="686"/>
                          </a:lnTo>
                          <a:lnTo>
                            <a:pt x="21" y="696"/>
                          </a:lnTo>
                          <a:lnTo>
                            <a:pt x="19" y="706"/>
                          </a:lnTo>
                          <a:lnTo>
                            <a:pt x="15" y="715"/>
                          </a:lnTo>
                          <a:lnTo>
                            <a:pt x="11" y="724"/>
                          </a:lnTo>
                          <a:lnTo>
                            <a:pt x="9" y="734"/>
                          </a:lnTo>
                          <a:lnTo>
                            <a:pt x="6" y="743"/>
                          </a:lnTo>
                          <a:lnTo>
                            <a:pt x="2" y="752"/>
                          </a:lnTo>
                          <a:lnTo>
                            <a:pt x="0" y="762"/>
                          </a:lnTo>
                          <a:lnTo>
                            <a:pt x="80" y="792"/>
                          </a:lnTo>
                          <a:lnTo>
                            <a:pt x="83" y="782"/>
                          </a:lnTo>
                          <a:lnTo>
                            <a:pt x="86" y="773"/>
                          </a:lnTo>
                          <a:lnTo>
                            <a:pt x="90" y="763"/>
                          </a:lnTo>
                          <a:lnTo>
                            <a:pt x="93" y="754"/>
                          </a:lnTo>
                          <a:lnTo>
                            <a:pt x="96" y="743"/>
                          </a:lnTo>
                          <a:lnTo>
                            <a:pt x="99" y="734"/>
                          </a:lnTo>
                          <a:lnTo>
                            <a:pt x="103" y="723"/>
                          </a:lnTo>
                          <a:lnTo>
                            <a:pt x="105" y="714"/>
                          </a:lnTo>
                          <a:lnTo>
                            <a:pt x="108" y="703"/>
                          </a:lnTo>
                          <a:lnTo>
                            <a:pt x="111" y="692"/>
                          </a:lnTo>
                          <a:lnTo>
                            <a:pt x="115" y="682"/>
                          </a:lnTo>
                          <a:lnTo>
                            <a:pt x="117" y="671"/>
                          </a:lnTo>
                          <a:lnTo>
                            <a:pt x="119" y="661"/>
                          </a:lnTo>
                          <a:lnTo>
                            <a:pt x="122" y="651"/>
                          </a:lnTo>
                          <a:lnTo>
                            <a:pt x="124" y="640"/>
                          </a:lnTo>
                          <a:lnTo>
                            <a:pt x="128" y="629"/>
                          </a:lnTo>
                          <a:lnTo>
                            <a:pt x="129" y="617"/>
                          </a:lnTo>
                          <a:lnTo>
                            <a:pt x="131" y="607"/>
                          </a:lnTo>
                          <a:lnTo>
                            <a:pt x="134" y="595"/>
                          </a:lnTo>
                          <a:lnTo>
                            <a:pt x="136" y="584"/>
                          </a:lnTo>
                          <a:lnTo>
                            <a:pt x="137" y="572"/>
                          </a:lnTo>
                          <a:lnTo>
                            <a:pt x="138" y="562"/>
                          </a:lnTo>
                          <a:lnTo>
                            <a:pt x="141" y="550"/>
                          </a:lnTo>
                          <a:lnTo>
                            <a:pt x="143" y="539"/>
                          </a:lnTo>
                          <a:lnTo>
                            <a:pt x="144" y="526"/>
                          </a:lnTo>
                          <a:lnTo>
                            <a:pt x="146" y="515"/>
                          </a:lnTo>
                          <a:lnTo>
                            <a:pt x="147" y="503"/>
                          </a:lnTo>
                          <a:lnTo>
                            <a:pt x="149" y="492"/>
                          </a:lnTo>
                          <a:lnTo>
                            <a:pt x="150" y="480"/>
                          </a:lnTo>
                          <a:lnTo>
                            <a:pt x="151" y="468"/>
                          </a:lnTo>
                          <a:lnTo>
                            <a:pt x="153" y="456"/>
                          </a:lnTo>
                          <a:lnTo>
                            <a:pt x="154" y="443"/>
                          </a:lnTo>
                          <a:lnTo>
                            <a:pt x="154" y="430"/>
                          </a:lnTo>
                          <a:lnTo>
                            <a:pt x="156" y="418"/>
                          </a:lnTo>
                          <a:lnTo>
                            <a:pt x="156" y="405"/>
                          </a:lnTo>
                          <a:lnTo>
                            <a:pt x="156" y="393"/>
                          </a:lnTo>
                          <a:lnTo>
                            <a:pt x="157" y="380"/>
                          </a:lnTo>
                          <a:lnTo>
                            <a:pt x="157" y="367"/>
                          </a:lnTo>
                          <a:lnTo>
                            <a:pt x="159" y="354"/>
                          </a:lnTo>
                          <a:lnTo>
                            <a:pt x="159" y="342"/>
                          </a:lnTo>
                          <a:lnTo>
                            <a:pt x="159" y="328"/>
                          </a:lnTo>
                          <a:lnTo>
                            <a:pt x="159" y="315"/>
                          </a:lnTo>
                          <a:lnTo>
                            <a:pt x="159" y="302"/>
                          </a:lnTo>
                          <a:lnTo>
                            <a:pt x="159" y="289"/>
                          </a:lnTo>
                          <a:lnTo>
                            <a:pt x="159" y="274"/>
                          </a:lnTo>
                          <a:lnTo>
                            <a:pt x="159" y="260"/>
                          </a:lnTo>
                          <a:lnTo>
                            <a:pt x="159" y="248"/>
                          </a:lnTo>
                          <a:lnTo>
                            <a:pt x="159" y="234"/>
                          </a:lnTo>
                          <a:lnTo>
                            <a:pt x="159" y="220"/>
                          </a:lnTo>
                          <a:lnTo>
                            <a:pt x="159" y="205"/>
                          </a:lnTo>
                          <a:lnTo>
                            <a:pt x="157" y="191"/>
                          </a:lnTo>
                          <a:lnTo>
                            <a:pt x="157" y="177"/>
                          </a:lnTo>
                          <a:lnTo>
                            <a:pt x="156" y="163"/>
                          </a:lnTo>
                          <a:lnTo>
                            <a:pt x="156" y="148"/>
                          </a:lnTo>
                          <a:lnTo>
                            <a:pt x="154" y="134"/>
                          </a:lnTo>
                          <a:lnTo>
                            <a:pt x="154" y="120"/>
                          </a:lnTo>
                          <a:lnTo>
                            <a:pt x="153" y="105"/>
                          </a:lnTo>
                          <a:lnTo>
                            <a:pt x="151" y="90"/>
                          </a:lnTo>
                          <a:lnTo>
                            <a:pt x="151" y="76"/>
                          </a:lnTo>
                          <a:lnTo>
                            <a:pt x="149" y="61"/>
                          </a:lnTo>
                          <a:lnTo>
                            <a:pt x="148" y="45"/>
                          </a:lnTo>
                          <a:lnTo>
                            <a:pt x="147" y="30"/>
                          </a:lnTo>
                          <a:lnTo>
                            <a:pt x="146" y="16"/>
                          </a:lnTo>
                          <a:lnTo>
                            <a:pt x="144" y="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29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5345" y="1557"/>
                      <a:ext cx="318" cy="269"/>
                    </a:xfrm>
                    <a:custGeom>
                      <a:avLst/>
                      <a:gdLst/>
                      <a:ahLst/>
                      <a:cxnLst>
                        <a:cxn ang="0">
                          <a:pos x="832" y="714"/>
                        </a:cxn>
                        <a:cxn ang="0">
                          <a:pos x="715" y="717"/>
                        </a:cxn>
                        <a:cxn ang="0">
                          <a:pos x="600" y="720"/>
                        </a:cxn>
                        <a:cxn ang="0">
                          <a:pos x="488" y="721"/>
                        </a:cxn>
                        <a:cxn ang="0">
                          <a:pos x="387" y="720"/>
                        </a:cxn>
                        <a:cxn ang="0">
                          <a:pos x="295" y="718"/>
                        </a:cxn>
                        <a:cxn ang="0">
                          <a:pos x="219" y="714"/>
                        </a:cxn>
                        <a:cxn ang="0">
                          <a:pos x="159" y="707"/>
                        </a:cxn>
                        <a:cxn ang="0">
                          <a:pos x="120" y="699"/>
                        </a:cxn>
                        <a:cxn ang="0">
                          <a:pos x="107" y="678"/>
                        </a:cxn>
                        <a:cxn ang="0">
                          <a:pos x="100" y="636"/>
                        </a:cxn>
                        <a:cxn ang="0">
                          <a:pos x="94" y="578"/>
                        </a:cxn>
                        <a:cxn ang="0">
                          <a:pos x="89" y="507"/>
                        </a:cxn>
                        <a:cxn ang="0">
                          <a:pos x="87" y="425"/>
                        </a:cxn>
                        <a:cxn ang="0">
                          <a:pos x="86" y="334"/>
                        </a:cxn>
                        <a:cxn ang="0">
                          <a:pos x="85" y="238"/>
                        </a:cxn>
                        <a:cxn ang="0">
                          <a:pos x="86" y="141"/>
                        </a:cxn>
                        <a:cxn ang="0">
                          <a:pos x="88" y="44"/>
                        </a:cxn>
                        <a:cxn ang="0">
                          <a:pos x="81" y="1"/>
                        </a:cxn>
                        <a:cxn ang="0">
                          <a:pos x="58" y="0"/>
                        </a:cxn>
                        <a:cxn ang="0">
                          <a:pos x="30" y="2"/>
                        </a:cxn>
                        <a:cxn ang="0">
                          <a:pos x="9" y="6"/>
                        </a:cxn>
                        <a:cxn ang="0">
                          <a:pos x="4" y="16"/>
                        </a:cxn>
                        <a:cxn ang="0">
                          <a:pos x="3" y="41"/>
                        </a:cxn>
                        <a:cxn ang="0">
                          <a:pos x="3" y="72"/>
                        </a:cxn>
                        <a:cxn ang="0">
                          <a:pos x="2" y="110"/>
                        </a:cxn>
                        <a:cxn ang="0">
                          <a:pos x="0" y="154"/>
                        </a:cxn>
                        <a:cxn ang="0">
                          <a:pos x="0" y="203"/>
                        </a:cxn>
                        <a:cxn ang="0">
                          <a:pos x="0" y="255"/>
                        </a:cxn>
                        <a:cxn ang="0">
                          <a:pos x="0" y="308"/>
                        </a:cxn>
                        <a:cxn ang="0">
                          <a:pos x="0" y="381"/>
                        </a:cxn>
                        <a:cxn ang="0">
                          <a:pos x="3" y="478"/>
                        </a:cxn>
                        <a:cxn ang="0">
                          <a:pos x="6" y="556"/>
                        </a:cxn>
                        <a:cxn ang="0">
                          <a:pos x="11" y="617"/>
                        </a:cxn>
                        <a:cxn ang="0">
                          <a:pos x="17" y="663"/>
                        </a:cxn>
                        <a:cxn ang="0">
                          <a:pos x="23" y="697"/>
                        </a:cxn>
                        <a:cxn ang="0">
                          <a:pos x="30" y="720"/>
                        </a:cxn>
                        <a:cxn ang="0">
                          <a:pos x="38" y="740"/>
                        </a:cxn>
                        <a:cxn ang="0">
                          <a:pos x="61" y="765"/>
                        </a:cxn>
                        <a:cxn ang="0">
                          <a:pos x="81" y="777"/>
                        </a:cxn>
                        <a:cxn ang="0">
                          <a:pos x="110" y="786"/>
                        </a:cxn>
                        <a:cxn ang="0">
                          <a:pos x="150" y="793"/>
                        </a:cxn>
                        <a:cxn ang="0">
                          <a:pos x="208" y="800"/>
                        </a:cxn>
                        <a:cxn ang="0">
                          <a:pos x="284" y="803"/>
                        </a:cxn>
                        <a:cxn ang="0">
                          <a:pos x="384" y="808"/>
                        </a:cxn>
                        <a:cxn ang="0">
                          <a:pos x="508" y="808"/>
                        </a:cxn>
                        <a:cxn ang="0">
                          <a:pos x="585" y="806"/>
                        </a:cxn>
                        <a:cxn ang="0">
                          <a:pos x="651" y="806"/>
                        </a:cxn>
                        <a:cxn ang="0">
                          <a:pos x="713" y="803"/>
                        </a:cxn>
                        <a:cxn ang="0">
                          <a:pos x="772" y="801"/>
                        </a:cxn>
                        <a:cxn ang="0">
                          <a:pos x="824" y="800"/>
                        </a:cxn>
                        <a:cxn ang="0">
                          <a:pos x="868" y="797"/>
                        </a:cxn>
                        <a:cxn ang="0">
                          <a:pos x="906" y="796"/>
                        </a:cxn>
                        <a:cxn ang="0">
                          <a:pos x="932" y="794"/>
                        </a:cxn>
                        <a:cxn ang="0">
                          <a:pos x="954" y="790"/>
                        </a:cxn>
                        <a:cxn ang="0">
                          <a:pos x="952" y="770"/>
                        </a:cxn>
                        <a:cxn ang="0">
                          <a:pos x="945" y="743"/>
                        </a:cxn>
                        <a:cxn ang="0">
                          <a:pos x="937" y="720"/>
                        </a:cxn>
                      </a:cxnLst>
                      <a:rect l="0" t="0" r="r" b="b"/>
                      <a:pathLst>
                        <a:path w="954" h="808">
                          <a:moveTo>
                            <a:pt x="932" y="710"/>
                          </a:moveTo>
                          <a:lnTo>
                            <a:pt x="916" y="711"/>
                          </a:lnTo>
                          <a:lnTo>
                            <a:pt x="899" y="711"/>
                          </a:lnTo>
                          <a:lnTo>
                            <a:pt x="882" y="712"/>
                          </a:lnTo>
                          <a:lnTo>
                            <a:pt x="865" y="712"/>
                          </a:lnTo>
                          <a:lnTo>
                            <a:pt x="849" y="713"/>
                          </a:lnTo>
                          <a:lnTo>
                            <a:pt x="832" y="714"/>
                          </a:lnTo>
                          <a:lnTo>
                            <a:pt x="814" y="714"/>
                          </a:lnTo>
                          <a:lnTo>
                            <a:pt x="799" y="716"/>
                          </a:lnTo>
                          <a:lnTo>
                            <a:pt x="782" y="716"/>
                          </a:lnTo>
                          <a:lnTo>
                            <a:pt x="764" y="717"/>
                          </a:lnTo>
                          <a:lnTo>
                            <a:pt x="748" y="717"/>
                          </a:lnTo>
                          <a:lnTo>
                            <a:pt x="731" y="717"/>
                          </a:lnTo>
                          <a:lnTo>
                            <a:pt x="715" y="717"/>
                          </a:lnTo>
                          <a:lnTo>
                            <a:pt x="698" y="718"/>
                          </a:lnTo>
                          <a:lnTo>
                            <a:pt x="681" y="718"/>
                          </a:lnTo>
                          <a:lnTo>
                            <a:pt x="666" y="719"/>
                          </a:lnTo>
                          <a:lnTo>
                            <a:pt x="648" y="719"/>
                          </a:lnTo>
                          <a:lnTo>
                            <a:pt x="633" y="720"/>
                          </a:lnTo>
                          <a:lnTo>
                            <a:pt x="615" y="720"/>
                          </a:lnTo>
                          <a:lnTo>
                            <a:pt x="600" y="720"/>
                          </a:lnTo>
                          <a:lnTo>
                            <a:pt x="583" y="720"/>
                          </a:lnTo>
                          <a:lnTo>
                            <a:pt x="566" y="720"/>
                          </a:lnTo>
                          <a:lnTo>
                            <a:pt x="552" y="720"/>
                          </a:lnTo>
                          <a:lnTo>
                            <a:pt x="535" y="721"/>
                          </a:lnTo>
                          <a:lnTo>
                            <a:pt x="520" y="721"/>
                          </a:lnTo>
                          <a:lnTo>
                            <a:pt x="503" y="721"/>
                          </a:lnTo>
                          <a:lnTo>
                            <a:pt x="488" y="721"/>
                          </a:lnTo>
                          <a:lnTo>
                            <a:pt x="474" y="721"/>
                          </a:lnTo>
                          <a:lnTo>
                            <a:pt x="458" y="721"/>
                          </a:lnTo>
                          <a:lnTo>
                            <a:pt x="444" y="721"/>
                          </a:lnTo>
                          <a:lnTo>
                            <a:pt x="430" y="721"/>
                          </a:lnTo>
                          <a:lnTo>
                            <a:pt x="414" y="721"/>
                          </a:lnTo>
                          <a:lnTo>
                            <a:pt x="400" y="721"/>
                          </a:lnTo>
                          <a:lnTo>
                            <a:pt x="387" y="720"/>
                          </a:lnTo>
                          <a:lnTo>
                            <a:pt x="372" y="720"/>
                          </a:lnTo>
                          <a:lnTo>
                            <a:pt x="359" y="720"/>
                          </a:lnTo>
                          <a:lnTo>
                            <a:pt x="346" y="720"/>
                          </a:lnTo>
                          <a:lnTo>
                            <a:pt x="333" y="719"/>
                          </a:lnTo>
                          <a:lnTo>
                            <a:pt x="320" y="719"/>
                          </a:lnTo>
                          <a:lnTo>
                            <a:pt x="308" y="719"/>
                          </a:lnTo>
                          <a:lnTo>
                            <a:pt x="295" y="718"/>
                          </a:lnTo>
                          <a:lnTo>
                            <a:pt x="283" y="717"/>
                          </a:lnTo>
                          <a:lnTo>
                            <a:pt x="271" y="717"/>
                          </a:lnTo>
                          <a:lnTo>
                            <a:pt x="260" y="717"/>
                          </a:lnTo>
                          <a:lnTo>
                            <a:pt x="248" y="716"/>
                          </a:lnTo>
                          <a:lnTo>
                            <a:pt x="238" y="714"/>
                          </a:lnTo>
                          <a:lnTo>
                            <a:pt x="228" y="714"/>
                          </a:lnTo>
                          <a:lnTo>
                            <a:pt x="219" y="714"/>
                          </a:lnTo>
                          <a:lnTo>
                            <a:pt x="208" y="713"/>
                          </a:lnTo>
                          <a:lnTo>
                            <a:pt x="200" y="712"/>
                          </a:lnTo>
                          <a:lnTo>
                            <a:pt x="190" y="711"/>
                          </a:lnTo>
                          <a:lnTo>
                            <a:pt x="182" y="711"/>
                          </a:lnTo>
                          <a:lnTo>
                            <a:pt x="174" y="710"/>
                          </a:lnTo>
                          <a:lnTo>
                            <a:pt x="166" y="708"/>
                          </a:lnTo>
                          <a:lnTo>
                            <a:pt x="159" y="707"/>
                          </a:lnTo>
                          <a:lnTo>
                            <a:pt x="152" y="707"/>
                          </a:lnTo>
                          <a:lnTo>
                            <a:pt x="145" y="705"/>
                          </a:lnTo>
                          <a:lnTo>
                            <a:pt x="139" y="705"/>
                          </a:lnTo>
                          <a:lnTo>
                            <a:pt x="134" y="702"/>
                          </a:lnTo>
                          <a:lnTo>
                            <a:pt x="128" y="702"/>
                          </a:lnTo>
                          <a:lnTo>
                            <a:pt x="125" y="700"/>
                          </a:lnTo>
                          <a:lnTo>
                            <a:pt x="120" y="699"/>
                          </a:lnTo>
                          <a:lnTo>
                            <a:pt x="117" y="698"/>
                          </a:lnTo>
                          <a:lnTo>
                            <a:pt x="114" y="697"/>
                          </a:lnTo>
                          <a:lnTo>
                            <a:pt x="113" y="693"/>
                          </a:lnTo>
                          <a:lnTo>
                            <a:pt x="111" y="689"/>
                          </a:lnTo>
                          <a:lnTo>
                            <a:pt x="110" y="687"/>
                          </a:lnTo>
                          <a:lnTo>
                            <a:pt x="108" y="682"/>
                          </a:lnTo>
                          <a:lnTo>
                            <a:pt x="107" y="678"/>
                          </a:lnTo>
                          <a:lnTo>
                            <a:pt x="106" y="674"/>
                          </a:lnTo>
                          <a:lnTo>
                            <a:pt x="105" y="668"/>
                          </a:lnTo>
                          <a:lnTo>
                            <a:pt x="104" y="663"/>
                          </a:lnTo>
                          <a:lnTo>
                            <a:pt x="102" y="656"/>
                          </a:lnTo>
                          <a:lnTo>
                            <a:pt x="101" y="650"/>
                          </a:lnTo>
                          <a:lnTo>
                            <a:pt x="101" y="644"/>
                          </a:lnTo>
                          <a:lnTo>
                            <a:pt x="100" y="636"/>
                          </a:lnTo>
                          <a:lnTo>
                            <a:pt x="99" y="629"/>
                          </a:lnTo>
                          <a:lnTo>
                            <a:pt x="99" y="622"/>
                          </a:lnTo>
                          <a:lnTo>
                            <a:pt x="98" y="613"/>
                          </a:lnTo>
                          <a:lnTo>
                            <a:pt x="96" y="606"/>
                          </a:lnTo>
                          <a:lnTo>
                            <a:pt x="95" y="597"/>
                          </a:lnTo>
                          <a:lnTo>
                            <a:pt x="95" y="589"/>
                          </a:lnTo>
                          <a:lnTo>
                            <a:pt x="94" y="578"/>
                          </a:lnTo>
                          <a:lnTo>
                            <a:pt x="93" y="570"/>
                          </a:lnTo>
                          <a:lnTo>
                            <a:pt x="93" y="559"/>
                          </a:lnTo>
                          <a:lnTo>
                            <a:pt x="92" y="549"/>
                          </a:lnTo>
                          <a:lnTo>
                            <a:pt x="91" y="540"/>
                          </a:lnTo>
                          <a:lnTo>
                            <a:pt x="91" y="529"/>
                          </a:lnTo>
                          <a:lnTo>
                            <a:pt x="91" y="517"/>
                          </a:lnTo>
                          <a:lnTo>
                            <a:pt x="89" y="507"/>
                          </a:lnTo>
                          <a:lnTo>
                            <a:pt x="89" y="496"/>
                          </a:lnTo>
                          <a:lnTo>
                            <a:pt x="89" y="484"/>
                          </a:lnTo>
                          <a:lnTo>
                            <a:pt x="88" y="473"/>
                          </a:lnTo>
                          <a:lnTo>
                            <a:pt x="88" y="462"/>
                          </a:lnTo>
                          <a:lnTo>
                            <a:pt x="88" y="450"/>
                          </a:lnTo>
                          <a:lnTo>
                            <a:pt x="88" y="438"/>
                          </a:lnTo>
                          <a:lnTo>
                            <a:pt x="87" y="425"/>
                          </a:lnTo>
                          <a:lnTo>
                            <a:pt x="87" y="413"/>
                          </a:lnTo>
                          <a:lnTo>
                            <a:pt x="86" y="400"/>
                          </a:lnTo>
                          <a:lnTo>
                            <a:pt x="86" y="388"/>
                          </a:lnTo>
                          <a:lnTo>
                            <a:pt x="86" y="374"/>
                          </a:lnTo>
                          <a:lnTo>
                            <a:pt x="86" y="361"/>
                          </a:lnTo>
                          <a:lnTo>
                            <a:pt x="86" y="348"/>
                          </a:lnTo>
                          <a:lnTo>
                            <a:pt x="86" y="334"/>
                          </a:lnTo>
                          <a:lnTo>
                            <a:pt x="85" y="320"/>
                          </a:lnTo>
                          <a:lnTo>
                            <a:pt x="85" y="307"/>
                          </a:lnTo>
                          <a:lnTo>
                            <a:pt x="85" y="294"/>
                          </a:lnTo>
                          <a:lnTo>
                            <a:pt x="85" y="280"/>
                          </a:lnTo>
                          <a:lnTo>
                            <a:pt x="85" y="267"/>
                          </a:lnTo>
                          <a:lnTo>
                            <a:pt x="85" y="253"/>
                          </a:lnTo>
                          <a:lnTo>
                            <a:pt x="85" y="238"/>
                          </a:lnTo>
                          <a:lnTo>
                            <a:pt x="86" y="226"/>
                          </a:lnTo>
                          <a:lnTo>
                            <a:pt x="86" y="211"/>
                          </a:lnTo>
                          <a:lnTo>
                            <a:pt x="86" y="198"/>
                          </a:lnTo>
                          <a:lnTo>
                            <a:pt x="86" y="184"/>
                          </a:lnTo>
                          <a:lnTo>
                            <a:pt x="86" y="169"/>
                          </a:lnTo>
                          <a:lnTo>
                            <a:pt x="86" y="155"/>
                          </a:lnTo>
                          <a:lnTo>
                            <a:pt x="86" y="141"/>
                          </a:lnTo>
                          <a:lnTo>
                            <a:pt x="86" y="127"/>
                          </a:lnTo>
                          <a:lnTo>
                            <a:pt x="87" y="114"/>
                          </a:lnTo>
                          <a:lnTo>
                            <a:pt x="87" y="99"/>
                          </a:lnTo>
                          <a:lnTo>
                            <a:pt x="87" y="85"/>
                          </a:lnTo>
                          <a:lnTo>
                            <a:pt x="87" y="71"/>
                          </a:lnTo>
                          <a:lnTo>
                            <a:pt x="88" y="58"/>
                          </a:lnTo>
                          <a:lnTo>
                            <a:pt x="88" y="44"/>
                          </a:lnTo>
                          <a:lnTo>
                            <a:pt x="88" y="31"/>
                          </a:lnTo>
                          <a:lnTo>
                            <a:pt x="89" y="18"/>
                          </a:lnTo>
                          <a:lnTo>
                            <a:pt x="91" y="4"/>
                          </a:lnTo>
                          <a:lnTo>
                            <a:pt x="88" y="2"/>
                          </a:lnTo>
                          <a:lnTo>
                            <a:pt x="86" y="1"/>
                          </a:lnTo>
                          <a:lnTo>
                            <a:pt x="83" y="1"/>
                          </a:lnTo>
                          <a:lnTo>
                            <a:pt x="81" y="1"/>
                          </a:lnTo>
                          <a:lnTo>
                            <a:pt x="79" y="1"/>
                          </a:lnTo>
                          <a:lnTo>
                            <a:pt x="76" y="1"/>
                          </a:lnTo>
                          <a:lnTo>
                            <a:pt x="73" y="0"/>
                          </a:lnTo>
                          <a:lnTo>
                            <a:pt x="69" y="0"/>
                          </a:lnTo>
                          <a:lnTo>
                            <a:pt x="66" y="0"/>
                          </a:lnTo>
                          <a:lnTo>
                            <a:pt x="63" y="0"/>
                          </a:lnTo>
                          <a:lnTo>
                            <a:pt x="58" y="0"/>
                          </a:lnTo>
                          <a:lnTo>
                            <a:pt x="55" y="1"/>
                          </a:lnTo>
                          <a:lnTo>
                            <a:pt x="50" y="1"/>
                          </a:lnTo>
                          <a:lnTo>
                            <a:pt x="48" y="1"/>
                          </a:lnTo>
                          <a:lnTo>
                            <a:pt x="43" y="1"/>
                          </a:lnTo>
                          <a:lnTo>
                            <a:pt x="38" y="1"/>
                          </a:lnTo>
                          <a:lnTo>
                            <a:pt x="35" y="2"/>
                          </a:lnTo>
                          <a:lnTo>
                            <a:pt x="30" y="2"/>
                          </a:lnTo>
                          <a:lnTo>
                            <a:pt x="28" y="2"/>
                          </a:lnTo>
                          <a:lnTo>
                            <a:pt x="24" y="3"/>
                          </a:lnTo>
                          <a:lnTo>
                            <a:pt x="21" y="3"/>
                          </a:lnTo>
                          <a:lnTo>
                            <a:pt x="17" y="4"/>
                          </a:lnTo>
                          <a:lnTo>
                            <a:pt x="15" y="4"/>
                          </a:lnTo>
                          <a:lnTo>
                            <a:pt x="12" y="6"/>
                          </a:lnTo>
                          <a:lnTo>
                            <a:pt x="9" y="6"/>
                          </a:lnTo>
                          <a:lnTo>
                            <a:pt x="7" y="6"/>
                          </a:lnTo>
                          <a:lnTo>
                            <a:pt x="5" y="7"/>
                          </a:lnTo>
                          <a:lnTo>
                            <a:pt x="4" y="8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3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3" y="26"/>
                          </a:lnTo>
                          <a:lnTo>
                            <a:pt x="3" y="28"/>
                          </a:lnTo>
                          <a:lnTo>
                            <a:pt x="3" y="31"/>
                          </a:lnTo>
                          <a:lnTo>
                            <a:pt x="3" y="34"/>
                          </a:lnTo>
                          <a:lnTo>
                            <a:pt x="3" y="39"/>
                          </a:lnTo>
                          <a:lnTo>
                            <a:pt x="3" y="41"/>
                          </a:lnTo>
                          <a:lnTo>
                            <a:pt x="3" y="46"/>
                          </a:lnTo>
                          <a:lnTo>
                            <a:pt x="3" y="50"/>
                          </a:lnTo>
                          <a:lnTo>
                            <a:pt x="3" y="53"/>
                          </a:lnTo>
                          <a:lnTo>
                            <a:pt x="3" y="58"/>
                          </a:lnTo>
                          <a:lnTo>
                            <a:pt x="3" y="61"/>
                          </a:lnTo>
                          <a:lnTo>
                            <a:pt x="3" y="66"/>
                          </a:lnTo>
                          <a:lnTo>
                            <a:pt x="3" y="72"/>
                          </a:lnTo>
                          <a:lnTo>
                            <a:pt x="2" y="77"/>
                          </a:lnTo>
                          <a:lnTo>
                            <a:pt x="2" y="82"/>
                          </a:lnTo>
                          <a:lnTo>
                            <a:pt x="2" y="86"/>
                          </a:lnTo>
                          <a:lnTo>
                            <a:pt x="2" y="92"/>
                          </a:lnTo>
                          <a:lnTo>
                            <a:pt x="2" y="98"/>
                          </a:lnTo>
                          <a:lnTo>
                            <a:pt x="2" y="104"/>
                          </a:lnTo>
                          <a:lnTo>
                            <a:pt x="2" y="110"/>
                          </a:lnTo>
                          <a:lnTo>
                            <a:pt x="2" y="117"/>
                          </a:lnTo>
                          <a:lnTo>
                            <a:pt x="0" y="122"/>
                          </a:lnTo>
                          <a:lnTo>
                            <a:pt x="0" y="128"/>
                          </a:lnTo>
                          <a:lnTo>
                            <a:pt x="0" y="134"/>
                          </a:lnTo>
                          <a:lnTo>
                            <a:pt x="0" y="141"/>
                          </a:lnTo>
                          <a:lnTo>
                            <a:pt x="0" y="147"/>
                          </a:lnTo>
                          <a:lnTo>
                            <a:pt x="0" y="154"/>
                          </a:lnTo>
                          <a:lnTo>
                            <a:pt x="0" y="160"/>
                          </a:lnTo>
                          <a:lnTo>
                            <a:pt x="0" y="167"/>
                          </a:lnTo>
                          <a:lnTo>
                            <a:pt x="0" y="174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0" y="196"/>
                          </a:lnTo>
                          <a:lnTo>
                            <a:pt x="0" y="203"/>
                          </a:lnTo>
                          <a:lnTo>
                            <a:pt x="0" y="210"/>
                          </a:lnTo>
                          <a:lnTo>
                            <a:pt x="0" y="218"/>
                          </a:lnTo>
                          <a:lnTo>
                            <a:pt x="0" y="225"/>
                          </a:lnTo>
                          <a:lnTo>
                            <a:pt x="0" y="232"/>
                          </a:lnTo>
                          <a:lnTo>
                            <a:pt x="0" y="240"/>
                          </a:lnTo>
                          <a:lnTo>
                            <a:pt x="0" y="247"/>
                          </a:lnTo>
                          <a:lnTo>
                            <a:pt x="0" y="255"/>
                          </a:lnTo>
                          <a:lnTo>
                            <a:pt x="0" y="262"/>
                          </a:lnTo>
                          <a:lnTo>
                            <a:pt x="0" y="269"/>
                          </a:lnTo>
                          <a:lnTo>
                            <a:pt x="0" y="278"/>
                          </a:lnTo>
                          <a:lnTo>
                            <a:pt x="0" y="286"/>
                          </a:lnTo>
                          <a:lnTo>
                            <a:pt x="0" y="293"/>
                          </a:lnTo>
                          <a:lnTo>
                            <a:pt x="0" y="301"/>
                          </a:lnTo>
                          <a:lnTo>
                            <a:pt x="0" y="308"/>
                          </a:lnTo>
                          <a:lnTo>
                            <a:pt x="0" y="317"/>
                          </a:lnTo>
                          <a:lnTo>
                            <a:pt x="0" y="325"/>
                          </a:lnTo>
                          <a:lnTo>
                            <a:pt x="0" y="332"/>
                          </a:lnTo>
                          <a:lnTo>
                            <a:pt x="0" y="340"/>
                          </a:lnTo>
                          <a:lnTo>
                            <a:pt x="0" y="349"/>
                          </a:lnTo>
                          <a:lnTo>
                            <a:pt x="0" y="364"/>
                          </a:lnTo>
                          <a:lnTo>
                            <a:pt x="0" y="381"/>
                          </a:lnTo>
                          <a:lnTo>
                            <a:pt x="0" y="395"/>
                          </a:lnTo>
                          <a:lnTo>
                            <a:pt x="0" y="410"/>
                          </a:lnTo>
                          <a:lnTo>
                            <a:pt x="0" y="424"/>
                          </a:lnTo>
                          <a:lnTo>
                            <a:pt x="2" y="439"/>
                          </a:lnTo>
                          <a:lnTo>
                            <a:pt x="2" y="452"/>
                          </a:lnTo>
                          <a:lnTo>
                            <a:pt x="3" y="465"/>
                          </a:lnTo>
                          <a:lnTo>
                            <a:pt x="3" y="478"/>
                          </a:lnTo>
                          <a:lnTo>
                            <a:pt x="3" y="490"/>
                          </a:lnTo>
                          <a:lnTo>
                            <a:pt x="3" y="502"/>
                          </a:lnTo>
                          <a:lnTo>
                            <a:pt x="4" y="514"/>
                          </a:lnTo>
                          <a:lnTo>
                            <a:pt x="4" y="524"/>
                          </a:lnTo>
                          <a:lnTo>
                            <a:pt x="5" y="535"/>
                          </a:lnTo>
                          <a:lnTo>
                            <a:pt x="5" y="546"/>
                          </a:lnTo>
                          <a:lnTo>
                            <a:pt x="6" y="556"/>
                          </a:lnTo>
                          <a:lnTo>
                            <a:pt x="6" y="565"/>
                          </a:lnTo>
                          <a:lnTo>
                            <a:pt x="7" y="575"/>
                          </a:lnTo>
                          <a:lnTo>
                            <a:pt x="7" y="584"/>
                          </a:lnTo>
                          <a:lnTo>
                            <a:pt x="9" y="593"/>
                          </a:lnTo>
                          <a:lnTo>
                            <a:pt x="10" y="600"/>
                          </a:lnTo>
                          <a:lnTo>
                            <a:pt x="10" y="609"/>
                          </a:lnTo>
                          <a:lnTo>
                            <a:pt x="11" y="617"/>
                          </a:lnTo>
                          <a:lnTo>
                            <a:pt x="12" y="625"/>
                          </a:lnTo>
                          <a:lnTo>
                            <a:pt x="12" y="631"/>
                          </a:lnTo>
                          <a:lnTo>
                            <a:pt x="13" y="638"/>
                          </a:lnTo>
                          <a:lnTo>
                            <a:pt x="15" y="646"/>
                          </a:lnTo>
                          <a:lnTo>
                            <a:pt x="15" y="651"/>
                          </a:lnTo>
                          <a:lnTo>
                            <a:pt x="16" y="657"/>
                          </a:lnTo>
                          <a:lnTo>
                            <a:pt x="17" y="663"/>
                          </a:lnTo>
                          <a:lnTo>
                            <a:pt x="17" y="669"/>
                          </a:lnTo>
                          <a:lnTo>
                            <a:pt x="19" y="674"/>
                          </a:lnTo>
                          <a:lnTo>
                            <a:pt x="21" y="679"/>
                          </a:lnTo>
                          <a:lnTo>
                            <a:pt x="21" y="685"/>
                          </a:lnTo>
                          <a:lnTo>
                            <a:pt x="22" y="689"/>
                          </a:lnTo>
                          <a:lnTo>
                            <a:pt x="23" y="693"/>
                          </a:lnTo>
                          <a:lnTo>
                            <a:pt x="23" y="697"/>
                          </a:lnTo>
                          <a:lnTo>
                            <a:pt x="25" y="701"/>
                          </a:lnTo>
                          <a:lnTo>
                            <a:pt x="25" y="705"/>
                          </a:lnTo>
                          <a:lnTo>
                            <a:pt x="26" y="708"/>
                          </a:lnTo>
                          <a:lnTo>
                            <a:pt x="28" y="712"/>
                          </a:lnTo>
                          <a:lnTo>
                            <a:pt x="28" y="714"/>
                          </a:lnTo>
                          <a:lnTo>
                            <a:pt x="29" y="718"/>
                          </a:lnTo>
                          <a:lnTo>
                            <a:pt x="30" y="720"/>
                          </a:lnTo>
                          <a:lnTo>
                            <a:pt x="30" y="723"/>
                          </a:lnTo>
                          <a:lnTo>
                            <a:pt x="32" y="726"/>
                          </a:lnTo>
                          <a:lnTo>
                            <a:pt x="32" y="729"/>
                          </a:lnTo>
                          <a:lnTo>
                            <a:pt x="34" y="731"/>
                          </a:lnTo>
                          <a:lnTo>
                            <a:pt x="35" y="735"/>
                          </a:lnTo>
                          <a:lnTo>
                            <a:pt x="37" y="738"/>
                          </a:lnTo>
                          <a:lnTo>
                            <a:pt x="38" y="740"/>
                          </a:lnTo>
                          <a:lnTo>
                            <a:pt x="41" y="744"/>
                          </a:lnTo>
                          <a:lnTo>
                            <a:pt x="43" y="749"/>
                          </a:lnTo>
                          <a:lnTo>
                            <a:pt x="48" y="752"/>
                          </a:lnTo>
                          <a:lnTo>
                            <a:pt x="50" y="757"/>
                          </a:lnTo>
                          <a:lnTo>
                            <a:pt x="55" y="762"/>
                          </a:lnTo>
                          <a:lnTo>
                            <a:pt x="56" y="763"/>
                          </a:lnTo>
                          <a:lnTo>
                            <a:pt x="61" y="765"/>
                          </a:lnTo>
                          <a:lnTo>
                            <a:pt x="63" y="768"/>
                          </a:lnTo>
                          <a:lnTo>
                            <a:pt x="68" y="771"/>
                          </a:lnTo>
                          <a:lnTo>
                            <a:pt x="70" y="773"/>
                          </a:lnTo>
                          <a:lnTo>
                            <a:pt x="73" y="774"/>
                          </a:lnTo>
                          <a:lnTo>
                            <a:pt x="75" y="775"/>
                          </a:lnTo>
                          <a:lnTo>
                            <a:pt x="79" y="775"/>
                          </a:lnTo>
                          <a:lnTo>
                            <a:pt x="81" y="777"/>
                          </a:lnTo>
                          <a:lnTo>
                            <a:pt x="85" y="778"/>
                          </a:lnTo>
                          <a:lnTo>
                            <a:pt x="88" y="780"/>
                          </a:lnTo>
                          <a:lnTo>
                            <a:pt x="92" y="781"/>
                          </a:lnTo>
                          <a:lnTo>
                            <a:pt x="96" y="782"/>
                          </a:lnTo>
                          <a:lnTo>
                            <a:pt x="100" y="783"/>
                          </a:lnTo>
                          <a:lnTo>
                            <a:pt x="105" y="784"/>
                          </a:lnTo>
                          <a:lnTo>
                            <a:pt x="110" y="786"/>
                          </a:lnTo>
                          <a:lnTo>
                            <a:pt x="114" y="786"/>
                          </a:lnTo>
                          <a:lnTo>
                            <a:pt x="119" y="788"/>
                          </a:lnTo>
                          <a:lnTo>
                            <a:pt x="125" y="788"/>
                          </a:lnTo>
                          <a:lnTo>
                            <a:pt x="131" y="790"/>
                          </a:lnTo>
                          <a:lnTo>
                            <a:pt x="137" y="790"/>
                          </a:lnTo>
                          <a:lnTo>
                            <a:pt x="144" y="793"/>
                          </a:lnTo>
                          <a:lnTo>
                            <a:pt x="150" y="793"/>
                          </a:lnTo>
                          <a:lnTo>
                            <a:pt x="157" y="794"/>
                          </a:lnTo>
                          <a:lnTo>
                            <a:pt x="164" y="795"/>
                          </a:lnTo>
                          <a:lnTo>
                            <a:pt x="172" y="796"/>
                          </a:lnTo>
                          <a:lnTo>
                            <a:pt x="181" y="796"/>
                          </a:lnTo>
                          <a:lnTo>
                            <a:pt x="190" y="799"/>
                          </a:lnTo>
                          <a:lnTo>
                            <a:pt x="198" y="799"/>
                          </a:lnTo>
                          <a:lnTo>
                            <a:pt x="208" y="800"/>
                          </a:lnTo>
                          <a:lnTo>
                            <a:pt x="217" y="800"/>
                          </a:lnTo>
                          <a:lnTo>
                            <a:pt x="228" y="801"/>
                          </a:lnTo>
                          <a:lnTo>
                            <a:pt x="238" y="801"/>
                          </a:lnTo>
                          <a:lnTo>
                            <a:pt x="250" y="802"/>
                          </a:lnTo>
                          <a:lnTo>
                            <a:pt x="260" y="803"/>
                          </a:lnTo>
                          <a:lnTo>
                            <a:pt x="273" y="803"/>
                          </a:lnTo>
                          <a:lnTo>
                            <a:pt x="284" y="803"/>
                          </a:lnTo>
                          <a:lnTo>
                            <a:pt x="297" y="805"/>
                          </a:lnTo>
                          <a:lnTo>
                            <a:pt x="310" y="806"/>
                          </a:lnTo>
                          <a:lnTo>
                            <a:pt x="324" y="806"/>
                          </a:lnTo>
                          <a:lnTo>
                            <a:pt x="339" y="806"/>
                          </a:lnTo>
                          <a:lnTo>
                            <a:pt x="352" y="806"/>
                          </a:lnTo>
                          <a:lnTo>
                            <a:pt x="367" y="807"/>
                          </a:lnTo>
                          <a:lnTo>
                            <a:pt x="384" y="808"/>
                          </a:lnTo>
                          <a:lnTo>
                            <a:pt x="399" y="808"/>
                          </a:lnTo>
                          <a:lnTo>
                            <a:pt x="416" y="808"/>
                          </a:lnTo>
                          <a:lnTo>
                            <a:pt x="432" y="808"/>
                          </a:lnTo>
                          <a:lnTo>
                            <a:pt x="451" y="808"/>
                          </a:lnTo>
                          <a:lnTo>
                            <a:pt x="470" y="808"/>
                          </a:lnTo>
                          <a:lnTo>
                            <a:pt x="488" y="808"/>
                          </a:lnTo>
                          <a:lnTo>
                            <a:pt x="508" y="808"/>
                          </a:lnTo>
                          <a:lnTo>
                            <a:pt x="528" y="808"/>
                          </a:lnTo>
                          <a:lnTo>
                            <a:pt x="538" y="808"/>
                          </a:lnTo>
                          <a:lnTo>
                            <a:pt x="546" y="808"/>
                          </a:lnTo>
                          <a:lnTo>
                            <a:pt x="557" y="807"/>
                          </a:lnTo>
                          <a:lnTo>
                            <a:pt x="566" y="807"/>
                          </a:lnTo>
                          <a:lnTo>
                            <a:pt x="575" y="806"/>
                          </a:lnTo>
                          <a:lnTo>
                            <a:pt x="585" y="806"/>
                          </a:lnTo>
                          <a:lnTo>
                            <a:pt x="595" y="806"/>
                          </a:lnTo>
                          <a:lnTo>
                            <a:pt x="604" y="806"/>
                          </a:lnTo>
                          <a:lnTo>
                            <a:pt x="614" y="806"/>
                          </a:lnTo>
                          <a:lnTo>
                            <a:pt x="622" y="806"/>
                          </a:lnTo>
                          <a:lnTo>
                            <a:pt x="632" y="806"/>
                          </a:lnTo>
                          <a:lnTo>
                            <a:pt x="641" y="806"/>
                          </a:lnTo>
                          <a:lnTo>
                            <a:pt x="651" y="806"/>
                          </a:lnTo>
                          <a:lnTo>
                            <a:pt x="660" y="806"/>
                          </a:lnTo>
                          <a:lnTo>
                            <a:pt x="668" y="806"/>
                          </a:lnTo>
                          <a:lnTo>
                            <a:pt x="678" y="806"/>
                          </a:lnTo>
                          <a:lnTo>
                            <a:pt x="686" y="805"/>
                          </a:lnTo>
                          <a:lnTo>
                            <a:pt x="696" y="803"/>
                          </a:lnTo>
                          <a:lnTo>
                            <a:pt x="704" y="803"/>
                          </a:lnTo>
                          <a:lnTo>
                            <a:pt x="713" y="803"/>
                          </a:lnTo>
                          <a:lnTo>
                            <a:pt x="722" y="803"/>
                          </a:lnTo>
                          <a:lnTo>
                            <a:pt x="730" y="803"/>
                          </a:lnTo>
                          <a:lnTo>
                            <a:pt x="738" y="803"/>
                          </a:lnTo>
                          <a:lnTo>
                            <a:pt x="747" y="803"/>
                          </a:lnTo>
                          <a:lnTo>
                            <a:pt x="755" y="802"/>
                          </a:lnTo>
                          <a:lnTo>
                            <a:pt x="763" y="801"/>
                          </a:lnTo>
                          <a:lnTo>
                            <a:pt x="772" y="801"/>
                          </a:lnTo>
                          <a:lnTo>
                            <a:pt x="780" y="801"/>
                          </a:lnTo>
                          <a:lnTo>
                            <a:pt x="787" y="801"/>
                          </a:lnTo>
                          <a:lnTo>
                            <a:pt x="794" y="801"/>
                          </a:lnTo>
                          <a:lnTo>
                            <a:pt x="802" y="801"/>
                          </a:lnTo>
                          <a:lnTo>
                            <a:pt x="810" y="801"/>
                          </a:lnTo>
                          <a:lnTo>
                            <a:pt x="817" y="801"/>
                          </a:lnTo>
                          <a:lnTo>
                            <a:pt x="824" y="800"/>
                          </a:lnTo>
                          <a:lnTo>
                            <a:pt x="830" y="800"/>
                          </a:lnTo>
                          <a:lnTo>
                            <a:pt x="838" y="800"/>
                          </a:lnTo>
                          <a:lnTo>
                            <a:pt x="844" y="799"/>
                          </a:lnTo>
                          <a:lnTo>
                            <a:pt x="850" y="799"/>
                          </a:lnTo>
                          <a:lnTo>
                            <a:pt x="856" y="799"/>
                          </a:lnTo>
                          <a:lnTo>
                            <a:pt x="863" y="799"/>
                          </a:lnTo>
                          <a:lnTo>
                            <a:pt x="868" y="797"/>
                          </a:lnTo>
                          <a:lnTo>
                            <a:pt x="875" y="797"/>
                          </a:lnTo>
                          <a:lnTo>
                            <a:pt x="881" y="797"/>
                          </a:lnTo>
                          <a:lnTo>
                            <a:pt x="885" y="797"/>
                          </a:lnTo>
                          <a:lnTo>
                            <a:pt x="890" y="796"/>
                          </a:lnTo>
                          <a:lnTo>
                            <a:pt x="896" y="796"/>
                          </a:lnTo>
                          <a:lnTo>
                            <a:pt x="901" y="796"/>
                          </a:lnTo>
                          <a:lnTo>
                            <a:pt x="906" y="796"/>
                          </a:lnTo>
                          <a:lnTo>
                            <a:pt x="909" y="796"/>
                          </a:lnTo>
                          <a:lnTo>
                            <a:pt x="914" y="795"/>
                          </a:lnTo>
                          <a:lnTo>
                            <a:pt x="919" y="795"/>
                          </a:lnTo>
                          <a:lnTo>
                            <a:pt x="921" y="795"/>
                          </a:lnTo>
                          <a:lnTo>
                            <a:pt x="925" y="794"/>
                          </a:lnTo>
                          <a:lnTo>
                            <a:pt x="928" y="794"/>
                          </a:lnTo>
                          <a:lnTo>
                            <a:pt x="932" y="794"/>
                          </a:lnTo>
                          <a:lnTo>
                            <a:pt x="935" y="794"/>
                          </a:lnTo>
                          <a:lnTo>
                            <a:pt x="940" y="794"/>
                          </a:lnTo>
                          <a:lnTo>
                            <a:pt x="944" y="794"/>
                          </a:lnTo>
                          <a:lnTo>
                            <a:pt x="947" y="794"/>
                          </a:lnTo>
                          <a:lnTo>
                            <a:pt x="950" y="794"/>
                          </a:lnTo>
                          <a:lnTo>
                            <a:pt x="952" y="793"/>
                          </a:lnTo>
                          <a:lnTo>
                            <a:pt x="954" y="790"/>
                          </a:lnTo>
                          <a:lnTo>
                            <a:pt x="954" y="788"/>
                          </a:lnTo>
                          <a:lnTo>
                            <a:pt x="954" y="786"/>
                          </a:lnTo>
                          <a:lnTo>
                            <a:pt x="954" y="783"/>
                          </a:lnTo>
                          <a:lnTo>
                            <a:pt x="954" y="781"/>
                          </a:lnTo>
                          <a:lnTo>
                            <a:pt x="954" y="777"/>
                          </a:lnTo>
                          <a:lnTo>
                            <a:pt x="953" y="774"/>
                          </a:lnTo>
                          <a:lnTo>
                            <a:pt x="952" y="770"/>
                          </a:lnTo>
                          <a:lnTo>
                            <a:pt x="952" y="767"/>
                          </a:lnTo>
                          <a:lnTo>
                            <a:pt x="951" y="763"/>
                          </a:lnTo>
                          <a:lnTo>
                            <a:pt x="950" y="759"/>
                          </a:lnTo>
                          <a:lnTo>
                            <a:pt x="950" y="755"/>
                          </a:lnTo>
                          <a:lnTo>
                            <a:pt x="948" y="751"/>
                          </a:lnTo>
                          <a:lnTo>
                            <a:pt x="946" y="748"/>
                          </a:lnTo>
                          <a:lnTo>
                            <a:pt x="945" y="743"/>
                          </a:lnTo>
                          <a:lnTo>
                            <a:pt x="944" y="739"/>
                          </a:lnTo>
                          <a:lnTo>
                            <a:pt x="942" y="736"/>
                          </a:lnTo>
                          <a:lnTo>
                            <a:pt x="941" y="732"/>
                          </a:lnTo>
                          <a:lnTo>
                            <a:pt x="939" y="729"/>
                          </a:lnTo>
                          <a:lnTo>
                            <a:pt x="939" y="725"/>
                          </a:lnTo>
                          <a:lnTo>
                            <a:pt x="938" y="723"/>
                          </a:lnTo>
                          <a:lnTo>
                            <a:pt x="937" y="720"/>
                          </a:lnTo>
                          <a:lnTo>
                            <a:pt x="934" y="717"/>
                          </a:lnTo>
                          <a:lnTo>
                            <a:pt x="934" y="714"/>
                          </a:lnTo>
                          <a:lnTo>
                            <a:pt x="934" y="713"/>
                          </a:lnTo>
                          <a:lnTo>
                            <a:pt x="932" y="711"/>
                          </a:lnTo>
                          <a:lnTo>
                            <a:pt x="932" y="710"/>
                          </a:lnTo>
                          <a:lnTo>
                            <a:pt x="932" y="71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0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5409" y="1590"/>
                      <a:ext cx="202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7"/>
                        </a:cxn>
                        <a:cxn ang="0">
                          <a:pos x="52" y="111"/>
                        </a:cxn>
                        <a:cxn ang="0">
                          <a:pos x="80" y="106"/>
                        </a:cxn>
                        <a:cxn ang="0">
                          <a:pos x="110" y="101"/>
                        </a:cxn>
                        <a:cxn ang="0">
                          <a:pos x="138" y="98"/>
                        </a:cxn>
                        <a:cxn ang="0">
                          <a:pos x="166" y="95"/>
                        </a:cxn>
                        <a:cxn ang="0">
                          <a:pos x="194" y="93"/>
                        </a:cxn>
                        <a:cxn ang="0">
                          <a:pos x="221" y="91"/>
                        </a:cxn>
                        <a:cxn ang="0">
                          <a:pos x="249" y="89"/>
                        </a:cxn>
                        <a:cxn ang="0">
                          <a:pos x="276" y="88"/>
                        </a:cxn>
                        <a:cxn ang="0">
                          <a:pos x="303" y="87"/>
                        </a:cxn>
                        <a:cxn ang="0">
                          <a:pos x="329" y="86"/>
                        </a:cxn>
                        <a:cxn ang="0">
                          <a:pos x="356" y="86"/>
                        </a:cxn>
                        <a:cxn ang="0">
                          <a:pos x="383" y="87"/>
                        </a:cxn>
                        <a:cxn ang="0">
                          <a:pos x="409" y="88"/>
                        </a:cxn>
                        <a:cxn ang="0">
                          <a:pos x="435" y="91"/>
                        </a:cxn>
                        <a:cxn ang="0">
                          <a:pos x="461" y="92"/>
                        </a:cxn>
                        <a:cxn ang="0">
                          <a:pos x="487" y="95"/>
                        </a:cxn>
                        <a:cxn ang="0">
                          <a:pos x="512" y="98"/>
                        </a:cxn>
                        <a:cxn ang="0">
                          <a:pos x="537" y="101"/>
                        </a:cxn>
                        <a:cxn ang="0">
                          <a:pos x="563" y="106"/>
                        </a:cxn>
                        <a:cxn ang="0">
                          <a:pos x="589" y="111"/>
                        </a:cxn>
                        <a:cxn ang="0">
                          <a:pos x="586" y="22"/>
                        </a:cxn>
                        <a:cxn ang="0">
                          <a:pos x="558" y="18"/>
                        </a:cxn>
                        <a:cxn ang="0">
                          <a:pos x="532" y="14"/>
                        </a:cxn>
                        <a:cxn ang="0">
                          <a:pos x="505" y="10"/>
                        </a:cxn>
                        <a:cxn ang="0">
                          <a:pos x="478" y="8"/>
                        </a:cxn>
                        <a:cxn ang="0">
                          <a:pos x="450" y="4"/>
                        </a:cxn>
                        <a:cxn ang="0">
                          <a:pos x="423" y="3"/>
                        </a:cxn>
                        <a:cxn ang="0">
                          <a:pos x="395" y="0"/>
                        </a:cxn>
                        <a:cxn ang="0">
                          <a:pos x="369" y="0"/>
                        </a:cxn>
                        <a:cxn ang="0">
                          <a:pos x="340" y="0"/>
                        </a:cxn>
                        <a:cxn ang="0">
                          <a:pos x="312" y="0"/>
                        </a:cxn>
                        <a:cxn ang="0">
                          <a:pos x="283" y="0"/>
                        </a:cxn>
                        <a:cxn ang="0">
                          <a:pos x="255" y="2"/>
                        </a:cxn>
                        <a:cxn ang="0">
                          <a:pos x="226" y="3"/>
                        </a:cxn>
                        <a:cxn ang="0">
                          <a:pos x="197" y="5"/>
                        </a:cxn>
                        <a:cxn ang="0">
                          <a:pos x="168" y="8"/>
                        </a:cxn>
                        <a:cxn ang="0">
                          <a:pos x="138" y="11"/>
                        </a:cxn>
                        <a:cxn ang="0">
                          <a:pos x="109" y="16"/>
                        </a:cxn>
                        <a:cxn ang="0">
                          <a:pos x="80" y="19"/>
                        </a:cxn>
                        <a:cxn ang="0">
                          <a:pos x="49" y="24"/>
                        </a:cxn>
                        <a:cxn ang="0">
                          <a:pos x="20" y="29"/>
                        </a:cxn>
                        <a:cxn ang="0">
                          <a:pos x="0" y="34"/>
                        </a:cxn>
                      </a:cxnLst>
                      <a:rect l="0" t="0" r="r" b="b"/>
                      <a:pathLst>
                        <a:path w="605" h="119">
                          <a:moveTo>
                            <a:pt x="0" y="34"/>
                          </a:moveTo>
                          <a:lnTo>
                            <a:pt x="14" y="119"/>
                          </a:lnTo>
                          <a:lnTo>
                            <a:pt x="23" y="117"/>
                          </a:lnTo>
                          <a:lnTo>
                            <a:pt x="34" y="114"/>
                          </a:lnTo>
                          <a:lnTo>
                            <a:pt x="42" y="112"/>
                          </a:lnTo>
                          <a:lnTo>
                            <a:pt x="52" y="111"/>
                          </a:lnTo>
                          <a:lnTo>
                            <a:pt x="62" y="110"/>
                          </a:lnTo>
                          <a:lnTo>
                            <a:pt x="72" y="108"/>
                          </a:lnTo>
                          <a:lnTo>
                            <a:pt x="80" y="106"/>
                          </a:lnTo>
                          <a:lnTo>
                            <a:pt x="91" y="105"/>
                          </a:lnTo>
                          <a:lnTo>
                            <a:pt x="100" y="104"/>
                          </a:lnTo>
                          <a:lnTo>
                            <a:pt x="110" y="101"/>
                          </a:lnTo>
                          <a:lnTo>
                            <a:pt x="119" y="101"/>
                          </a:lnTo>
                          <a:lnTo>
                            <a:pt x="129" y="99"/>
                          </a:lnTo>
                          <a:lnTo>
                            <a:pt x="138" y="98"/>
                          </a:lnTo>
                          <a:lnTo>
                            <a:pt x="148" y="97"/>
                          </a:lnTo>
                          <a:lnTo>
                            <a:pt x="156" y="97"/>
                          </a:lnTo>
                          <a:lnTo>
                            <a:pt x="166" y="95"/>
                          </a:lnTo>
                          <a:lnTo>
                            <a:pt x="176" y="94"/>
                          </a:lnTo>
                          <a:lnTo>
                            <a:pt x="185" y="94"/>
                          </a:lnTo>
                          <a:lnTo>
                            <a:pt x="194" y="93"/>
                          </a:lnTo>
                          <a:lnTo>
                            <a:pt x="204" y="92"/>
                          </a:lnTo>
                          <a:lnTo>
                            <a:pt x="212" y="92"/>
                          </a:lnTo>
                          <a:lnTo>
                            <a:pt x="221" y="91"/>
                          </a:lnTo>
                          <a:lnTo>
                            <a:pt x="231" y="89"/>
                          </a:lnTo>
                          <a:lnTo>
                            <a:pt x="239" y="89"/>
                          </a:lnTo>
                          <a:lnTo>
                            <a:pt x="249" y="89"/>
                          </a:lnTo>
                          <a:lnTo>
                            <a:pt x="257" y="88"/>
                          </a:lnTo>
                          <a:lnTo>
                            <a:pt x="268" y="88"/>
                          </a:lnTo>
                          <a:lnTo>
                            <a:pt x="276" y="88"/>
                          </a:lnTo>
                          <a:lnTo>
                            <a:pt x="286" y="87"/>
                          </a:lnTo>
                          <a:lnTo>
                            <a:pt x="294" y="87"/>
                          </a:lnTo>
                          <a:lnTo>
                            <a:pt x="303" y="87"/>
                          </a:lnTo>
                          <a:lnTo>
                            <a:pt x="313" y="87"/>
                          </a:lnTo>
                          <a:lnTo>
                            <a:pt x="321" y="86"/>
                          </a:lnTo>
                          <a:lnTo>
                            <a:pt x="329" y="86"/>
                          </a:lnTo>
                          <a:lnTo>
                            <a:pt x="339" y="86"/>
                          </a:lnTo>
                          <a:lnTo>
                            <a:pt x="347" y="86"/>
                          </a:lnTo>
                          <a:lnTo>
                            <a:pt x="356" y="86"/>
                          </a:lnTo>
                          <a:lnTo>
                            <a:pt x="365" y="86"/>
                          </a:lnTo>
                          <a:lnTo>
                            <a:pt x="373" y="86"/>
                          </a:lnTo>
                          <a:lnTo>
                            <a:pt x="383" y="87"/>
                          </a:lnTo>
                          <a:lnTo>
                            <a:pt x="391" y="87"/>
                          </a:lnTo>
                          <a:lnTo>
                            <a:pt x="399" y="88"/>
                          </a:lnTo>
                          <a:lnTo>
                            <a:pt x="409" y="88"/>
                          </a:lnTo>
                          <a:lnTo>
                            <a:pt x="417" y="89"/>
                          </a:lnTo>
                          <a:lnTo>
                            <a:pt x="427" y="89"/>
                          </a:lnTo>
                          <a:lnTo>
                            <a:pt x="435" y="91"/>
                          </a:lnTo>
                          <a:lnTo>
                            <a:pt x="443" y="91"/>
                          </a:lnTo>
                          <a:lnTo>
                            <a:pt x="453" y="92"/>
                          </a:lnTo>
                          <a:lnTo>
                            <a:pt x="461" y="92"/>
                          </a:lnTo>
                          <a:lnTo>
                            <a:pt x="469" y="93"/>
                          </a:lnTo>
                          <a:lnTo>
                            <a:pt x="478" y="94"/>
                          </a:lnTo>
                          <a:lnTo>
                            <a:pt x="487" y="95"/>
                          </a:lnTo>
                          <a:lnTo>
                            <a:pt x="496" y="97"/>
                          </a:lnTo>
                          <a:lnTo>
                            <a:pt x="503" y="97"/>
                          </a:lnTo>
                          <a:lnTo>
                            <a:pt x="512" y="98"/>
                          </a:lnTo>
                          <a:lnTo>
                            <a:pt x="520" y="99"/>
                          </a:lnTo>
                          <a:lnTo>
                            <a:pt x="529" y="100"/>
                          </a:lnTo>
                          <a:lnTo>
                            <a:pt x="537" y="101"/>
                          </a:lnTo>
                          <a:lnTo>
                            <a:pt x="545" y="104"/>
                          </a:lnTo>
                          <a:lnTo>
                            <a:pt x="555" y="104"/>
                          </a:lnTo>
                          <a:lnTo>
                            <a:pt x="563" y="106"/>
                          </a:lnTo>
                          <a:lnTo>
                            <a:pt x="571" y="107"/>
                          </a:lnTo>
                          <a:lnTo>
                            <a:pt x="580" y="110"/>
                          </a:lnTo>
                          <a:lnTo>
                            <a:pt x="589" y="111"/>
                          </a:lnTo>
                          <a:lnTo>
                            <a:pt x="605" y="25"/>
                          </a:lnTo>
                          <a:lnTo>
                            <a:pt x="594" y="23"/>
                          </a:lnTo>
                          <a:lnTo>
                            <a:pt x="586" y="22"/>
                          </a:lnTo>
                          <a:lnTo>
                            <a:pt x="576" y="21"/>
                          </a:lnTo>
                          <a:lnTo>
                            <a:pt x="568" y="18"/>
                          </a:lnTo>
                          <a:lnTo>
                            <a:pt x="558" y="18"/>
                          </a:lnTo>
                          <a:lnTo>
                            <a:pt x="550" y="16"/>
                          </a:lnTo>
                          <a:lnTo>
                            <a:pt x="541" y="15"/>
                          </a:lnTo>
                          <a:lnTo>
                            <a:pt x="532" y="14"/>
                          </a:lnTo>
                          <a:lnTo>
                            <a:pt x="523" y="12"/>
                          </a:lnTo>
                          <a:lnTo>
                            <a:pt x="513" y="11"/>
                          </a:lnTo>
                          <a:lnTo>
                            <a:pt x="505" y="10"/>
                          </a:lnTo>
                          <a:lnTo>
                            <a:pt x="496" y="9"/>
                          </a:lnTo>
                          <a:lnTo>
                            <a:pt x="487" y="8"/>
                          </a:lnTo>
                          <a:lnTo>
                            <a:pt x="478" y="8"/>
                          </a:lnTo>
                          <a:lnTo>
                            <a:pt x="468" y="6"/>
                          </a:lnTo>
                          <a:lnTo>
                            <a:pt x="460" y="5"/>
                          </a:lnTo>
                          <a:lnTo>
                            <a:pt x="450" y="4"/>
                          </a:lnTo>
                          <a:lnTo>
                            <a:pt x="441" y="4"/>
                          </a:lnTo>
                          <a:lnTo>
                            <a:pt x="431" y="3"/>
                          </a:lnTo>
                          <a:lnTo>
                            <a:pt x="423" y="3"/>
                          </a:lnTo>
                          <a:lnTo>
                            <a:pt x="414" y="2"/>
                          </a:lnTo>
                          <a:lnTo>
                            <a:pt x="404" y="2"/>
                          </a:lnTo>
                          <a:lnTo>
                            <a:pt x="395" y="0"/>
                          </a:lnTo>
                          <a:lnTo>
                            <a:pt x="386" y="0"/>
                          </a:lnTo>
                          <a:lnTo>
                            <a:pt x="377" y="0"/>
                          </a:lnTo>
                          <a:lnTo>
                            <a:pt x="369" y="0"/>
                          </a:lnTo>
                          <a:lnTo>
                            <a:pt x="359" y="0"/>
                          </a:lnTo>
                          <a:lnTo>
                            <a:pt x="350" y="0"/>
                          </a:lnTo>
                          <a:lnTo>
                            <a:pt x="340" y="0"/>
                          </a:lnTo>
                          <a:lnTo>
                            <a:pt x="331" y="0"/>
                          </a:lnTo>
                          <a:lnTo>
                            <a:pt x="321" y="0"/>
                          </a:lnTo>
                          <a:lnTo>
                            <a:pt x="312" y="0"/>
                          </a:lnTo>
                          <a:lnTo>
                            <a:pt x="302" y="0"/>
                          </a:lnTo>
                          <a:lnTo>
                            <a:pt x="293" y="0"/>
                          </a:lnTo>
                          <a:lnTo>
                            <a:pt x="283" y="0"/>
                          </a:lnTo>
                          <a:lnTo>
                            <a:pt x="274" y="0"/>
                          </a:lnTo>
                          <a:lnTo>
                            <a:pt x="264" y="0"/>
                          </a:lnTo>
                          <a:lnTo>
                            <a:pt x="255" y="2"/>
                          </a:lnTo>
                          <a:lnTo>
                            <a:pt x="245" y="2"/>
                          </a:lnTo>
                          <a:lnTo>
                            <a:pt x="236" y="3"/>
                          </a:lnTo>
                          <a:lnTo>
                            <a:pt x="226" y="3"/>
                          </a:lnTo>
                          <a:lnTo>
                            <a:pt x="217" y="4"/>
                          </a:lnTo>
                          <a:lnTo>
                            <a:pt x="207" y="5"/>
                          </a:lnTo>
                          <a:lnTo>
                            <a:pt x="197" y="5"/>
                          </a:lnTo>
                          <a:lnTo>
                            <a:pt x="187" y="6"/>
                          </a:lnTo>
                          <a:lnTo>
                            <a:pt x="178" y="8"/>
                          </a:lnTo>
                          <a:lnTo>
                            <a:pt x="168" y="8"/>
                          </a:lnTo>
                          <a:lnTo>
                            <a:pt x="159" y="10"/>
                          </a:lnTo>
                          <a:lnTo>
                            <a:pt x="149" y="10"/>
                          </a:lnTo>
                          <a:lnTo>
                            <a:pt x="138" y="11"/>
                          </a:lnTo>
                          <a:lnTo>
                            <a:pt x="128" y="14"/>
                          </a:lnTo>
                          <a:lnTo>
                            <a:pt x="118" y="14"/>
                          </a:lnTo>
                          <a:lnTo>
                            <a:pt x="109" y="16"/>
                          </a:lnTo>
                          <a:lnTo>
                            <a:pt x="99" y="17"/>
                          </a:lnTo>
                          <a:lnTo>
                            <a:pt x="89" y="18"/>
                          </a:lnTo>
                          <a:lnTo>
                            <a:pt x="80" y="19"/>
                          </a:lnTo>
                          <a:lnTo>
                            <a:pt x="70" y="21"/>
                          </a:lnTo>
                          <a:lnTo>
                            <a:pt x="60" y="23"/>
                          </a:lnTo>
                          <a:lnTo>
                            <a:pt x="49" y="24"/>
                          </a:lnTo>
                          <a:lnTo>
                            <a:pt x="40" y="25"/>
                          </a:lnTo>
                          <a:lnTo>
                            <a:pt x="29" y="28"/>
                          </a:lnTo>
                          <a:lnTo>
                            <a:pt x="20" y="29"/>
                          </a:lnTo>
                          <a:lnTo>
                            <a:pt x="9" y="31"/>
                          </a:lnTo>
                          <a:lnTo>
                            <a:pt x="0" y="34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1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5338" y="1833"/>
                      <a:ext cx="380" cy="33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97"/>
                        </a:cxn>
                        <a:cxn ang="0">
                          <a:pos x="69" y="96"/>
                        </a:cxn>
                        <a:cxn ang="0">
                          <a:pos x="120" y="94"/>
                        </a:cxn>
                        <a:cxn ang="0">
                          <a:pos x="171" y="92"/>
                        </a:cxn>
                        <a:cxn ang="0">
                          <a:pos x="222" y="92"/>
                        </a:cxn>
                        <a:cxn ang="0">
                          <a:pos x="274" y="91"/>
                        </a:cxn>
                        <a:cxn ang="0">
                          <a:pos x="326" y="90"/>
                        </a:cxn>
                        <a:cxn ang="0">
                          <a:pos x="379" y="89"/>
                        </a:cxn>
                        <a:cxn ang="0">
                          <a:pos x="430" y="87"/>
                        </a:cxn>
                        <a:cxn ang="0">
                          <a:pos x="483" y="87"/>
                        </a:cxn>
                        <a:cxn ang="0">
                          <a:pos x="536" y="87"/>
                        </a:cxn>
                        <a:cxn ang="0">
                          <a:pos x="590" y="86"/>
                        </a:cxn>
                        <a:cxn ang="0">
                          <a:pos x="643" y="86"/>
                        </a:cxn>
                        <a:cxn ang="0">
                          <a:pos x="698" y="87"/>
                        </a:cxn>
                        <a:cxn ang="0">
                          <a:pos x="751" y="87"/>
                        </a:cxn>
                        <a:cxn ang="0">
                          <a:pos x="805" y="87"/>
                        </a:cxn>
                        <a:cxn ang="0">
                          <a:pos x="860" y="89"/>
                        </a:cxn>
                        <a:cxn ang="0">
                          <a:pos x="915" y="90"/>
                        </a:cxn>
                        <a:cxn ang="0">
                          <a:pos x="970" y="91"/>
                        </a:cxn>
                        <a:cxn ang="0">
                          <a:pos x="1024" y="93"/>
                        </a:cxn>
                        <a:cxn ang="0">
                          <a:pos x="1080" y="96"/>
                        </a:cxn>
                        <a:cxn ang="0">
                          <a:pos x="1136" y="99"/>
                        </a:cxn>
                        <a:cxn ang="0">
                          <a:pos x="1102" y="10"/>
                        </a:cxn>
                        <a:cxn ang="0">
                          <a:pos x="1047" y="8"/>
                        </a:cxn>
                        <a:cxn ang="0">
                          <a:pos x="991" y="7"/>
                        </a:cxn>
                        <a:cxn ang="0">
                          <a:pos x="936" y="4"/>
                        </a:cxn>
                        <a:cxn ang="0">
                          <a:pos x="881" y="2"/>
                        </a:cxn>
                        <a:cxn ang="0">
                          <a:pos x="825" y="1"/>
                        </a:cxn>
                        <a:cxn ang="0">
                          <a:pos x="771" y="1"/>
                        </a:cxn>
                        <a:cxn ang="0">
                          <a:pos x="716" y="1"/>
                        </a:cxn>
                        <a:cxn ang="0">
                          <a:pos x="662" y="0"/>
                        </a:cxn>
                        <a:cxn ang="0">
                          <a:pos x="608" y="0"/>
                        </a:cxn>
                        <a:cxn ang="0">
                          <a:pos x="554" y="1"/>
                        </a:cxn>
                        <a:cxn ang="0">
                          <a:pos x="501" y="1"/>
                        </a:cxn>
                        <a:cxn ang="0">
                          <a:pos x="447" y="1"/>
                        </a:cxn>
                        <a:cxn ang="0">
                          <a:pos x="394" y="1"/>
                        </a:cxn>
                        <a:cxn ang="0">
                          <a:pos x="342" y="3"/>
                        </a:cxn>
                        <a:cxn ang="0">
                          <a:pos x="291" y="4"/>
                        </a:cxn>
                        <a:cxn ang="0">
                          <a:pos x="237" y="4"/>
                        </a:cxn>
                        <a:cxn ang="0">
                          <a:pos x="186" y="7"/>
                        </a:cxn>
                        <a:cxn ang="0">
                          <a:pos x="135" y="8"/>
                        </a:cxn>
                        <a:cxn ang="0">
                          <a:pos x="83" y="9"/>
                        </a:cxn>
                        <a:cxn ang="0">
                          <a:pos x="33" y="11"/>
                        </a:cxn>
                        <a:cxn ang="0">
                          <a:pos x="0" y="13"/>
                        </a:cxn>
                      </a:cxnLst>
                      <a:rect l="0" t="0" r="r" b="b"/>
                      <a:pathLst>
                        <a:path w="1140" h="99">
                          <a:moveTo>
                            <a:pt x="0" y="13"/>
                          </a:moveTo>
                          <a:lnTo>
                            <a:pt x="3" y="99"/>
                          </a:lnTo>
                          <a:lnTo>
                            <a:pt x="19" y="97"/>
                          </a:lnTo>
                          <a:lnTo>
                            <a:pt x="35" y="97"/>
                          </a:lnTo>
                          <a:lnTo>
                            <a:pt x="52" y="97"/>
                          </a:lnTo>
                          <a:lnTo>
                            <a:pt x="69" y="96"/>
                          </a:lnTo>
                          <a:lnTo>
                            <a:pt x="86" y="94"/>
                          </a:lnTo>
                          <a:lnTo>
                            <a:pt x="102" y="94"/>
                          </a:lnTo>
                          <a:lnTo>
                            <a:pt x="120" y="94"/>
                          </a:lnTo>
                          <a:lnTo>
                            <a:pt x="137" y="94"/>
                          </a:lnTo>
                          <a:lnTo>
                            <a:pt x="154" y="93"/>
                          </a:lnTo>
                          <a:lnTo>
                            <a:pt x="171" y="92"/>
                          </a:lnTo>
                          <a:lnTo>
                            <a:pt x="188" y="92"/>
                          </a:lnTo>
                          <a:lnTo>
                            <a:pt x="204" y="92"/>
                          </a:lnTo>
                          <a:lnTo>
                            <a:pt x="222" y="92"/>
                          </a:lnTo>
                          <a:lnTo>
                            <a:pt x="240" y="91"/>
                          </a:lnTo>
                          <a:lnTo>
                            <a:pt x="256" y="91"/>
                          </a:lnTo>
                          <a:lnTo>
                            <a:pt x="274" y="91"/>
                          </a:lnTo>
                          <a:lnTo>
                            <a:pt x="291" y="90"/>
                          </a:lnTo>
                          <a:lnTo>
                            <a:pt x="309" y="90"/>
                          </a:lnTo>
                          <a:lnTo>
                            <a:pt x="326" y="90"/>
                          </a:lnTo>
                          <a:lnTo>
                            <a:pt x="343" y="90"/>
                          </a:lnTo>
                          <a:lnTo>
                            <a:pt x="361" y="89"/>
                          </a:lnTo>
                          <a:lnTo>
                            <a:pt x="379" y="89"/>
                          </a:lnTo>
                          <a:lnTo>
                            <a:pt x="395" y="87"/>
                          </a:lnTo>
                          <a:lnTo>
                            <a:pt x="413" y="87"/>
                          </a:lnTo>
                          <a:lnTo>
                            <a:pt x="430" y="87"/>
                          </a:lnTo>
                          <a:lnTo>
                            <a:pt x="447" y="87"/>
                          </a:lnTo>
                          <a:lnTo>
                            <a:pt x="465" y="87"/>
                          </a:lnTo>
                          <a:lnTo>
                            <a:pt x="483" y="87"/>
                          </a:lnTo>
                          <a:lnTo>
                            <a:pt x="501" y="87"/>
                          </a:lnTo>
                          <a:lnTo>
                            <a:pt x="519" y="87"/>
                          </a:lnTo>
                          <a:lnTo>
                            <a:pt x="536" y="87"/>
                          </a:lnTo>
                          <a:lnTo>
                            <a:pt x="554" y="87"/>
                          </a:lnTo>
                          <a:lnTo>
                            <a:pt x="572" y="86"/>
                          </a:lnTo>
                          <a:lnTo>
                            <a:pt x="590" y="86"/>
                          </a:lnTo>
                          <a:lnTo>
                            <a:pt x="606" y="86"/>
                          </a:lnTo>
                          <a:lnTo>
                            <a:pt x="625" y="86"/>
                          </a:lnTo>
                          <a:lnTo>
                            <a:pt x="643" y="86"/>
                          </a:lnTo>
                          <a:lnTo>
                            <a:pt x="661" y="86"/>
                          </a:lnTo>
                          <a:lnTo>
                            <a:pt x="679" y="86"/>
                          </a:lnTo>
                          <a:lnTo>
                            <a:pt x="698" y="87"/>
                          </a:lnTo>
                          <a:lnTo>
                            <a:pt x="714" y="87"/>
                          </a:lnTo>
                          <a:lnTo>
                            <a:pt x="733" y="87"/>
                          </a:lnTo>
                          <a:lnTo>
                            <a:pt x="751" y="87"/>
                          </a:lnTo>
                          <a:lnTo>
                            <a:pt x="769" y="87"/>
                          </a:lnTo>
                          <a:lnTo>
                            <a:pt x="787" y="87"/>
                          </a:lnTo>
                          <a:lnTo>
                            <a:pt x="805" y="87"/>
                          </a:lnTo>
                          <a:lnTo>
                            <a:pt x="824" y="87"/>
                          </a:lnTo>
                          <a:lnTo>
                            <a:pt x="843" y="89"/>
                          </a:lnTo>
                          <a:lnTo>
                            <a:pt x="860" y="89"/>
                          </a:lnTo>
                          <a:lnTo>
                            <a:pt x="878" y="89"/>
                          </a:lnTo>
                          <a:lnTo>
                            <a:pt x="896" y="90"/>
                          </a:lnTo>
                          <a:lnTo>
                            <a:pt x="915" y="90"/>
                          </a:lnTo>
                          <a:lnTo>
                            <a:pt x="934" y="90"/>
                          </a:lnTo>
                          <a:lnTo>
                            <a:pt x="952" y="91"/>
                          </a:lnTo>
                          <a:lnTo>
                            <a:pt x="970" y="91"/>
                          </a:lnTo>
                          <a:lnTo>
                            <a:pt x="989" y="92"/>
                          </a:lnTo>
                          <a:lnTo>
                            <a:pt x="1006" y="92"/>
                          </a:lnTo>
                          <a:lnTo>
                            <a:pt x="1024" y="93"/>
                          </a:lnTo>
                          <a:lnTo>
                            <a:pt x="1043" y="94"/>
                          </a:lnTo>
                          <a:lnTo>
                            <a:pt x="1062" y="94"/>
                          </a:lnTo>
                          <a:lnTo>
                            <a:pt x="1080" y="96"/>
                          </a:lnTo>
                          <a:lnTo>
                            <a:pt x="1099" y="97"/>
                          </a:lnTo>
                          <a:lnTo>
                            <a:pt x="1118" y="97"/>
                          </a:lnTo>
                          <a:lnTo>
                            <a:pt x="1136" y="99"/>
                          </a:lnTo>
                          <a:lnTo>
                            <a:pt x="1140" y="13"/>
                          </a:lnTo>
                          <a:lnTo>
                            <a:pt x="1121" y="11"/>
                          </a:lnTo>
                          <a:lnTo>
                            <a:pt x="1102" y="10"/>
                          </a:lnTo>
                          <a:lnTo>
                            <a:pt x="1083" y="9"/>
                          </a:lnTo>
                          <a:lnTo>
                            <a:pt x="1066" y="9"/>
                          </a:lnTo>
                          <a:lnTo>
                            <a:pt x="1047" y="8"/>
                          </a:lnTo>
                          <a:lnTo>
                            <a:pt x="1028" y="7"/>
                          </a:lnTo>
                          <a:lnTo>
                            <a:pt x="1010" y="7"/>
                          </a:lnTo>
                          <a:lnTo>
                            <a:pt x="991" y="7"/>
                          </a:lnTo>
                          <a:lnTo>
                            <a:pt x="972" y="4"/>
                          </a:lnTo>
                          <a:lnTo>
                            <a:pt x="954" y="4"/>
                          </a:lnTo>
                          <a:lnTo>
                            <a:pt x="936" y="4"/>
                          </a:lnTo>
                          <a:lnTo>
                            <a:pt x="917" y="4"/>
                          </a:lnTo>
                          <a:lnTo>
                            <a:pt x="898" y="3"/>
                          </a:lnTo>
                          <a:lnTo>
                            <a:pt x="881" y="2"/>
                          </a:lnTo>
                          <a:lnTo>
                            <a:pt x="863" y="2"/>
                          </a:lnTo>
                          <a:lnTo>
                            <a:pt x="844" y="2"/>
                          </a:lnTo>
                          <a:lnTo>
                            <a:pt x="825" y="1"/>
                          </a:lnTo>
                          <a:lnTo>
                            <a:pt x="807" y="1"/>
                          </a:lnTo>
                          <a:lnTo>
                            <a:pt x="789" y="1"/>
                          </a:lnTo>
                          <a:lnTo>
                            <a:pt x="771" y="1"/>
                          </a:lnTo>
                          <a:lnTo>
                            <a:pt x="752" y="1"/>
                          </a:lnTo>
                          <a:lnTo>
                            <a:pt x="733" y="1"/>
                          </a:lnTo>
                          <a:lnTo>
                            <a:pt x="716" y="1"/>
                          </a:lnTo>
                          <a:lnTo>
                            <a:pt x="698" y="1"/>
                          </a:lnTo>
                          <a:lnTo>
                            <a:pt x="680" y="0"/>
                          </a:lnTo>
                          <a:lnTo>
                            <a:pt x="662" y="0"/>
                          </a:lnTo>
                          <a:lnTo>
                            <a:pt x="643" y="0"/>
                          </a:lnTo>
                          <a:lnTo>
                            <a:pt x="625" y="0"/>
                          </a:lnTo>
                          <a:lnTo>
                            <a:pt x="608" y="0"/>
                          </a:lnTo>
                          <a:lnTo>
                            <a:pt x="590" y="0"/>
                          </a:lnTo>
                          <a:lnTo>
                            <a:pt x="572" y="0"/>
                          </a:lnTo>
                          <a:lnTo>
                            <a:pt x="554" y="1"/>
                          </a:lnTo>
                          <a:lnTo>
                            <a:pt x="536" y="1"/>
                          </a:lnTo>
                          <a:lnTo>
                            <a:pt x="519" y="1"/>
                          </a:lnTo>
                          <a:lnTo>
                            <a:pt x="501" y="1"/>
                          </a:lnTo>
                          <a:lnTo>
                            <a:pt x="483" y="1"/>
                          </a:lnTo>
                          <a:lnTo>
                            <a:pt x="465" y="1"/>
                          </a:lnTo>
                          <a:lnTo>
                            <a:pt x="447" y="1"/>
                          </a:lnTo>
                          <a:lnTo>
                            <a:pt x="430" y="1"/>
                          </a:lnTo>
                          <a:lnTo>
                            <a:pt x="412" y="1"/>
                          </a:lnTo>
                          <a:lnTo>
                            <a:pt x="394" y="1"/>
                          </a:lnTo>
                          <a:lnTo>
                            <a:pt x="376" y="2"/>
                          </a:lnTo>
                          <a:lnTo>
                            <a:pt x="359" y="2"/>
                          </a:lnTo>
                          <a:lnTo>
                            <a:pt x="342" y="3"/>
                          </a:lnTo>
                          <a:lnTo>
                            <a:pt x="324" y="3"/>
                          </a:lnTo>
                          <a:lnTo>
                            <a:pt x="307" y="4"/>
                          </a:lnTo>
                          <a:lnTo>
                            <a:pt x="291" y="4"/>
                          </a:lnTo>
                          <a:lnTo>
                            <a:pt x="273" y="4"/>
                          </a:lnTo>
                          <a:lnTo>
                            <a:pt x="255" y="4"/>
                          </a:lnTo>
                          <a:lnTo>
                            <a:pt x="237" y="4"/>
                          </a:lnTo>
                          <a:lnTo>
                            <a:pt x="221" y="5"/>
                          </a:lnTo>
                          <a:lnTo>
                            <a:pt x="203" y="7"/>
                          </a:lnTo>
                          <a:lnTo>
                            <a:pt x="186" y="7"/>
                          </a:lnTo>
                          <a:lnTo>
                            <a:pt x="169" y="7"/>
                          </a:lnTo>
                          <a:lnTo>
                            <a:pt x="151" y="7"/>
                          </a:lnTo>
                          <a:lnTo>
                            <a:pt x="135" y="8"/>
                          </a:lnTo>
                          <a:lnTo>
                            <a:pt x="118" y="8"/>
                          </a:lnTo>
                          <a:lnTo>
                            <a:pt x="101" y="9"/>
                          </a:lnTo>
                          <a:lnTo>
                            <a:pt x="83" y="9"/>
                          </a:lnTo>
                          <a:lnTo>
                            <a:pt x="68" y="9"/>
                          </a:lnTo>
                          <a:lnTo>
                            <a:pt x="50" y="10"/>
                          </a:lnTo>
                          <a:lnTo>
                            <a:pt x="33" y="11"/>
                          </a:lnTo>
                          <a:lnTo>
                            <a:pt x="17" y="11"/>
                          </a:lnTo>
                          <a:lnTo>
                            <a:pt x="0" y="1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2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5285" y="1836"/>
                      <a:ext cx="67" cy="128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20"/>
                        </a:cxn>
                        <a:cxn ang="0">
                          <a:pos x="94" y="42"/>
                        </a:cxn>
                        <a:cxn ang="0">
                          <a:pos x="85" y="63"/>
                        </a:cxn>
                        <a:cxn ang="0">
                          <a:pos x="77" y="82"/>
                        </a:cxn>
                        <a:cxn ang="0">
                          <a:pos x="70" y="101"/>
                        </a:cxn>
                        <a:cxn ang="0">
                          <a:pos x="63" y="121"/>
                        </a:cxn>
                        <a:cxn ang="0">
                          <a:pos x="56" y="139"/>
                        </a:cxn>
                        <a:cxn ang="0">
                          <a:pos x="50" y="157"/>
                        </a:cxn>
                        <a:cxn ang="0">
                          <a:pos x="45" y="175"/>
                        </a:cxn>
                        <a:cxn ang="0">
                          <a:pos x="39" y="192"/>
                        </a:cxn>
                        <a:cxn ang="0">
                          <a:pos x="36" y="210"/>
                        </a:cxn>
                        <a:cxn ang="0">
                          <a:pos x="31" y="226"/>
                        </a:cxn>
                        <a:cxn ang="0">
                          <a:pos x="26" y="243"/>
                        </a:cxn>
                        <a:cxn ang="0">
                          <a:pos x="21" y="259"/>
                        </a:cxn>
                        <a:cxn ang="0">
                          <a:pos x="18" y="275"/>
                        </a:cxn>
                        <a:cxn ang="0">
                          <a:pos x="15" y="291"/>
                        </a:cxn>
                        <a:cxn ang="0">
                          <a:pos x="12" y="307"/>
                        </a:cxn>
                        <a:cxn ang="0">
                          <a:pos x="8" y="324"/>
                        </a:cxn>
                        <a:cxn ang="0">
                          <a:pos x="7" y="340"/>
                        </a:cxn>
                        <a:cxn ang="0">
                          <a:pos x="5" y="356"/>
                        </a:cxn>
                        <a:cxn ang="0">
                          <a:pos x="2" y="372"/>
                        </a:cxn>
                        <a:cxn ang="0">
                          <a:pos x="93" y="383"/>
                        </a:cxn>
                        <a:cxn ang="0">
                          <a:pos x="94" y="367"/>
                        </a:cxn>
                        <a:cxn ang="0">
                          <a:pos x="96" y="351"/>
                        </a:cxn>
                        <a:cxn ang="0">
                          <a:pos x="100" y="336"/>
                        </a:cxn>
                        <a:cxn ang="0">
                          <a:pos x="103" y="321"/>
                        </a:cxn>
                        <a:cxn ang="0">
                          <a:pos x="107" y="304"/>
                        </a:cxn>
                        <a:cxn ang="0">
                          <a:pos x="112" y="288"/>
                        </a:cxn>
                        <a:cxn ang="0">
                          <a:pos x="116" y="272"/>
                        </a:cxn>
                        <a:cxn ang="0">
                          <a:pos x="121" y="255"/>
                        </a:cxn>
                        <a:cxn ang="0">
                          <a:pos x="126" y="237"/>
                        </a:cxn>
                        <a:cxn ang="0">
                          <a:pos x="132" y="221"/>
                        </a:cxn>
                        <a:cxn ang="0">
                          <a:pos x="136" y="203"/>
                        </a:cxn>
                        <a:cxn ang="0">
                          <a:pos x="142" y="185"/>
                        </a:cxn>
                        <a:cxn ang="0">
                          <a:pos x="147" y="166"/>
                        </a:cxn>
                        <a:cxn ang="0">
                          <a:pos x="153" y="147"/>
                        </a:cxn>
                        <a:cxn ang="0">
                          <a:pos x="159" y="128"/>
                        </a:cxn>
                        <a:cxn ang="0">
                          <a:pos x="166" y="109"/>
                        </a:cxn>
                        <a:cxn ang="0">
                          <a:pos x="172" y="89"/>
                        </a:cxn>
                        <a:cxn ang="0">
                          <a:pos x="179" y="70"/>
                        </a:cxn>
                        <a:cxn ang="0">
                          <a:pos x="185" y="49"/>
                        </a:cxn>
                        <a:cxn ang="0">
                          <a:pos x="192" y="29"/>
                        </a:cxn>
                        <a:cxn ang="0">
                          <a:pos x="198" y="7"/>
                        </a:cxn>
                        <a:cxn ang="0">
                          <a:pos x="109" y="6"/>
                        </a:cxn>
                      </a:cxnLst>
                      <a:rect l="0" t="0" r="r" b="b"/>
                      <a:pathLst>
                        <a:path w="202" h="383">
                          <a:moveTo>
                            <a:pt x="109" y="6"/>
                          </a:moveTo>
                          <a:lnTo>
                            <a:pt x="104" y="13"/>
                          </a:lnTo>
                          <a:lnTo>
                            <a:pt x="101" y="20"/>
                          </a:lnTo>
                          <a:lnTo>
                            <a:pt x="98" y="27"/>
                          </a:lnTo>
                          <a:lnTo>
                            <a:pt x="96" y="34"/>
                          </a:lnTo>
                          <a:lnTo>
                            <a:pt x="94" y="42"/>
                          </a:lnTo>
                          <a:lnTo>
                            <a:pt x="90" y="49"/>
                          </a:lnTo>
                          <a:lnTo>
                            <a:pt x="88" y="56"/>
                          </a:lnTo>
                          <a:lnTo>
                            <a:pt x="85" y="63"/>
                          </a:lnTo>
                          <a:lnTo>
                            <a:pt x="82" y="69"/>
                          </a:lnTo>
                          <a:lnTo>
                            <a:pt x="79" y="76"/>
                          </a:lnTo>
                          <a:lnTo>
                            <a:pt x="77" y="82"/>
                          </a:lnTo>
                          <a:lnTo>
                            <a:pt x="75" y="88"/>
                          </a:lnTo>
                          <a:lnTo>
                            <a:pt x="72" y="95"/>
                          </a:lnTo>
                          <a:lnTo>
                            <a:pt x="70" y="101"/>
                          </a:lnTo>
                          <a:lnTo>
                            <a:pt x="68" y="108"/>
                          </a:lnTo>
                          <a:lnTo>
                            <a:pt x="65" y="114"/>
                          </a:lnTo>
                          <a:lnTo>
                            <a:pt x="63" y="121"/>
                          </a:lnTo>
                          <a:lnTo>
                            <a:pt x="61" y="126"/>
                          </a:lnTo>
                          <a:lnTo>
                            <a:pt x="58" y="133"/>
                          </a:lnTo>
                          <a:lnTo>
                            <a:pt x="56" y="139"/>
                          </a:lnTo>
                          <a:lnTo>
                            <a:pt x="53" y="145"/>
                          </a:lnTo>
                          <a:lnTo>
                            <a:pt x="52" y="152"/>
                          </a:lnTo>
                          <a:lnTo>
                            <a:pt x="50" y="157"/>
                          </a:lnTo>
                          <a:lnTo>
                            <a:pt x="49" y="164"/>
                          </a:lnTo>
                          <a:lnTo>
                            <a:pt x="46" y="170"/>
                          </a:lnTo>
                          <a:lnTo>
                            <a:pt x="45" y="175"/>
                          </a:lnTo>
                          <a:lnTo>
                            <a:pt x="43" y="180"/>
                          </a:lnTo>
                          <a:lnTo>
                            <a:pt x="42" y="186"/>
                          </a:lnTo>
                          <a:lnTo>
                            <a:pt x="39" y="192"/>
                          </a:lnTo>
                          <a:lnTo>
                            <a:pt x="38" y="198"/>
                          </a:lnTo>
                          <a:lnTo>
                            <a:pt x="37" y="204"/>
                          </a:lnTo>
                          <a:lnTo>
                            <a:pt x="36" y="210"/>
                          </a:lnTo>
                          <a:lnTo>
                            <a:pt x="33" y="215"/>
                          </a:lnTo>
                          <a:lnTo>
                            <a:pt x="32" y="221"/>
                          </a:lnTo>
                          <a:lnTo>
                            <a:pt x="31" y="226"/>
                          </a:lnTo>
                          <a:lnTo>
                            <a:pt x="28" y="232"/>
                          </a:lnTo>
                          <a:lnTo>
                            <a:pt x="28" y="237"/>
                          </a:lnTo>
                          <a:lnTo>
                            <a:pt x="26" y="243"/>
                          </a:lnTo>
                          <a:lnTo>
                            <a:pt x="25" y="248"/>
                          </a:lnTo>
                          <a:lnTo>
                            <a:pt x="23" y="253"/>
                          </a:lnTo>
                          <a:lnTo>
                            <a:pt x="21" y="259"/>
                          </a:lnTo>
                          <a:lnTo>
                            <a:pt x="20" y="264"/>
                          </a:lnTo>
                          <a:lnTo>
                            <a:pt x="20" y="269"/>
                          </a:lnTo>
                          <a:lnTo>
                            <a:pt x="18" y="275"/>
                          </a:lnTo>
                          <a:lnTo>
                            <a:pt x="18" y="281"/>
                          </a:lnTo>
                          <a:lnTo>
                            <a:pt x="15" y="286"/>
                          </a:lnTo>
                          <a:lnTo>
                            <a:pt x="15" y="291"/>
                          </a:lnTo>
                          <a:lnTo>
                            <a:pt x="14" y="297"/>
                          </a:lnTo>
                          <a:lnTo>
                            <a:pt x="13" y="302"/>
                          </a:lnTo>
                          <a:lnTo>
                            <a:pt x="12" y="307"/>
                          </a:lnTo>
                          <a:lnTo>
                            <a:pt x="11" y="312"/>
                          </a:lnTo>
                          <a:lnTo>
                            <a:pt x="11" y="319"/>
                          </a:lnTo>
                          <a:lnTo>
                            <a:pt x="8" y="324"/>
                          </a:lnTo>
                          <a:lnTo>
                            <a:pt x="7" y="329"/>
                          </a:lnTo>
                          <a:lnTo>
                            <a:pt x="7" y="334"/>
                          </a:lnTo>
                          <a:lnTo>
                            <a:pt x="7" y="340"/>
                          </a:lnTo>
                          <a:lnTo>
                            <a:pt x="5" y="345"/>
                          </a:lnTo>
                          <a:lnTo>
                            <a:pt x="5" y="350"/>
                          </a:lnTo>
                          <a:lnTo>
                            <a:pt x="5" y="356"/>
                          </a:lnTo>
                          <a:lnTo>
                            <a:pt x="4" y="362"/>
                          </a:lnTo>
                          <a:lnTo>
                            <a:pt x="2" y="367"/>
                          </a:lnTo>
                          <a:lnTo>
                            <a:pt x="2" y="372"/>
                          </a:lnTo>
                          <a:lnTo>
                            <a:pt x="1" y="378"/>
                          </a:lnTo>
                          <a:lnTo>
                            <a:pt x="0" y="383"/>
                          </a:lnTo>
                          <a:lnTo>
                            <a:pt x="93" y="383"/>
                          </a:lnTo>
                          <a:lnTo>
                            <a:pt x="93" y="378"/>
                          </a:lnTo>
                          <a:lnTo>
                            <a:pt x="94" y="372"/>
                          </a:lnTo>
                          <a:lnTo>
                            <a:pt x="94" y="367"/>
                          </a:lnTo>
                          <a:lnTo>
                            <a:pt x="95" y="362"/>
                          </a:lnTo>
                          <a:lnTo>
                            <a:pt x="96" y="357"/>
                          </a:lnTo>
                          <a:lnTo>
                            <a:pt x="96" y="351"/>
                          </a:lnTo>
                          <a:lnTo>
                            <a:pt x="98" y="347"/>
                          </a:lnTo>
                          <a:lnTo>
                            <a:pt x="98" y="342"/>
                          </a:lnTo>
                          <a:lnTo>
                            <a:pt x="100" y="336"/>
                          </a:lnTo>
                          <a:lnTo>
                            <a:pt x="101" y="331"/>
                          </a:lnTo>
                          <a:lnTo>
                            <a:pt x="101" y="325"/>
                          </a:lnTo>
                          <a:lnTo>
                            <a:pt x="103" y="321"/>
                          </a:lnTo>
                          <a:lnTo>
                            <a:pt x="104" y="315"/>
                          </a:lnTo>
                          <a:lnTo>
                            <a:pt x="107" y="310"/>
                          </a:lnTo>
                          <a:lnTo>
                            <a:pt x="107" y="304"/>
                          </a:lnTo>
                          <a:lnTo>
                            <a:pt x="109" y="299"/>
                          </a:lnTo>
                          <a:lnTo>
                            <a:pt x="109" y="293"/>
                          </a:lnTo>
                          <a:lnTo>
                            <a:pt x="112" y="288"/>
                          </a:lnTo>
                          <a:lnTo>
                            <a:pt x="113" y="284"/>
                          </a:lnTo>
                          <a:lnTo>
                            <a:pt x="114" y="278"/>
                          </a:lnTo>
                          <a:lnTo>
                            <a:pt x="116" y="272"/>
                          </a:lnTo>
                          <a:lnTo>
                            <a:pt x="117" y="266"/>
                          </a:lnTo>
                          <a:lnTo>
                            <a:pt x="119" y="261"/>
                          </a:lnTo>
                          <a:lnTo>
                            <a:pt x="121" y="255"/>
                          </a:lnTo>
                          <a:lnTo>
                            <a:pt x="122" y="249"/>
                          </a:lnTo>
                          <a:lnTo>
                            <a:pt x="125" y="243"/>
                          </a:lnTo>
                          <a:lnTo>
                            <a:pt x="126" y="237"/>
                          </a:lnTo>
                          <a:lnTo>
                            <a:pt x="127" y="233"/>
                          </a:lnTo>
                          <a:lnTo>
                            <a:pt x="129" y="227"/>
                          </a:lnTo>
                          <a:lnTo>
                            <a:pt x="132" y="221"/>
                          </a:lnTo>
                          <a:lnTo>
                            <a:pt x="133" y="215"/>
                          </a:lnTo>
                          <a:lnTo>
                            <a:pt x="134" y="209"/>
                          </a:lnTo>
                          <a:lnTo>
                            <a:pt x="136" y="203"/>
                          </a:lnTo>
                          <a:lnTo>
                            <a:pt x="138" y="197"/>
                          </a:lnTo>
                          <a:lnTo>
                            <a:pt x="140" y="190"/>
                          </a:lnTo>
                          <a:lnTo>
                            <a:pt x="142" y="185"/>
                          </a:lnTo>
                          <a:lnTo>
                            <a:pt x="144" y="178"/>
                          </a:lnTo>
                          <a:lnTo>
                            <a:pt x="145" y="172"/>
                          </a:lnTo>
                          <a:lnTo>
                            <a:pt x="147" y="166"/>
                          </a:lnTo>
                          <a:lnTo>
                            <a:pt x="150" y="160"/>
                          </a:lnTo>
                          <a:lnTo>
                            <a:pt x="152" y="154"/>
                          </a:lnTo>
                          <a:lnTo>
                            <a:pt x="153" y="147"/>
                          </a:lnTo>
                          <a:lnTo>
                            <a:pt x="155" y="141"/>
                          </a:lnTo>
                          <a:lnTo>
                            <a:pt x="158" y="134"/>
                          </a:lnTo>
                          <a:lnTo>
                            <a:pt x="159" y="128"/>
                          </a:lnTo>
                          <a:lnTo>
                            <a:pt x="163" y="121"/>
                          </a:lnTo>
                          <a:lnTo>
                            <a:pt x="164" y="116"/>
                          </a:lnTo>
                          <a:lnTo>
                            <a:pt x="166" y="109"/>
                          </a:lnTo>
                          <a:lnTo>
                            <a:pt x="168" y="103"/>
                          </a:lnTo>
                          <a:lnTo>
                            <a:pt x="171" y="96"/>
                          </a:lnTo>
                          <a:lnTo>
                            <a:pt x="172" y="89"/>
                          </a:lnTo>
                          <a:lnTo>
                            <a:pt x="174" y="83"/>
                          </a:lnTo>
                          <a:lnTo>
                            <a:pt x="177" y="76"/>
                          </a:lnTo>
                          <a:lnTo>
                            <a:pt x="179" y="70"/>
                          </a:lnTo>
                          <a:lnTo>
                            <a:pt x="182" y="63"/>
                          </a:lnTo>
                          <a:lnTo>
                            <a:pt x="184" y="56"/>
                          </a:lnTo>
                          <a:lnTo>
                            <a:pt x="185" y="49"/>
                          </a:lnTo>
                          <a:lnTo>
                            <a:pt x="187" y="43"/>
                          </a:lnTo>
                          <a:lnTo>
                            <a:pt x="190" y="36"/>
                          </a:lnTo>
                          <a:lnTo>
                            <a:pt x="192" y="29"/>
                          </a:lnTo>
                          <a:lnTo>
                            <a:pt x="195" y="21"/>
                          </a:lnTo>
                          <a:lnTo>
                            <a:pt x="197" y="15"/>
                          </a:lnTo>
                          <a:lnTo>
                            <a:pt x="198" y="7"/>
                          </a:lnTo>
                          <a:lnTo>
                            <a:pt x="202" y="0"/>
                          </a:lnTo>
                          <a:lnTo>
                            <a:pt x="109" y="6"/>
                          </a:lnTo>
                          <a:lnTo>
                            <a:pt x="109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3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5695" y="1837"/>
                      <a:ext cx="64" cy="124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54"/>
                        </a:cxn>
                        <a:cxn ang="0">
                          <a:pos x="11" y="72"/>
                        </a:cxn>
                        <a:cxn ang="0">
                          <a:pos x="21" y="88"/>
                        </a:cxn>
                        <a:cxn ang="0">
                          <a:pos x="28" y="104"/>
                        </a:cxn>
                        <a:cxn ang="0">
                          <a:pos x="36" y="120"/>
                        </a:cxn>
                        <a:cxn ang="0">
                          <a:pos x="43" y="137"/>
                        </a:cxn>
                        <a:cxn ang="0">
                          <a:pos x="50" y="152"/>
                        </a:cxn>
                        <a:cxn ang="0">
                          <a:pos x="56" y="168"/>
                        </a:cxn>
                        <a:cxn ang="0">
                          <a:pos x="63" y="183"/>
                        </a:cxn>
                        <a:cxn ang="0">
                          <a:pos x="68" y="199"/>
                        </a:cxn>
                        <a:cxn ang="0">
                          <a:pos x="74" y="214"/>
                        </a:cxn>
                        <a:cxn ang="0">
                          <a:pos x="79" y="230"/>
                        </a:cxn>
                        <a:cxn ang="0">
                          <a:pos x="83" y="244"/>
                        </a:cxn>
                        <a:cxn ang="0">
                          <a:pos x="87" y="259"/>
                        </a:cxn>
                        <a:cxn ang="0">
                          <a:pos x="92" y="273"/>
                        </a:cxn>
                        <a:cxn ang="0">
                          <a:pos x="94" y="288"/>
                        </a:cxn>
                        <a:cxn ang="0">
                          <a:pos x="97" y="302"/>
                        </a:cxn>
                        <a:cxn ang="0">
                          <a:pos x="99" y="316"/>
                        </a:cxn>
                        <a:cxn ang="0">
                          <a:pos x="101" y="329"/>
                        </a:cxn>
                        <a:cxn ang="0">
                          <a:pos x="104" y="343"/>
                        </a:cxn>
                        <a:cxn ang="0">
                          <a:pos x="105" y="358"/>
                        </a:cxn>
                        <a:cxn ang="0">
                          <a:pos x="106" y="372"/>
                        </a:cxn>
                        <a:cxn ang="0">
                          <a:pos x="191" y="355"/>
                        </a:cxn>
                        <a:cxn ang="0">
                          <a:pos x="190" y="340"/>
                        </a:cxn>
                        <a:cxn ang="0">
                          <a:pos x="188" y="323"/>
                        </a:cxn>
                        <a:cxn ang="0">
                          <a:pos x="186" y="307"/>
                        </a:cxn>
                        <a:cxn ang="0">
                          <a:pos x="182" y="291"/>
                        </a:cxn>
                        <a:cxn ang="0">
                          <a:pos x="180" y="276"/>
                        </a:cxn>
                        <a:cxn ang="0">
                          <a:pos x="177" y="259"/>
                        </a:cxn>
                        <a:cxn ang="0">
                          <a:pos x="172" y="241"/>
                        </a:cxn>
                        <a:cxn ang="0">
                          <a:pos x="168" y="225"/>
                        </a:cxn>
                        <a:cxn ang="0">
                          <a:pos x="163" y="208"/>
                        </a:cxn>
                        <a:cxn ang="0">
                          <a:pos x="158" y="192"/>
                        </a:cxn>
                        <a:cxn ang="0">
                          <a:pos x="152" y="175"/>
                        </a:cxn>
                        <a:cxn ang="0">
                          <a:pos x="146" y="157"/>
                        </a:cxn>
                        <a:cxn ang="0">
                          <a:pos x="139" y="139"/>
                        </a:cxn>
                        <a:cxn ang="0">
                          <a:pos x="132" y="121"/>
                        </a:cxn>
                        <a:cxn ang="0">
                          <a:pos x="125" y="104"/>
                        </a:cxn>
                        <a:cxn ang="0">
                          <a:pos x="117" y="86"/>
                        </a:cxn>
                        <a:cxn ang="0">
                          <a:pos x="108" y="68"/>
                        </a:cxn>
                        <a:cxn ang="0">
                          <a:pos x="99" y="50"/>
                        </a:cxn>
                        <a:cxn ang="0">
                          <a:pos x="89" y="31"/>
                        </a:cxn>
                        <a:cxn ang="0">
                          <a:pos x="80" y="12"/>
                        </a:cxn>
                        <a:cxn ang="0">
                          <a:pos x="74" y="0"/>
                        </a:cxn>
                      </a:cxnLst>
                      <a:rect l="0" t="0" r="r" b="b"/>
                      <a:pathLst>
                        <a:path w="193" h="372">
                          <a:moveTo>
                            <a:pt x="74" y="0"/>
                          </a:moveTo>
                          <a:lnTo>
                            <a:pt x="0" y="49"/>
                          </a:lnTo>
                          <a:lnTo>
                            <a:pt x="3" y="54"/>
                          </a:lnTo>
                          <a:lnTo>
                            <a:pt x="5" y="60"/>
                          </a:lnTo>
                          <a:lnTo>
                            <a:pt x="9" y="66"/>
                          </a:lnTo>
                          <a:lnTo>
                            <a:pt x="11" y="72"/>
                          </a:lnTo>
                          <a:lnTo>
                            <a:pt x="15" y="76"/>
                          </a:lnTo>
                          <a:lnTo>
                            <a:pt x="17" y="82"/>
                          </a:lnTo>
                          <a:lnTo>
                            <a:pt x="21" y="88"/>
                          </a:lnTo>
                          <a:lnTo>
                            <a:pt x="23" y="94"/>
                          </a:lnTo>
                          <a:lnTo>
                            <a:pt x="25" y="99"/>
                          </a:lnTo>
                          <a:lnTo>
                            <a:pt x="28" y="104"/>
                          </a:lnTo>
                          <a:lnTo>
                            <a:pt x="30" y="110"/>
                          </a:lnTo>
                          <a:lnTo>
                            <a:pt x="34" y="114"/>
                          </a:lnTo>
                          <a:lnTo>
                            <a:pt x="36" y="120"/>
                          </a:lnTo>
                          <a:lnTo>
                            <a:pt x="38" y="126"/>
                          </a:lnTo>
                          <a:lnTo>
                            <a:pt x="41" y="131"/>
                          </a:lnTo>
                          <a:lnTo>
                            <a:pt x="43" y="137"/>
                          </a:lnTo>
                          <a:lnTo>
                            <a:pt x="45" y="142"/>
                          </a:lnTo>
                          <a:lnTo>
                            <a:pt x="48" y="148"/>
                          </a:lnTo>
                          <a:lnTo>
                            <a:pt x="50" y="152"/>
                          </a:lnTo>
                          <a:lnTo>
                            <a:pt x="53" y="157"/>
                          </a:lnTo>
                          <a:lnTo>
                            <a:pt x="54" y="162"/>
                          </a:lnTo>
                          <a:lnTo>
                            <a:pt x="56" y="168"/>
                          </a:lnTo>
                          <a:lnTo>
                            <a:pt x="59" y="173"/>
                          </a:lnTo>
                          <a:lnTo>
                            <a:pt x="61" y="178"/>
                          </a:lnTo>
                          <a:lnTo>
                            <a:pt x="63" y="183"/>
                          </a:lnTo>
                          <a:lnTo>
                            <a:pt x="64" y="188"/>
                          </a:lnTo>
                          <a:lnTo>
                            <a:pt x="66" y="194"/>
                          </a:lnTo>
                          <a:lnTo>
                            <a:pt x="68" y="199"/>
                          </a:lnTo>
                          <a:lnTo>
                            <a:pt x="70" y="203"/>
                          </a:lnTo>
                          <a:lnTo>
                            <a:pt x="72" y="209"/>
                          </a:lnTo>
                          <a:lnTo>
                            <a:pt x="74" y="214"/>
                          </a:lnTo>
                          <a:lnTo>
                            <a:pt x="76" y="220"/>
                          </a:lnTo>
                          <a:lnTo>
                            <a:pt x="78" y="225"/>
                          </a:lnTo>
                          <a:lnTo>
                            <a:pt x="79" y="230"/>
                          </a:lnTo>
                          <a:lnTo>
                            <a:pt x="80" y="234"/>
                          </a:lnTo>
                          <a:lnTo>
                            <a:pt x="81" y="239"/>
                          </a:lnTo>
                          <a:lnTo>
                            <a:pt x="83" y="244"/>
                          </a:lnTo>
                          <a:lnTo>
                            <a:pt x="85" y="248"/>
                          </a:lnTo>
                          <a:lnTo>
                            <a:pt x="86" y="253"/>
                          </a:lnTo>
                          <a:lnTo>
                            <a:pt x="87" y="259"/>
                          </a:lnTo>
                          <a:lnTo>
                            <a:pt x="89" y="264"/>
                          </a:lnTo>
                          <a:lnTo>
                            <a:pt x="89" y="269"/>
                          </a:lnTo>
                          <a:lnTo>
                            <a:pt x="92" y="273"/>
                          </a:lnTo>
                          <a:lnTo>
                            <a:pt x="92" y="278"/>
                          </a:lnTo>
                          <a:lnTo>
                            <a:pt x="93" y="283"/>
                          </a:lnTo>
                          <a:lnTo>
                            <a:pt x="94" y="288"/>
                          </a:lnTo>
                          <a:lnTo>
                            <a:pt x="95" y="292"/>
                          </a:lnTo>
                          <a:lnTo>
                            <a:pt x="97" y="297"/>
                          </a:lnTo>
                          <a:lnTo>
                            <a:pt x="97" y="302"/>
                          </a:lnTo>
                          <a:lnTo>
                            <a:pt x="98" y="307"/>
                          </a:lnTo>
                          <a:lnTo>
                            <a:pt x="99" y="311"/>
                          </a:lnTo>
                          <a:lnTo>
                            <a:pt x="99" y="316"/>
                          </a:lnTo>
                          <a:lnTo>
                            <a:pt x="100" y="320"/>
                          </a:lnTo>
                          <a:lnTo>
                            <a:pt x="101" y="324"/>
                          </a:lnTo>
                          <a:lnTo>
                            <a:pt x="101" y="329"/>
                          </a:lnTo>
                          <a:lnTo>
                            <a:pt x="102" y="335"/>
                          </a:lnTo>
                          <a:lnTo>
                            <a:pt x="102" y="339"/>
                          </a:lnTo>
                          <a:lnTo>
                            <a:pt x="104" y="343"/>
                          </a:lnTo>
                          <a:lnTo>
                            <a:pt x="104" y="348"/>
                          </a:lnTo>
                          <a:lnTo>
                            <a:pt x="104" y="353"/>
                          </a:lnTo>
                          <a:lnTo>
                            <a:pt x="105" y="358"/>
                          </a:lnTo>
                          <a:lnTo>
                            <a:pt x="105" y="362"/>
                          </a:lnTo>
                          <a:lnTo>
                            <a:pt x="106" y="367"/>
                          </a:lnTo>
                          <a:lnTo>
                            <a:pt x="106" y="372"/>
                          </a:lnTo>
                          <a:lnTo>
                            <a:pt x="193" y="366"/>
                          </a:lnTo>
                          <a:lnTo>
                            <a:pt x="191" y="360"/>
                          </a:lnTo>
                          <a:lnTo>
                            <a:pt x="191" y="355"/>
                          </a:lnTo>
                          <a:lnTo>
                            <a:pt x="190" y="349"/>
                          </a:lnTo>
                          <a:lnTo>
                            <a:pt x="190" y="345"/>
                          </a:lnTo>
                          <a:lnTo>
                            <a:pt x="190" y="340"/>
                          </a:lnTo>
                          <a:lnTo>
                            <a:pt x="189" y="334"/>
                          </a:lnTo>
                          <a:lnTo>
                            <a:pt x="188" y="329"/>
                          </a:lnTo>
                          <a:lnTo>
                            <a:pt x="188" y="323"/>
                          </a:lnTo>
                          <a:lnTo>
                            <a:pt x="188" y="317"/>
                          </a:lnTo>
                          <a:lnTo>
                            <a:pt x="186" y="313"/>
                          </a:lnTo>
                          <a:lnTo>
                            <a:pt x="186" y="307"/>
                          </a:lnTo>
                          <a:lnTo>
                            <a:pt x="186" y="302"/>
                          </a:lnTo>
                          <a:lnTo>
                            <a:pt x="183" y="297"/>
                          </a:lnTo>
                          <a:lnTo>
                            <a:pt x="182" y="291"/>
                          </a:lnTo>
                          <a:lnTo>
                            <a:pt x="182" y="286"/>
                          </a:lnTo>
                          <a:lnTo>
                            <a:pt x="182" y="282"/>
                          </a:lnTo>
                          <a:lnTo>
                            <a:pt x="180" y="276"/>
                          </a:lnTo>
                          <a:lnTo>
                            <a:pt x="180" y="269"/>
                          </a:lnTo>
                          <a:lnTo>
                            <a:pt x="177" y="264"/>
                          </a:lnTo>
                          <a:lnTo>
                            <a:pt x="177" y="259"/>
                          </a:lnTo>
                          <a:lnTo>
                            <a:pt x="175" y="253"/>
                          </a:lnTo>
                          <a:lnTo>
                            <a:pt x="174" y="247"/>
                          </a:lnTo>
                          <a:lnTo>
                            <a:pt x="172" y="241"/>
                          </a:lnTo>
                          <a:lnTo>
                            <a:pt x="171" y="235"/>
                          </a:lnTo>
                          <a:lnTo>
                            <a:pt x="170" y="231"/>
                          </a:lnTo>
                          <a:lnTo>
                            <a:pt x="168" y="225"/>
                          </a:lnTo>
                          <a:lnTo>
                            <a:pt x="167" y="219"/>
                          </a:lnTo>
                          <a:lnTo>
                            <a:pt x="165" y="214"/>
                          </a:lnTo>
                          <a:lnTo>
                            <a:pt x="163" y="208"/>
                          </a:lnTo>
                          <a:lnTo>
                            <a:pt x="162" y="203"/>
                          </a:lnTo>
                          <a:lnTo>
                            <a:pt x="159" y="197"/>
                          </a:lnTo>
                          <a:lnTo>
                            <a:pt x="158" y="192"/>
                          </a:lnTo>
                          <a:lnTo>
                            <a:pt x="156" y="186"/>
                          </a:lnTo>
                          <a:lnTo>
                            <a:pt x="155" y="180"/>
                          </a:lnTo>
                          <a:lnTo>
                            <a:pt x="152" y="175"/>
                          </a:lnTo>
                          <a:lnTo>
                            <a:pt x="150" y="169"/>
                          </a:lnTo>
                          <a:lnTo>
                            <a:pt x="148" y="163"/>
                          </a:lnTo>
                          <a:lnTo>
                            <a:pt x="146" y="157"/>
                          </a:lnTo>
                          <a:lnTo>
                            <a:pt x="144" y="152"/>
                          </a:lnTo>
                          <a:lnTo>
                            <a:pt x="142" y="145"/>
                          </a:lnTo>
                          <a:lnTo>
                            <a:pt x="139" y="139"/>
                          </a:lnTo>
                          <a:lnTo>
                            <a:pt x="137" y="135"/>
                          </a:lnTo>
                          <a:lnTo>
                            <a:pt x="134" y="127"/>
                          </a:lnTo>
                          <a:lnTo>
                            <a:pt x="132" y="121"/>
                          </a:lnTo>
                          <a:lnTo>
                            <a:pt x="130" y="116"/>
                          </a:lnTo>
                          <a:lnTo>
                            <a:pt x="127" y="110"/>
                          </a:lnTo>
                          <a:lnTo>
                            <a:pt x="125" y="104"/>
                          </a:lnTo>
                          <a:lnTo>
                            <a:pt x="123" y="99"/>
                          </a:lnTo>
                          <a:lnTo>
                            <a:pt x="119" y="92"/>
                          </a:lnTo>
                          <a:lnTo>
                            <a:pt x="117" y="86"/>
                          </a:lnTo>
                          <a:lnTo>
                            <a:pt x="114" y="80"/>
                          </a:lnTo>
                          <a:lnTo>
                            <a:pt x="111" y="74"/>
                          </a:lnTo>
                          <a:lnTo>
                            <a:pt x="108" y="68"/>
                          </a:lnTo>
                          <a:lnTo>
                            <a:pt x="105" y="62"/>
                          </a:lnTo>
                          <a:lnTo>
                            <a:pt x="102" y="56"/>
                          </a:lnTo>
                          <a:lnTo>
                            <a:pt x="99" y="50"/>
                          </a:lnTo>
                          <a:lnTo>
                            <a:pt x="97" y="43"/>
                          </a:lnTo>
                          <a:lnTo>
                            <a:pt x="93" y="37"/>
                          </a:lnTo>
                          <a:lnTo>
                            <a:pt x="89" y="31"/>
                          </a:lnTo>
                          <a:lnTo>
                            <a:pt x="86" y="25"/>
                          </a:lnTo>
                          <a:lnTo>
                            <a:pt x="83" y="18"/>
                          </a:lnTo>
                          <a:lnTo>
                            <a:pt x="80" y="12"/>
                          </a:lnTo>
                          <a:lnTo>
                            <a:pt x="76" y="5"/>
                          </a:lnTo>
                          <a:lnTo>
                            <a:pt x="74" y="0"/>
                          </a:lnTo>
                          <a:lnTo>
                            <a:pt x="74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4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5361" y="1875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9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7" y="63"/>
                        </a:cxn>
                        <a:cxn ang="0">
                          <a:pos x="72" y="57"/>
                        </a:cxn>
                        <a:cxn ang="0">
                          <a:pos x="74" y="51"/>
                        </a:cxn>
                        <a:cxn ang="0">
                          <a:pos x="77" y="43"/>
                        </a:cxn>
                        <a:cxn ang="0">
                          <a:pos x="77" y="36"/>
                        </a:cxn>
                        <a:cxn ang="0">
                          <a:pos x="74" y="28"/>
                        </a:cxn>
                        <a:cxn ang="0">
                          <a:pos x="72" y="21"/>
                        </a:cxn>
                        <a:cxn ang="0">
                          <a:pos x="67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49" y="3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3"/>
                        </a:cxn>
                        <a:cxn ang="0">
                          <a:pos x="19" y="5"/>
                        </a:cxn>
                        <a:cxn ang="0">
                          <a:pos x="14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8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8" y="63"/>
                        </a:cxn>
                        <a:cxn ang="0">
                          <a:pos x="14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8"/>
                        </a:cxn>
                        <a:cxn ang="0">
                          <a:pos x="38" y="79"/>
                        </a:cxn>
                      </a:cxnLst>
                      <a:rect l="0" t="0" r="r" b="b"/>
                      <a:pathLst>
                        <a:path w="77" h="79">
                          <a:moveTo>
                            <a:pt x="38" y="79"/>
                          </a:moveTo>
                          <a:lnTo>
                            <a:pt x="41" y="78"/>
                          </a:lnTo>
                          <a:lnTo>
                            <a:pt x="45" y="78"/>
                          </a:lnTo>
                          <a:lnTo>
                            <a:pt x="49" y="76"/>
                          </a:lnTo>
                          <a:lnTo>
                            <a:pt x="53" y="75"/>
                          </a:lnTo>
                          <a:lnTo>
                            <a:pt x="57" y="73"/>
                          </a:lnTo>
                          <a:lnTo>
                            <a:pt x="59" y="72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3"/>
                          </a:lnTo>
                          <a:lnTo>
                            <a:pt x="70" y="61"/>
                          </a:lnTo>
                          <a:lnTo>
                            <a:pt x="72" y="57"/>
                          </a:lnTo>
                          <a:lnTo>
                            <a:pt x="74" y="55"/>
                          </a:lnTo>
                          <a:lnTo>
                            <a:pt x="74" y="51"/>
                          </a:lnTo>
                          <a:lnTo>
                            <a:pt x="77" y="47"/>
                          </a:lnTo>
                          <a:lnTo>
                            <a:pt x="77" y="43"/>
                          </a:lnTo>
                          <a:lnTo>
                            <a:pt x="77" y="40"/>
                          </a:lnTo>
                          <a:lnTo>
                            <a:pt x="77" y="36"/>
                          </a:lnTo>
                          <a:lnTo>
                            <a:pt x="77" y="31"/>
                          </a:lnTo>
                          <a:lnTo>
                            <a:pt x="74" y="28"/>
                          </a:lnTo>
                          <a:lnTo>
                            <a:pt x="74" y="24"/>
                          </a:lnTo>
                          <a:lnTo>
                            <a:pt x="72" y="21"/>
                          </a:lnTo>
                          <a:lnTo>
                            <a:pt x="70" y="18"/>
                          </a:lnTo>
                          <a:lnTo>
                            <a:pt x="67" y="15"/>
                          </a:lnTo>
                          <a:lnTo>
                            <a:pt x="65" y="12"/>
                          </a:lnTo>
                          <a:lnTo>
                            <a:pt x="63" y="10"/>
                          </a:lnTo>
                          <a:lnTo>
                            <a:pt x="59" y="7"/>
                          </a:lnTo>
                          <a:lnTo>
                            <a:pt x="57" y="5"/>
                          </a:lnTo>
                          <a:lnTo>
                            <a:pt x="53" y="3"/>
                          </a:lnTo>
                          <a:lnTo>
                            <a:pt x="49" y="3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3"/>
                          </a:lnTo>
                          <a:lnTo>
                            <a:pt x="22" y="3"/>
                          </a:lnTo>
                          <a:lnTo>
                            <a:pt x="19" y="5"/>
                          </a:lnTo>
                          <a:lnTo>
                            <a:pt x="16" y="7"/>
                          </a:lnTo>
                          <a:lnTo>
                            <a:pt x="14" y="10"/>
                          </a:lnTo>
                          <a:lnTo>
                            <a:pt x="11" y="12"/>
                          </a:lnTo>
                          <a:lnTo>
                            <a:pt x="8" y="15"/>
                          </a:lnTo>
                          <a:lnTo>
                            <a:pt x="6" y="18"/>
                          </a:lnTo>
                          <a:lnTo>
                            <a:pt x="3" y="21"/>
                          </a:lnTo>
                          <a:lnTo>
                            <a:pt x="3" y="24"/>
                          </a:lnTo>
                          <a:lnTo>
                            <a:pt x="1" y="28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40"/>
                          </a:lnTo>
                          <a:lnTo>
                            <a:pt x="0" y="43"/>
                          </a:lnTo>
                          <a:lnTo>
                            <a:pt x="1" y="47"/>
                          </a:lnTo>
                          <a:lnTo>
                            <a:pt x="1" y="51"/>
                          </a:lnTo>
                          <a:lnTo>
                            <a:pt x="3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8" y="63"/>
                          </a:lnTo>
                          <a:lnTo>
                            <a:pt x="11" y="67"/>
                          </a:lnTo>
                          <a:lnTo>
                            <a:pt x="14" y="69"/>
                          </a:lnTo>
                          <a:lnTo>
                            <a:pt x="16" y="72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8"/>
                          </a:lnTo>
                          <a:lnTo>
                            <a:pt x="34" y="78"/>
                          </a:lnTo>
                          <a:lnTo>
                            <a:pt x="38" y="79"/>
                          </a:lnTo>
                          <a:lnTo>
                            <a:pt x="38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5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5412" y="1877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8"/>
                        </a:cxn>
                        <a:cxn ang="0">
                          <a:pos x="69" y="62"/>
                        </a:cxn>
                        <a:cxn ang="0">
                          <a:pos x="72" y="56"/>
                        </a:cxn>
                        <a:cxn ang="0">
                          <a:pos x="75" y="49"/>
                        </a:cxn>
                        <a:cxn ang="0">
                          <a:pos x="77" y="42"/>
                        </a:cxn>
                        <a:cxn ang="0">
                          <a:pos x="77" y="33"/>
                        </a:cxn>
                        <a:cxn ang="0">
                          <a:pos x="75" y="26"/>
                        </a:cxn>
                        <a:cxn ang="0">
                          <a:pos x="72" y="19"/>
                        </a:cxn>
                        <a:cxn ang="0">
                          <a:pos x="69" y="13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3"/>
                        </a:cxn>
                        <a:cxn ang="0">
                          <a:pos x="0" y="42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8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3" y="76"/>
                          </a:lnTo>
                          <a:lnTo>
                            <a:pt x="46" y="76"/>
                          </a:lnTo>
                          <a:lnTo>
                            <a:pt x="50" y="75"/>
                          </a:lnTo>
                          <a:lnTo>
                            <a:pt x="53" y="74"/>
                          </a:lnTo>
                          <a:lnTo>
                            <a:pt x="56" y="71"/>
                          </a:lnTo>
                          <a:lnTo>
                            <a:pt x="59" y="70"/>
                          </a:lnTo>
                          <a:lnTo>
                            <a:pt x="63" y="68"/>
                          </a:lnTo>
                          <a:lnTo>
                            <a:pt x="67" y="65"/>
                          </a:lnTo>
                          <a:lnTo>
                            <a:pt x="69" y="62"/>
                          </a:lnTo>
                          <a:lnTo>
                            <a:pt x="71" y="59"/>
                          </a:lnTo>
                          <a:lnTo>
                            <a:pt x="72" y="56"/>
                          </a:lnTo>
                          <a:lnTo>
                            <a:pt x="74" y="54"/>
                          </a:lnTo>
                          <a:lnTo>
                            <a:pt x="75" y="49"/>
                          </a:lnTo>
                          <a:lnTo>
                            <a:pt x="76" y="46"/>
                          </a:lnTo>
                          <a:lnTo>
                            <a:pt x="77" y="42"/>
                          </a:lnTo>
                          <a:lnTo>
                            <a:pt x="77" y="38"/>
                          </a:lnTo>
                          <a:lnTo>
                            <a:pt x="77" y="33"/>
                          </a:lnTo>
                          <a:lnTo>
                            <a:pt x="76" y="31"/>
                          </a:lnTo>
                          <a:lnTo>
                            <a:pt x="75" y="26"/>
                          </a:lnTo>
                          <a:lnTo>
                            <a:pt x="74" y="23"/>
                          </a:lnTo>
                          <a:lnTo>
                            <a:pt x="72" y="19"/>
                          </a:lnTo>
                          <a:lnTo>
                            <a:pt x="71" y="16"/>
                          </a:lnTo>
                          <a:lnTo>
                            <a:pt x="69" y="13"/>
                          </a:lnTo>
                          <a:lnTo>
                            <a:pt x="67" y="11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3" y="2"/>
                          </a:lnTo>
                          <a:lnTo>
                            <a:pt x="20" y="5"/>
                          </a:lnTo>
                          <a:lnTo>
                            <a:pt x="17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6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31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49"/>
                          </a:lnTo>
                          <a:lnTo>
                            <a:pt x="2" y="54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5"/>
                          </a:lnTo>
                          <a:lnTo>
                            <a:pt x="13" y="68"/>
                          </a:lnTo>
                          <a:lnTo>
                            <a:pt x="17" y="70"/>
                          </a:lnTo>
                          <a:lnTo>
                            <a:pt x="20" y="71"/>
                          </a:lnTo>
                          <a:lnTo>
                            <a:pt x="23" y="74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6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5461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1" y="75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4" y="56"/>
                        </a:cxn>
                        <a:cxn ang="0">
                          <a:pos x="76" y="48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6" y="26"/>
                        </a:cxn>
                        <a:cxn ang="0">
                          <a:pos x="74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1" y="0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6" y="7"/>
                        </a:cxn>
                        <a:cxn ang="0">
                          <a:pos x="10" y="13"/>
                        </a:cxn>
                        <a:cxn ang="0">
                          <a:pos x="5" y="19"/>
                        </a:cxn>
                        <a:cxn ang="0">
                          <a:pos x="3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3" y="48"/>
                        </a:cxn>
                        <a:cxn ang="0">
                          <a:pos x="5" y="56"/>
                        </a:cxn>
                        <a:cxn ang="0">
                          <a:pos x="10" y="61"/>
                        </a:cxn>
                        <a:cxn ang="0">
                          <a:pos x="16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6" y="76"/>
                        </a:cxn>
                        <a:cxn ang="0">
                          <a:pos x="41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41" y="77"/>
                          </a:moveTo>
                          <a:lnTo>
                            <a:pt x="43" y="76"/>
                          </a:lnTo>
                          <a:lnTo>
                            <a:pt x="48" y="76"/>
                          </a:lnTo>
                          <a:lnTo>
                            <a:pt x="51" y="75"/>
                          </a:lnTo>
                          <a:lnTo>
                            <a:pt x="55" y="73"/>
                          </a:lnTo>
                          <a:lnTo>
                            <a:pt x="57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1" y="59"/>
                          </a:lnTo>
                          <a:lnTo>
                            <a:pt x="74" y="56"/>
                          </a:lnTo>
                          <a:lnTo>
                            <a:pt x="75" y="53"/>
                          </a:lnTo>
                          <a:lnTo>
                            <a:pt x="76" y="48"/>
                          </a:lnTo>
                          <a:lnTo>
                            <a:pt x="77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7" y="31"/>
                          </a:lnTo>
                          <a:lnTo>
                            <a:pt x="76" y="26"/>
                          </a:lnTo>
                          <a:lnTo>
                            <a:pt x="75" y="22"/>
                          </a:lnTo>
                          <a:lnTo>
                            <a:pt x="74" y="19"/>
                          </a:lnTo>
                          <a:lnTo>
                            <a:pt x="71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4"/>
                          </a:lnTo>
                          <a:lnTo>
                            <a:pt x="57" y="3"/>
                          </a:lnTo>
                          <a:lnTo>
                            <a:pt x="55" y="2"/>
                          </a:lnTo>
                          <a:lnTo>
                            <a:pt x="51" y="0"/>
                          </a:lnTo>
                          <a:lnTo>
                            <a:pt x="48" y="0"/>
                          </a:lnTo>
                          <a:lnTo>
                            <a:pt x="43" y="0"/>
                          </a:lnTo>
                          <a:lnTo>
                            <a:pt x="41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0"/>
                          </a:lnTo>
                          <a:lnTo>
                            <a:pt x="25" y="2"/>
                          </a:lnTo>
                          <a:lnTo>
                            <a:pt x="20" y="3"/>
                          </a:lnTo>
                          <a:lnTo>
                            <a:pt x="18" y="4"/>
                          </a:lnTo>
                          <a:lnTo>
                            <a:pt x="16" y="7"/>
                          </a:lnTo>
                          <a:lnTo>
                            <a:pt x="13" y="10"/>
                          </a:lnTo>
                          <a:lnTo>
                            <a:pt x="10" y="13"/>
                          </a:lnTo>
                          <a:lnTo>
                            <a:pt x="7" y="15"/>
                          </a:lnTo>
                          <a:lnTo>
                            <a:pt x="5" y="19"/>
                          </a:lnTo>
                          <a:lnTo>
                            <a:pt x="4" y="22"/>
                          </a:lnTo>
                          <a:lnTo>
                            <a:pt x="3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3" y="48"/>
                          </a:lnTo>
                          <a:lnTo>
                            <a:pt x="4" y="53"/>
                          </a:lnTo>
                          <a:lnTo>
                            <a:pt x="5" y="56"/>
                          </a:lnTo>
                          <a:lnTo>
                            <a:pt x="7" y="59"/>
                          </a:lnTo>
                          <a:lnTo>
                            <a:pt x="10" y="61"/>
                          </a:lnTo>
                          <a:lnTo>
                            <a:pt x="13" y="65"/>
                          </a:lnTo>
                          <a:lnTo>
                            <a:pt x="16" y="67"/>
                          </a:lnTo>
                          <a:lnTo>
                            <a:pt x="18" y="70"/>
                          </a:lnTo>
                          <a:lnTo>
                            <a:pt x="20" y="71"/>
                          </a:lnTo>
                          <a:lnTo>
                            <a:pt x="25" y="73"/>
                          </a:lnTo>
                          <a:lnTo>
                            <a:pt x="27" y="75"/>
                          </a:lnTo>
                          <a:lnTo>
                            <a:pt x="31" y="76"/>
                          </a:lnTo>
                          <a:lnTo>
                            <a:pt x="36" y="76"/>
                          </a:lnTo>
                          <a:lnTo>
                            <a:pt x="41" y="77"/>
                          </a:lnTo>
                          <a:lnTo>
                            <a:pt x="41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7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5511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5" y="73"/>
                        </a:cxn>
                        <a:cxn ang="0">
                          <a:pos x="63" y="69"/>
                        </a:cxn>
                        <a:cxn ang="0">
                          <a:pos x="67" y="64"/>
                        </a:cxn>
                        <a:cxn ang="0">
                          <a:pos x="71" y="57"/>
                        </a:cxn>
                        <a:cxn ang="0">
                          <a:pos x="74" y="51"/>
                        </a:cxn>
                        <a:cxn ang="0">
                          <a:pos x="76" y="43"/>
                        </a:cxn>
                        <a:cxn ang="0">
                          <a:pos x="76" y="36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5" y="5"/>
                        </a:cxn>
                        <a:cxn ang="0">
                          <a:pos x="50" y="2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2"/>
                        </a:cxn>
                        <a:cxn ang="0">
                          <a:pos x="19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1" y="51"/>
                        </a:cxn>
                        <a:cxn ang="0">
                          <a:pos x="3" y="57"/>
                        </a:cxn>
                        <a:cxn ang="0">
                          <a:pos x="7" y="64"/>
                        </a:cxn>
                        <a:cxn ang="0">
                          <a:pos x="13" y="69"/>
                        </a:cxn>
                        <a:cxn ang="0">
                          <a:pos x="19" y="73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6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7"/>
                          </a:lnTo>
                          <a:lnTo>
                            <a:pt x="50" y="76"/>
                          </a:lnTo>
                          <a:lnTo>
                            <a:pt x="53" y="75"/>
                          </a:lnTo>
                          <a:lnTo>
                            <a:pt x="55" y="73"/>
                          </a:lnTo>
                          <a:lnTo>
                            <a:pt x="59" y="71"/>
                          </a:lnTo>
                          <a:lnTo>
                            <a:pt x="63" y="69"/>
                          </a:lnTo>
                          <a:lnTo>
                            <a:pt x="65" y="67"/>
                          </a:lnTo>
                          <a:lnTo>
                            <a:pt x="67" y="64"/>
                          </a:lnTo>
                          <a:lnTo>
                            <a:pt x="70" y="61"/>
                          </a:lnTo>
                          <a:lnTo>
                            <a:pt x="71" y="57"/>
                          </a:lnTo>
                          <a:lnTo>
                            <a:pt x="73" y="55"/>
                          </a:lnTo>
                          <a:lnTo>
                            <a:pt x="74" y="51"/>
                          </a:lnTo>
                          <a:lnTo>
                            <a:pt x="76" y="46"/>
                          </a:lnTo>
                          <a:lnTo>
                            <a:pt x="76" y="43"/>
                          </a:lnTo>
                          <a:lnTo>
                            <a:pt x="76" y="39"/>
                          </a:lnTo>
                          <a:lnTo>
                            <a:pt x="76" y="36"/>
                          </a:lnTo>
                          <a:lnTo>
                            <a:pt x="76" y="31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7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7"/>
                          </a:lnTo>
                          <a:lnTo>
                            <a:pt x="55" y="5"/>
                          </a:lnTo>
                          <a:lnTo>
                            <a:pt x="53" y="2"/>
                          </a:lnTo>
                          <a:lnTo>
                            <a:pt x="50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29" y="0"/>
                          </a:lnTo>
                          <a:lnTo>
                            <a:pt x="26" y="2"/>
                          </a:lnTo>
                          <a:lnTo>
                            <a:pt x="22" y="2"/>
                          </a:lnTo>
                          <a:lnTo>
                            <a:pt x="19" y="5"/>
                          </a:lnTo>
                          <a:lnTo>
                            <a:pt x="15" y="7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6" y="17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0" y="46"/>
                          </a:lnTo>
                          <a:lnTo>
                            <a:pt x="1" y="51"/>
                          </a:lnTo>
                          <a:lnTo>
                            <a:pt x="2" y="55"/>
                          </a:lnTo>
                          <a:lnTo>
                            <a:pt x="3" y="57"/>
                          </a:lnTo>
                          <a:lnTo>
                            <a:pt x="6" y="61"/>
                          </a:lnTo>
                          <a:lnTo>
                            <a:pt x="7" y="64"/>
                          </a:lnTo>
                          <a:lnTo>
                            <a:pt x="10" y="67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6"/>
                          </a:lnTo>
                          <a:lnTo>
                            <a:pt x="29" y="77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8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5560" y="187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76"/>
                        </a:cxn>
                        <a:cxn ang="0">
                          <a:pos x="49" y="75"/>
                        </a:cxn>
                        <a:cxn ang="0">
                          <a:pos x="55" y="71"/>
                        </a:cxn>
                        <a:cxn ang="0">
                          <a:pos x="63" y="67"/>
                        </a:cxn>
                        <a:cxn ang="0">
                          <a:pos x="67" y="61"/>
                        </a:cxn>
                        <a:cxn ang="0">
                          <a:pos x="72" y="56"/>
                        </a:cxn>
                        <a:cxn ang="0">
                          <a:pos x="74" y="48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4" y="26"/>
                        </a:cxn>
                        <a:cxn ang="0">
                          <a:pos x="72" y="19"/>
                        </a:cxn>
                        <a:cxn ang="0">
                          <a:pos x="67" y="13"/>
                        </a:cxn>
                        <a:cxn ang="0">
                          <a:pos x="63" y="7"/>
                        </a:cxn>
                        <a:cxn ang="0">
                          <a:pos x="55" y="3"/>
                        </a:cxn>
                        <a:cxn ang="0">
                          <a:pos x="49" y="0"/>
                        </a:cxn>
                        <a:cxn ang="0">
                          <a:pos x="42" y="0"/>
                        </a:cxn>
                        <a:cxn ang="0">
                          <a:pos x="35" y="0"/>
                        </a:cxn>
                        <a:cxn ang="0">
                          <a:pos x="27" y="0"/>
                        </a:cxn>
                        <a:cxn ang="0">
                          <a:pos x="20" y="3"/>
                        </a:cxn>
                        <a:cxn ang="0">
                          <a:pos x="13" y="7"/>
                        </a:cxn>
                        <a:cxn ang="0">
                          <a:pos x="8" y="13"/>
                        </a:cxn>
                        <a:cxn ang="0">
                          <a:pos x="4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8"/>
                        </a:cxn>
                        <a:cxn ang="0">
                          <a:pos x="4" y="56"/>
                        </a:cxn>
                        <a:cxn ang="0">
                          <a:pos x="8" y="61"/>
                        </a:cxn>
                        <a:cxn ang="0">
                          <a:pos x="13" y="67"/>
                        </a:cxn>
                        <a:cxn ang="0">
                          <a:pos x="20" y="71"/>
                        </a:cxn>
                        <a:cxn ang="0">
                          <a:pos x="27" y="75"/>
                        </a:cxn>
                        <a:cxn ang="0">
                          <a:pos x="35" y="76"/>
                        </a:cxn>
                        <a:cxn ang="0">
                          <a:pos x="39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9" y="77"/>
                          </a:moveTo>
                          <a:lnTo>
                            <a:pt x="42" y="76"/>
                          </a:lnTo>
                          <a:lnTo>
                            <a:pt x="46" y="76"/>
                          </a:lnTo>
                          <a:lnTo>
                            <a:pt x="49" y="75"/>
                          </a:lnTo>
                          <a:lnTo>
                            <a:pt x="53" y="73"/>
                          </a:lnTo>
                          <a:lnTo>
                            <a:pt x="55" y="71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6" y="65"/>
                          </a:lnTo>
                          <a:lnTo>
                            <a:pt x="67" y="61"/>
                          </a:lnTo>
                          <a:lnTo>
                            <a:pt x="70" y="59"/>
                          </a:lnTo>
                          <a:lnTo>
                            <a:pt x="72" y="56"/>
                          </a:lnTo>
                          <a:lnTo>
                            <a:pt x="73" y="53"/>
                          </a:lnTo>
                          <a:lnTo>
                            <a:pt x="74" y="48"/>
                          </a:lnTo>
                          <a:lnTo>
                            <a:pt x="77" y="45"/>
                          </a:lnTo>
                          <a:lnTo>
                            <a:pt x="77" y="41"/>
                          </a:lnTo>
                          <a:lnTo>
                            <a:pt x="77" y="38"/>
                          </a:lnTo>
                          <a:lnTo>
                            <a:pt x="77" y="34"/>
                          </a:lnTo>
                          <a:lnTo>
                            <a:pt x="77" y="31"/>
                          </a:lnTo>
                          <a:lnTo>
                            <a:pt x="74" y="26"/>
                          </a:lnTo>
                          <a:lnTo>
                            <a:pt x="73" y="22"/>
                          </a:lnTo>
                          <a:lnTo>
                            <a:pt x="72" y="19"/>
                          </a:lnTo>
                          <a:lnTo>
                            <a:pt x="70" y="15"/>
                          </a:lnTo>
                          <a:lnTo>
                            <a:pt x="67" y="13"/>
                          </a:lnTo>
                          <a:lnTo>
                            <a:pt x="66" y="10"/>
                          </a:lnTo>
                          <a:lnTo>
                            <a:pt x="63" y="7"/>
                          </a:lnTo>
                          <a:lnTo>
                            <a:pt x="59" y="4"/>
                          </a:lnTo>
                          <a:lnTo>
                            <a:pt x="55" y="3"/>
                          </a:lnTo>
                          <a:lnTo>
                            <a:pt x="53" y="2"/>
                          </a:lnTo>
                          <a:lnTo>
                            <a:pt x="49" y="0"/>
                          </a:lnTo>
                          <a:lnTo>
                            <a:pt x="46" y="0"/>
                          </a:lnTo>
                          <a:lnTo>
                            <a:pt x="42" y="0"/>
                          </a:lnTo>
                          <a:lnTo>
                            <a:pt x="39" y="0"/>
                          </a:lnTo>
                          <a:lnTo>
                            <a:pt x="35" y="0"/>
                          </a:lnTo>
                          <a:lnTo>
                            <a:pt x="30" y="0"/>
                          </a:lnTo>
                          <a:lnTo>
                            <a:pt x="27" y="0"/>
                          </a:lnTo>
                          <a:lnTo>
                            <a:pt x="23" y="2"/>
                          </a:lnTo>
                          <a:lnTo>
                            <a:pt x="20" y="3"/>
                          </a:lnTo>
                          <a:lnTo>
                            <a:pt x="16" y="4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8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3" y="22"/>
                          </a:lnTo>
                          <a:lnTo>
                            <a:pt x="1" y="26"/>
                          </a:lnTo>
                          <a:lnTo>
                            <a:pt x="1" y="31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1" y="45"/>
                          </a:lnTo>
                          <a:lnTo>
                            <a:pt x="1" y="48"/>
                          </a:lnTo>
                          <a:lnTo>
                            <a:pt x="3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8" y="61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1"/>
                          </a:lnTo>
                          <a:lnTo>
                            <a:pt x="23" y="73"/>
                          </a:lnTo>
                          <a:lnTo>
                            <a:pt x="27" y="75"/>
                          </a:lnTo>
                          <a:lnTo>
                            <a:pt x="30" y="76"/>
                          </a:lnTo>
                          <a:lnTo>
                            <a:pt x="35" y="76"/>
                          </a:lnTo>
                          <a:lnTo>
                            <a:pt x="39" y="77"/>
                          </a:lnTo>
                          <a:lnTo>
                            <a:pt x="39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39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5612" y="1877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7"/>
                        </a:cxn>
                        <a:cxn ang="0">
                          <a:pos x="50" y="76"/>
                        </a:cxn>
                        <a:cxn ang="0">
                          <a:pos x="57" y="73"/>
                        </a:cxn>
                        <a:cxn ang="0">
                          <a:pos x="63" y="69"/>
                        </a:cxn>
                        <a:cxn ang="0">
                          <a:pos x="68" y="64"/>
                        </a:cxn>
                        <a:cxn ang="0">
                          <a:pos x="74" y="57"/>
                        </a:cxn>
                        <a:cxn ang="0">
                          <a:pos x="76" y="51"/>
                        </a:cxn>
                        <a:cxn ang="0">
                          <a:pos x="78" y="43"/>
                        </a:cxn>
                        <a:cxn ang="0">
                          <a:pos x="78" y="36"/>
                        </a:cxn>
                        <a:cxn ang="0">
                          <a:pos x="76" y="27"/>
                        </a:cxn>
                        <a:cxn ang="0">
                          <a:pos x="74" y="20"/>
                        </a:cxn>
                        <a:cxn ang="0">
                          <a:pos x="68" y="14"/>
                        </a:cxn>
                        <a:cxn ang="0">
                          <a:pos x="63" y="8"/>
                        </a:cxn>
                        <a:cxn ang="0">
                          <a:pos x="57" y="5"/>
                        </a:cxn>
                        <a:cxn ang="0">
                          <a:pos x="50" y="2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7" y="2"/>
                        </a:cxn>
                        <a:cxn ang="0">
                          <a:pos x="20" y="5"/>
                        </a:cxn>
                        <a:cxn ang="0">
                          <a:pos x="14" y="8"/>
                        </a:cxn>
                        <a:cxn ang="0">
                          <a:pos x="8" y="14"/>
                        </a:cxn>
                        <a:cxn ang="0">
                          <a:pos x="5" y="20"/>
                        </a:cxn>
                        <a:cxn ang="0">
                          <a:pos x="2" y="27"/>
                        </a:cxn>
                        <a:cxn ang="0">
                          <a:pos x="0" y="36"/>
                        </a:cxn>
                        <a:cxn ang="0">
                          <a:pos x="0" y="43"/>
                        </a:cxn>
                        <a:cxn ang="0">
                          <a:pos x="2" y="51"/>
                        </a:cxn>
                        <a:cxn ang="0">
                          <a:pos x="5" y="57"/>
                        </a:cxn>
                        <a:cxn ang="0">
                          <a:pos x="8" y="64"/>
                        </a:cxn>
                        <a:cxn ang="0">
                          <a:pos x="14" y="69"/>
                        </a:cxn>
                        <a:cxn ang="0">
                          <a:pos x="20" y="73"/>
                        </a:cxn>
                        <a:cxn ang="0">
                          <a:pos x="27" y="76"/>
                        </a:cxn>
                        <a:cxn ang="0">
                          <a:pos x="36" y="77"/>
                        </a:cxn>
                        <a:cxn ang="0">
                          <a:pos x="39" y="78"/>
                        </a:cxn>
                      </a:cxnLst>
                      <a:rect l="0" t="0" r="r" b="b"/>
                      <a:pathLst>
                        <a:path w="78" h="78">
                          <a:moveTo>
                            <a:pt x="39" y="78"/>
                          </a:moveTo>
                          <a:lnTo>
                            <a:pt x="43" y="77"/>
                          </a:lnTo>
                          <a:lnTo>
                            <a:pt x="46" y="77"/>
                          </a:lnTo>
                          <a:lnTo>
                            <a:pt x="50" y="76"/>
                          </a:lnTo>
                          <a:lnTo>
                            <a:pt x="55" y="75"/>
                          </a:lnTo>
                          <a:lnTo>
                            <a:pt x="57" y="73"/>
                          </a:lnTo>
                          <a:lnTo>
                            <a:pt x="61" y="71"/>
                          </a:lnTo>
                          <a:lnTo>
                            <a:pt x="63" y="69"/>
                          </a:lnTo>
                          <a:lnTo>
                            <a:pt x="67" y="67"/>
                          </a:lnTo>
                          <a:lnTo>
                            <a:pt x="68" y="64"/>
                          </a:lnTo>
                          <a:lnTo>
                            <a:pt x="70" y="61"/>
                          </a:lnTo>
                          <a:lnTo>
                            <a:pt x="74" y="57"/>
                          </a:lnTo>
                          <a:lnTo>
                            <a:pt x="75" y="55"/>
                          </a:lnTo>
                          <a:lnTo>
                            <a:pt x="76" y="51"/>
                          </a:lnTo>
                          <a:lnTo>
                            <a:pt x="77" y="46"/>
                          </a:lnTo>
                          <a:lnTo>
                            <a:pt x="78" y="43"/>
                          </a:lnTo>
                          <a:lnTo>
                            <a:pt x="78" y="39"/>
                          </a:lnTo>
                          <a:lnTo>
                            <a:pt x="78" y="36"/>
                          </a:lnTo>
                          <a:lnTo>
                            <a:pt x="77" y="31"/>
                          </a:lnTo>
                          <a:lnTo>
                            <a:pt x="76" y="27"/>
                          </a:lnTo>
                          <a:lnTo>
                            <a:pt x="75" y="24"/>
                          </a:lnTo>
                          <a:lnTo>
                            <a:pt x="74" y="20"/>
                          </a:lnTo>
                          <a:lnTo>
                            <a:pt x="70" y="17"/>
                          </a:lnTo>
                          <a:lnTo>
                            <a:pt x="68" y="14"/>
                          </a:lnTo>
                          <a:lnTo>
                            <a:pt x="67" y="12"/>
                          </a:lnTo>
                          <a:lnTo>
                            <a:pt x="63" y="8"/>
                          </a:lnTo>
                          <a:lnTo>
                            <a:pt x="61" y="7"/>
                          </a:lnTo>
                          <a:lnTo>
                            <a:pt x="57" y="5"/>
                          </a:lnTo>
                          <a:lnTo>
                            <a:pt x="55" y="2"/>
                          </a:lnTo>
                          <a:lnTo>
                            <a:pt x="50" y="2"/>
                          </a:lnTo>
                          <a:lnTo>
                            <a:pt x="46" y="0"/>
                          </a:lnTo>
                          <a:lnTo>
                            <a:pt x="43" y="0"/>
                          </a:lnTo>
                          <a:lnTo>
                            <a:pt x="39" y="0"/>
                          </a:lnTo>
                          <a:lnTo>
                            <a:pt x="36" y="0"/>
                          </a:lnTo>
                          <a:lnTo>
                            <a:pt x="31" y="0"/>
                          </a:lnTo>
                          <a:lnTo>
                            <a:pt x="27" y="2"/>
                          </a:lnTo>
                          <a:lnTo>
                            <a:pt x="24" y="2"/>
                          </a:lnTo>
                          <a:lnTo>
                            <a:pt x="20" y="5"/>
                          </a:lnTo>
                          <a:lnTo>
                            <a:pt x="18" y="7"/>
                          </a:lnTo>
                          <a:lnTo>
                            <a:pt x="14" y="8"/>
                          </a:lnTo>
                          <a:lnTo>
                            <a:pt x="12" y="12"/>
                          </a:lnTo>
                          <a:lnTo>
                            <a:pt x="8" y="14"/>
                          </a:lnTo>
                          <a:lnTo>
                            <a:pt x="7" y="17"/>
                          </a:lnTo>
                          <a:lnTo>
                            <a:pt x="5" y="20"/>
                          </a:lnTo>
                          <a:lnTo>
                            <a:pt x="4" y="24"/>
                          </a:lnTo>
                          <a:lnTo>
                            <a:pt x="2" y="27"/>
                          </a:lnTo>
                          <a:lnTo>
                            <a:pt x="1" y="31"/>
                          </a:lnTo>
                          <a:lnTo>
                            <a:pt x="0" y="36"/>
                          </a:lnTo>
                          <a:lnTo>
                            <a:pt x="0" y="39"/>
                          </a:lnTo>
                          <a:lnTo>
                            <a:pt x="0" y="43"/>
                          </a:lnTo>
                          <a:lnTo>
                            <a:pt x="1" y="46"/>
                          </a:lnTo>
                          <a:lnTo>
                            <a:pt x="2" y="51"/>
                          </a:lnTo>
                          <a:lnTo>
                            <a:pt x="4" y="55"/>
                          </a:lnTo>
                          <a:lnTo>
                            <a:pt x="5" y="57"/>
                          </a:lnTo>
                          <a:lnTo>
                            <a:pt x="7" y="61"/>
                          </a:lnTo>
                          <a:lnTo>
                            <a:pt x="8" y="64"/>
                          </a:lnTo>
                          <a:lnTo>
                            <a:pt x="12" y="67"/>
                          </a:lnTo>
                          <a:lnTo>
                            <a:pt x="14" y="69"/>
                          </a:lnTo>
                          <a:lnTo>
                            <a:pt x="18" y="71"/>
                          </a:lnTo>
                          <a:lnTo>
                            <a:pt x="20" y="73"/>
                          </a:lnTo>
                          <a:lnTo>
                            <a:pt x="24" y="75"/>
                          </a:lnTo>
                          <a:lnTo>
                            <a:pt x="27" y="76"/>
                          </a:lnTo>
                          <a:lnTo>
                            <a:pt x="31" y="77"/>
                          </a:lnTo>
                          <a:lnTo>
                            <a:pt x="36" y="77"/>
                          </a:lnTo>
                          <a:lnTo>
                            <a:pt x="39" y="78"/>
                          </a:lnTo>
                          <a:lnTo>
                            <a:pt x="39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0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5662" y="1876"/>
                      <a:ext cx="25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8"/>
                        </a:cxn>
                        <a:cxn ang="0">
                          <a:pos x="48" y="76"/>
                        </a:cxn>
                        <a:cxn ang="0">
                          <a:pos x="54" y="72"/>
                        </a:cxn>
                        <a:cxn ang="0">
                          <a:pos x="61" y="69"/>
                        </a:cxn>
                        <a:cxn ang="0">
                          <a:pos x="66" y="63"/>
                        </a:cxn>
                        <a:cxn ang="0">
                          <a:pos x="70" y="57"/>
                        </a:cxn>
                        <a:cxn ang="0">
                          <a:pos x="73" y="51"/>
                        </a:cxn>
                        <a:cxn ang="0">
                          <a:pos x="75" y="42"/>
                        </a:cxn>
                        <a:cxn ang="0">
                          <a:pos x="75" y="35"/>
                        </a:cxn>
                        <a:cxn ang="0">
                          <a:pos x="73" y="26"/>
                        </a:cxn>
                        <a:cxn ang="0">
                          <a:pos x="70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4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4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1"/>
                        </a:cxn>
                        <a:cxn ang="0">
                          <a:pos x="3" y="57"/>
                        </a:cxn>
                        <a:cxn ang="0">
                          <a:pos x="7" y="63"/>
                        </a:cxn>
                        <a:cxn ang="0">
                          <a:pos x="13" y="69"/>
                        </a:cxn>
                        <a:cxn ang="0">
                          <a:pos x="19" y="72"/>
                        </a:cxn>
                        <a:cxn ang="0">
                          <a:pos x="24" y="76"/>
                        </a:cxn>
                        <a:cxn ang="0">
                          <a:pos x="33" y="78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5" h="78">
                          <a:moveTo>
                            <a:pt x="38" y="78"/>
                          </a:moveTo>
                          <a:lnTo>
                            <a:pt x="41" y="78"/>
                          </a:lnTo>
                          <a:lnTo>
                            <a:pt x="45" y="77"/>
                          </a:lnTo>
                          <a:lnTo>
                            <a:pt x="48" y="76"/>
                          </a:lnTo>
                          <a:lnTo>
                            <a:pt x="52" y="75"/>
                          </a:lnTo>
                          <a:lnTo>
                            <a:pt x="54" y="72"/>
                          </a:lnTo>
                          <a:lnTo>
                            <a:pt x="58" y="71"/>
                          </a:lnTo>
                          <a:lnTo>
                            <a:pt x="61" y="69"/>
                          </a:lnTo>
                          <a:lnTo>
                            <a:pt x="65" y="66"/>
                          </a:lnTo>
                          <a:lnTo>
                            <a:pt x="66" y="63"/>
                          </a:lnTo>
                          <a:lnTo>
                            <a:pt x="68" y="60"/>
                          </a:lnTo>
                          <a:lnTo>
                            <a:pt x="70" y="57"/>
                          </a:lnTo>
                          <a:lnTo>
                            <a:pt x="72" y="53"/>
                          </a:lnTo>
                          <a:lnTo>
                            <a:pt x="73" y="51"/>
                          </a:lnTo>
                          <a:lnTo>
                            <a:pt x="75" y="46"/>
                          </a:lnTo>
                          <a:lnTo>
                            <a:pt x="75" y="42"/>
                          </a:lnTo>
                          <a:lnTo>
                            <a:pt x="75" y="39"/>
                          </a:lnTo>
                          <a:lnTo>
                            <a:pt x="75" y="35"/>
                          </a:lnTo>
                          <a:lnTo>
                            <a:pt x="75" y="31"/>
                          </a:lnTo>
                          <a:lnTo>
                            <a:pt x="73" y="26"/>
                          </a:lnTo>
                          <a:lnTo>
                            <a:pt x="72" y="23"/>
                          </a:lnTo>
                          <a:lnTo>
                            <a:pt x="70" y="20"/>
                          </a:lnTo>
                          <a:lnTo>
                            <a:pt x="68" y="18"/>
                          </a:lnTo>
                          <a:lnTo>
                            <a:pt x="66" y="14"/>
                          </a:lnTo>
                          <a:lnTo>
                            <a:pt x="65" y="12"/>
                          </a:lnTo>
                          <a:lnTo>
                            <a:pt x="61" y="9"/>
                          </a:lnTo>
                          <a:lnTo>
                            <a:pt x="58" y="7"/>
                          </a:lnTo>
                          <a:lnTo>
                            <a:pt x="54" y="4"/>
                          </a:lnTo>
                          <a:lnTo>
                            <a:pt x="52" y="2"/>
                          </a:lnTo>
                          <a:lnTo>
                            <a:pt x="48" y="2"/>
                          </a:lnTo>
                          <a:lnTo>
                            <a:pt x="45" y="1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29" y="1"/>
                          </a:lnTo>
                          <a:lnTo>
                            <a:pt x="24" y="2"/>
                          </a:lnTo>
                          <a:lnTo>
                            <a:pt x="22" y="2"/>
                          </a:lnTo>
                          <a:lnTo>
                            <a:pt x="19" y="4"/>
                          </a:lnTo>
                          <a:lnTo>
                            <a:pt x="15" y="7"/>
                          </a:lnTo>
                          <a:lnTo>
                            <a:pt x="13" y="9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8"/>
                          </a:lnTo>
                          <a:lnTo>
                            <a:pt x="3" y="20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1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0" y="51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6"/>
                          </a:lnTo>
                          <a:lnTo>
                            <a:pt x="13" y="69"/>
                          </a:lnTo>
                          <a:lnTo>
                            <a:pt x="15" y="71"/>
                          </a:lnTo>
                          <a:lnTo>
                            <a:pt x="19" y="72"/>
                          </a:lnTo>
                          <a:lnTo>
                            <a:pt x="22" y="75"/>
                          </a:lnTo>
                          <a:lnTo>
                            <a:pt x="24" y="76"/>
                          </a:lnTo>
                          <a:lnTo>
                            <a:pt x="29" y="77"/>
                          </a:lnTo>
                          <a:lnTo>
                            <a:pt x="33" y="78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1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5386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50" y="76"/>
                        </a:cxn>
                        <a:cxn ang="0">
                          <a:pos x="56" y="72"/>
                        </a:cxn>
                        <a:cxn ang="0">
                          <a:pos x="63" y="67"/>
                        </a:cxn>
                        <a:cxn ang="0">
                          <a:pos x="67" y="63"/>
                        </a:cxn>
                        <a:cxn ang="0">
                          <a:pos x="71" y="56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7"/>
                        </a:cxn>
                        <a:cxn ang="0">
                          <a:pos x="71" y="20"/>
                        </a:cxn>
                        <a:cxn ang="0">
                          <a:pos x="67" y="14"/>
                        </a:cxn>
                        <a:cxn ang="0">
                          <a:pos x="63" y="8"/>
                        </a:cxn>
                        <a:cxn ang="0">
                          <a:pos x="56" y="5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5"/>
                        </a:cxn>
                        <a:cxn ang="0">
                          <a:pos x="13" y="8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7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1" y="50"/>
                        </a:cxn>
                        <a:cxn ang="0">
                          <a:pos x="3" y="56"/>
                        </a:cxn>
                        <a:cxn ang="0">
                          <a:pos x="7" y="63"/>
                        </a:cxn>
                        <a:cxn ang="0">
                          <a:pos x="13" y="67"/>
                        </a:cxn>
                        <a:cxn ang="0">
                          <a:pos x="20" y="72"/>
                        </a:cxn>
                        <a:cxn ang="0">
                          <a:pos x="26" y="76"/>
                        </a:cxn>
                        <a:cxn ang="0">
                          <a:pos x="34" y="77"/>
                        </a:cxn>
                        <a:cxn ang="0">
                          <a:pos x="38" y="78"/>
                        </a:cxn>
                      </a:cxnLst>
                      <a:rect l="0" t="0" r="r" b="b"/>
                      <a:pathLst>
                        <a:path w="77" h="78">
                          <a:moveTo>
                            <a:pt x="38" y="78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50" y="76"/>
                          </a:lnTo>
                          <a:lnTo>
                            <a:pt x="53" y="73"/>
                          </a:lnTo>
                          <a:lnTo>
                            <a:pt x="56" y="72"/>
                          </a:lnTo>
                          <a:lnTo>
                            <a:pt x="59" y="70"/>
                          </a:lnTo>
                          <a:lnTo>
                            <a:pt x="63" y="67"/>
                          </a:lnTo>
                          <a:lnTo>
                            <a:pt x="65" y="65"/>
                          </a:lnTo>
                          <a:lnTo>
                            <a:pt x="67" y="63"/>
                          </a:lnTo>
                          <a:lnTo>
                            <a:pt x="70" y="60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6"/>
                          </a:lnTo>
                          <a:lnTo>
                            <a:pt x="76" y="42"/>
                          </a:lnTo>
                          <a:lnTo>
                            <a:pt x="77" y="39"/>
                          </a:lnTo>
                          <a:lnTo>
                            <a:pt x="76" y="35"/>
                          </a:lnTo>
                          <a:lnTo>
                            <a:pt x="76" y="29"/>
                          </a:lnTo>
                          <a:lnTo>
                            <a:pt x="74" y="27"/>
                          </a:lnTo>
                          <a:lnTo>
                            <a:pt x="73" y="24"/>
                          </a:lnTo>
                          <a:lnTo>
                            <a:pt x="71" y="20"/>
                          </a:lnTo>
                          <a:lnTo>
                            <a:pt x="70" y="16"/>
                          </a:lnTo>
                          <a:lnTo>
                            <a:pt x="67" y="14"/>
                          </a:lnTo>
                          <a:lnTo>
                            <a:pt x="65" y="12"/>
                          </a:lnTo>
                          <a:lnTo>
                            <a:pt x="63" y="8"/>
                          </a:lnTo>
                          <a:lnTo>
                            <a:pt x="59" y="6"/>
                          </a:lnTo>
                          <a:lnTo>
                            <a:pt x="56" y="5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5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0" y="12"/>
                          </a:lnTo>
                          <a:lnTo>
                            <a:pt x="7" y="14"/>
                          </a:lnTo>
                          <a:lnTo>
                            <a:pt x="4" y="16"/>
                          </a:lnTo>
                          <a:lnTo>
                            <a:pt x="3" y="20"/>
                          </a:lnTo>
                          <a:lnTo>
                            <a:pt x="2" y="24"/>
                          </a:lnTo>
                          <a:lnTo>
                            <a:pt x="1" y="27"/>
                          </a:lnTo>
                          <a:lnTo>
                            <a:pt x="0" y="29"/>
                          </a:lnTo>
                          <a:lnTo>
                            <a:pt x="0" y="35"/>
                          </a:lnTo>
                          <a:lnTo>
                            <a:pt x="0" y="39"/>
                          </a:lnTo>
                          <a:lnTo>
                            <a:pt x="0" y="42"/>
                          </a:lnTo>
                          <a:lnTo>
                            <a:pt x="0" y="46"/>
                          </a:lnTo>
                          <a:lnTo>
                            <a:pt x="1" y="50"/>
                          </a:lnTo>
                          <a:lnTo>
                            <a:pt x="2" y="53"/>
                          </a:lnTo>
                          <a:lnTo>
                            <a:pt x="3" y="56"/>
                          </a:lnTo>
                          <a:lnTo>
                            <a:pt x="4" y="60"/>
                          </a:lnTo>
                          <a:lnTo>
                            <a:pt x="7" y="63"/>
                          </a:lnTo>
                          <a:lnTo>
                            <a:pt x="10" y="65"/>
                          </a:lnTo>
                          <a:lnTo>
                            <a:pt x="13" y="67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2" y="73"/>
                          </a:lnTo>
                          <a:lnTo>
                            <a:pt x="26" y="76"/>
                          </a:lnTo>
                          <a:lnTo>
                            <a:pt x="31" y="76"/>
                          </a:lnTo>
                          <a:lnTo>
                            <a:pt x="34" y="77"/>
                          </a:lnTo>
                          <a:lnTo>
                            <a:pt x="38" y="78"/>
                          </a:lnTo>
                          <a:lnTo>
                            <a:pt x="38" y="7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2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5438" y="1906"/>
                      <a:ext cx="27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6" y="71"/>
                        </a:cxn>
                        <a:cxn ang="0">
                          <a:pos x="63" y="67"/>
                        </a:cxn>
                        <a:cxn ang="0">
                          <a:pos x="69" y="61"/>
                        </a:cxn>
                        <a:cxn ang="0">
                          <a:pos x="73" y="56"/>
                        </a:cxn>
                        <a:cxn ang="0">
                          <a:pos x="76" y="48"/>
                        </a:cxn>
                        <a:cxn ang="0">
                          <a:pos x="77" y="40"/>
                        </a:cxn>
                        <a:cxn ang="0">
                          <a:pos x="77" y="33"/>
                        </a:cxn>
                        <a:cxn ang="0">
                          <a:pos x="76" y="25"/>
                        </a:cxn>
                        <a:cxn ang="0">
                          <a:pos x="73" y="19"/>
                        </a:cxn>
                        <a:cxn ang="0">
                          <a:pos x="69" y="13"/>
                        </a:cxn>
                        <a:cxn ang="0">
                          <a:pos x="63" y="7"/>
                        </a:cxn>
                        <a:cxn ang="0">
                          <a:pos x="56" y="3"/>
                        </a:cxn>
                        <a:cxn ang="0">
                          <a:pos x="50" y="0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8" y="0"/>
                        </a:cxn>
                        <a:cxn ang="0">
                          <a:pos x="21" y="3"/>
                        </a:cxn>
                        <a:cxn ang="0">
                          <a:pos x="15" y="7"/>
                        </a:cxn>
                        <a:cxn ang="0">
                          <a:pos x="9" y="13"/>
                        </a:cxn>
                        <a:cxn ang="0">
                          <a:pos x="5" y="19"/>
                        </a:cxn>
                        <a:cxn ang="0">
                          <a:pos x="2" y="25"/>
                        </a:cxn>
                        <a:cxn ang="0">
                          <a:pos x="0" y="33"/>
                        </a:cxn>
                        <a:cxn ang="0">
                          <a:pos x="0" y="40"/>
                        </a:cxn>
                        <a:cxn ang="0">
                          <a:pos x="2" y="48"/>
                        </a:cxn>
                        <a:cxn ang="0">
                          <a:pos x="5" y="56"/>
                        </a:cxn>
                        <a:cxn ang="0">
                          <a:pos x="9" y="61"/>
                        </a:cxn>
                        <a:cxn ang="0">
                          <a:pos x="15" y="67"/>
                        </a:cxn>
                        <a:cxn ang="0">
                          <a:pos x="21" y="71"/>
                        </a:cxn>
                        <a:cxn ang="0">
                          <a:pos x="28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9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6" y="71"/>
                          </a:lnTo>
                          <a:lnTo>
                            <a:pt x="61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9" y="61"/>
                          </a:lnTo>
                          <a:lnTo>
                            <a:pt x="72" y="58"/>
                          </a:lnTo>
                          <a:lnTo>
                            <a:pt x="73" y="56"/>
                          </a:lnTo>
                          <a:lnTo>
                            <a:pt x="74" y="53"/>
                          </a:lnTo>
                          <a:lnTo>
                            <a:pt x="76" y="48"/>
                          </a:lnTo>
                          <a:lnTo>
                            <a:pt x="76" y="45"/>
                          </a:lnTo>
                          <a:lnTo>
                            <a:pt x="77" y="40"/>
                          </a:lnTo>
                          <a:lnTo>
                            <a:pt x="79" y="38"/>
                          </a:lnTo>
                          <a:lnTo>
                            <a:pt x="77" y="33"/>
                          </a:lnTo>
                          <a:lnTo>
                            <a:pt x="76" y="29"/>
                          </a:lnTo>
                          <a:lnTo>
                            <a:pt x="76" y="25"/>
                          </a:lnTo>
                          <a:lnTo>
                            <a:pt x="74" y="22"/>
                          </a:lnTo>
                          <a:lnTo>
                            <a:pt x="73" y="19"/>
                          </a:lnTo>
                          <a:lnTo>
                            <a:pt x="72" y="15"/>
                          </a:lnTo>
                          <a:lnTo>
                            <a:pt x="69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1" y="5"/>
                          </a:lnTo>
                          <a:lnTo>
                            <a:pt x="56" y="3"/>
                          </a:lnTo>
                          <a:lnTo>
                            <a:pt x="54" y="2"/>
                          </a:lnTo>
                          <a:lnTo>
                            <a:pt x="50" y="0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8" y="0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5"/>
                          </a:lnTo>
                          <a:lnTo>
                            <a:pt x="15" y="7"/>
                          </a:lnTo>
                          <a:lnTo>
                            <a:pt x="12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5" y="19"/>
                          </a:lnTo>
                          <a:lnTo>
                            <a:pt x="3" y="22"/>
                          </a:lnTo>
                          <a:lnTo>
                            <a:pt x="2" y="25"/>
                          </a:lnTo>
                          <a:lnTo>
                            <a:pt x="0" y="29"/>
                          </a:lnTo>
                          <a:lnTo>
                            <a:pt x="0" y="33"/>
                          </a:lnTo>
                          <a:lnTo>
                            <a:pt x="0" y="38"/>
                          </a:lnTo>
                          <a:lnTo>
                            <a:pt x="0" y="40"/>
                          </a:lnTo>
                          <a:lnTo>
                            <a:pt x="0" y="45"/>
                          </a:lnTo>
                          <a:lnTo>
                            <a:pt x="2" y="48"/>
                          </a:lnTo>
                          <a:lnTo>
                            <a:pt x="3" y="53"/>
                          </a:lnTo>
                          <a:lnTo>
                            <a:pt x="5" y="56"/>
                          </a:lnTo>
                          <a:lnTo>
                            <a:pt x="6" y="58"/>
                          </a:lnTo>
                          <a:lnTo>
                            <a:pt x="9" y="61"/>
                          </a:lnTo>
                          <a:lnTo>
                            <a:pt x="12" y="65"/>
                          </a:lnTo>
                          <a:lnTo>
                            <a:pt x="15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8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3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5487" y="1905"/>
                      <a:ext cx="2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9"/>
                        </a:cxn>
                        <a:cxn ang="0">
                          <a:pos x="52" y="76"/>
                        </a:cxn>
                        <a:cxn ang="0">
                          <a:pos x="57" y="73"/>
                        </a:cxn>
                        <a:cxn ang="0">
                          <a:pos x="63" y="68"/>
                        </a:cxn>
                        <a:cxn ang="0">
                          <a:pos x="69" y="63"/>
                        </a:cxn>
                        <a:cxn ang="0">
                          <a:pos x="73" y="59"/>
                        </a:cxn>
                        <a:cxn ang="0">
                          <a:pos x="76" y="50"/>
                        </a:cxn>
                        <a:cxn ang="0">
                          <a:pos x="78" y="43"/>
                        </a:cxn>
                        <a:cxn ang="0">
                          <a:pos x="78" y="35"/>
                        </a:cxn>
                        <a:cxn ang="0">
                          <a:pos x="76" y="28"/>
                        </a:cxn>
                        <a:cxn ang="0">
                          <a:pos x="73" y="21"/>
                        </a:cxn>
                        <a:cxn ang="0">
                          <a:pos x="69" y="15"/>
                        </a:cxn>
                        <a:cxn ang="0">
                          <a:pos x="63" y="10"/>
                        </a:cxn>
                        <a:cxn ang="0">
                          <a:pos x="57" y="5"/>
                        </a:cxn>
                        <a:cxn ang="0">
                          <a:pos x="52" y="3"/>
                        </a:cxn>
                        <a:cxn ang="0">
                          <a:pos x="43" y="0"/>
                        </a:cxn>
                        <a:cxn ang="0">
                          <a:pos x="36" y="0"/>
                        </a:cxn>
                        <a:cxn ang="0">
                          <a:pos x="28" y="3"/>
                        </a:cxn>
                        <a:cxn ang="0">
                          <a:pos x="21" y="5"/>
                        </a:cxn>
                        <a:cxn ang="0">
                          <a:pos x="15" y="10"/>
                        </a:cxn>
                        <a:cxn ang="0">
                          <a:pos x="10" y="15"/>
                        </a:cxn>
                        <a:cxn ang="0">
                          <a:pos x="5" y="21"/>
                        </a:cxn>
                        <a:cxn ang="0">
                          <a:pos x="3" y="28"/>
                        </a:cxn>
                        <a:cxn ang="0">
                          <a:pos x="0" y="35"/>
                        </a:cxn>
                        <a:cxn ang="0">
                          <a:pos x="0" y="43"/>
                        </a:cxn>
                        <a:cxn ang="0">
                          <a:pos x="3" y="50"/>
                        </a:cxn>
                        <a:cxn ang="0">
                          <a:pos x="5" y="59"/>
                        </a:cxn>
                        <a:cxn ang="0">
                          <a:pos x="10" y="63"/>
                        </a:cxn>
                        <a:cxn ang="0">
                          <a:pos x="15" y="68"/>
                        </a:cxn>
                        <a:cxn ang="0">
                          <a:pos x="21" y="73"/>
                        </a:cxn>
                        <a:cxn ang="0">
                          <a:pos x="28" y="76"/>
                        </a:cxn>
                        <a:cxn ang="0">
                          <a:pos x="36" y="79"/>
                        </a:cxn>
                        <a:cxn ang="0">
                          <a:pos x="40" y="79"/>
                        </a:cxn>
                      </a:cxnLst>
                      <a:rect l="0" t="0" r="r" b="b"/>
                      <a:pathLst>
                        <a:path w="79" h="79">
                          <a:moveTo>
                            <a:pt x="40" y="79"/>
                          </a:moveTo>
                          <a:lnTo>
                            <a:pt x="43" y="79"/>
                          </a:lnTo>
                          <a:lnTo>
                            <a:pt x="47" y="78"/>
                          </a:lnTo>
                          <a:lnTo>
                            <a:pt x="52" y="76"/>
                          </a:lnTo>
                          <a:lnTo>
                            <a:pt x="54" y="75"/>
                          </a:lnTo>
                          <a:lnTo>
                            <a:pt x="57" y="73"/>
                          </a:lnTo>
                          <a:lnTo>
                            <a:pt x="61" y="70"/>
                          </a:lnTo>
                          <a:lnTo>
                            <a:pt x="63" y="68"/>
                          </a:lnTo>
                          <a:lnTo>
                            <a:pt x="67" y="67"/>
                          </a:lnTo>
                          <a:lnTo>
                            <a:pt x="69" y="63"/>
                          </a:lnTo>
                          <a:lnTo>
                            <a:pt x="72" y="61"/>
                          </a:lnTo>
                          <a:lnTo>
                            <a:pt x="73" y="59"/>
                          </a:lnTo>
                          <a:lnTo>
                            <a:pt x="75" y="55"/>
                          </a:lnTo>
                          <a:lnTo>
                            <a:pt x="76" y="50"/>
                          </a:lnTo>
                          <a:lnTo>
                            <a:pt x="78" y="48"/>
                          </a:lnTo>
                          <a:lnTo>
                            <a:pt x="78" y="43"/>
                          </a:lnTo>
                          <a:lnTo>
                            <a:pt x="79" y="41"/>
                          </a:lnTo>
                          <a:lnTo>
                            <a:pt x="78" y="35"/>
                          </a:lnTo>
                          <a:lnTo>
                            <a:pt x="78" y="31"/>
                          </a:lnTo>
                          <a:lnTo>
                            <a:pt x="76" y="28"/>
                          </a:lnTo>
                          <a:lnTo>
                            <a:pt x="75" y="25"/>
                          </a:lnTo>
                          <a:lnTo>
                            <a:pt x="73" y="21"/>
                          </a:lnTo>
                          <a:lnTo>
                            <a:pt x="72" y="18"/>
                          </a:lnTo>
                          <a:lnTo>
                            <a:pt x="69" y="15"/>
                          </a:lnTo>
                          <a:lnTo>
                            <a:pt x="67" y="12"/>
                          </a:lnTo>
                          <a:lnTo>
                            <a:pt x="63" y="10"/>
                          </a:lnTo>
                          <a:lnTo>
                            <a:pt x="61" y="8"/>
                          </a:lnTo>
                          <a:lnTo>
                            <a:pt x="57" y="5"/>
                          </a:lnTo>
                          <a:lnTo>
                            <a:pt x="54" y="4"/>
                          </a:lnTo>
                          <a:lnTo>
                            <a:pt x="52" y="3"/>
                          </a:lnTo>
                          <a:lnTo>
                            <a:pt x="47" y="2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6" y="0"/>
                          </a:lnTo>
                          <a:lnTo>
                            <a:pt x="31" y="2"/>
                          </a:lnTo>
                          <a:lnTo>
                            <a:pt x="28" y="3"/>
                          </a:lnTo>
                          <a:lnTo>
                            <a:pt x="24" y="4"/>
                          </a:lnTo>
                          <a:lnTo>
                            <a:pt x="21" y="5"/>
                          </a:lnTo>
                          <a:lnTo>
                            <a:pt x="18" y="8"/>
                          </a:lnTo>
                          <a:lnTo>
                            <a:pt x="15" y="10"/>
                          </a:lnTo>
                          <a:lnTo>
                            <a:pt x="12" y="12"/>
                          </a:lnTo>
                          <a:lnTo>
                            <a:pt x="10" y="15"/>
                          </a:lnTo>
                          <a:lnTo>
                            <a:pt x="8" y="18"/>
                          </a:lnTo>
                          <a:lnTo>
                            <a:pt x="5" y="21"/>
                          </a:lnTo>
                          <a:lnTo>
                            <a:pt x="4" y="25"/>
                          </a:lnTo>
                          <a:lnTo>
                            <a:pt x="3" y="28"/>
                          </a:lnTo>
                          <a:lnTo>
                            <a:pt x="2" y="31"/>
                          </a:lnTo>
                          <a:lnTo>
                            <a:pt x="0" y="35"/>
                          </a:lnTo>
                          <a:lnTo>
                            <a:pt x="0" y="41"/>
                          </a:lnTo>
                          <a:lnTo>
                            <a:pt x="0" y="43"/>
                          </a:lnTo>
                          <a:lnTo>
                            <a:pt x="2" y="48"/>
                          </a:lnTo>
                          <a:lnTo>
                            <a:pt x="3" y="50"/>
                          </a:lnTo>
                          <a:lnTo>
                            <a:pt x="4" y="55"/>
                          </a:lnTo>
                          <a:lnTo>
                            <a:pt x="5" y="59"/>
                          </a:lnTo>
                          <a:lnTo>
                            <a:pt x="8" y="61"/>
                          </a:lnTo>
                          <a:lnTo>
                            <a:pt x="10" y="63"/>
                          </a:lnTo>
                          <a:lnTo>
                            <a:pt x="12" y="67"/>
                          </a:lnTo>
                          <a:lnTo>
                            <a:pt x="15" y="68"/>
                          </a:lnTo>
                          <a:lnTo>
                            <a:pt x="18" y="70"/>
                          </a:lnTo>
                          <a:lnTo>
                            <a:pt x="21" y="73"/>
                          </a:lnTo>
                          <a:lnTo>
                            <a:pt x="24" y="75"/>
                          </a:lnTo>
                          <a:lnTo>
                            <a:pt x="28" y="76"/>
                          </a:lnTo>
                          <a:lnTo>
                            <a:pt x="31" y="78"/>
                          </a:lnTo>
                          <a:lnTo>
                            <a:pt x="36" y="79"/>
                          </a:lnTo>
                          <a:lnTo>
                            <a:pt x="40" y="79"/>
                          </a:lnTo>
                          <a:lnTo>
                            <a:pt x="40" y="7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4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5536" y="1906"/>
                      <a:ext cx="26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76"/>
                        </a:cxn>
                        <a:cxn ang="0">
                          <a:pos x="50" y="73"/>
                        </a:cxn>
                        <a:cxn ang="0">
                          <a:pos x="57" y="71"/>
                        </a:cxn>
                        <a:cxn ang="0">
                          <a:pos x="63" y="67"/>
                        </a:cxn>
                        <a:cxn ang="0">
                          <a:pos x="68" y="63"/>
                        </a:cxn>
                        <a:cxn ang="0">
                          <a:pos x="73" y="56"/>
                        </a:cxn>
                        <a:cxn ang="0">
                          <a:pos x="75" y="50"/>
                        </a:cxn>
                        <a:cxn ang="0">
                          <a:pos x="78" y="41"/>
                        </a:cxn>
                        <a:cxn ang="0">
                          <a:pos x="78" y="34"/>
                        </a:cxn>
                        <a:cxn ang="0">
                          <a:pos x="75" y="26"/>
                        </a:cxn>
                        <a:cxn ang="0">
                          <a:pos x="73" y="19"/>
                        </a:cxn>
                        <a:cxn ang="0">
                          <a:pos x="68" y="13"/>
                        </a:cxn>
                        <a:cxn ang="0">
                          <a:pos x="63" y="7"/>
                        </a:cxn>
                        <a:cxn ang="0">
                          <a:pos x="57" y="3"/>
                        </a:cxn>
                        <a:cxn ang="0">
                          <a:pos x="50" y="1"/>
                        </a:cxn>
                        <a:cxn ang="0">
                          <a:pos x="43" y="0"/>
                        </a:cxn>
                        <a:cxn ang="0">
                          <a:pos x="35" y="0"/>
                        </a:cxn>
                        <a:cxn ang="0">
                          <a:pos x="27" y="1"/>
                        </a:cxn>
                        <a:cxn ang="0">
                          <a:pos x="21" y="3"/>
                        </a:cxn>
                        <a:cxn ang="0">
                          <a:pos x="13" y="7"/>
                        </a:cxn>
                        <a:cxn ang="0">
                          <a:pos x="9" y="13"/>
                        </a:cxn>
                        <a:cxn ang="0">
                          <a:pos x="4" y="19"/>
                        </a:cxn>
                        <a:cxn ang="0">
                          <a:pos x="2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2" y="50"/>
                        </a:cxn>
                        <a:cxn ang="0">
                          <a:pos x="4" y="56"/>
                        </a:cxn>
                        <a:cxn ang="0">
                          <a:pos x="9" y="63"/>
                        </a:cxn>
                        <a:cxn ang="0">
                          <a:pos x="13" y="67"/>
                        </a:cxn>
                        <a:cxn ang="0">
                          <a:pos x="21" y="71"/>
                        </a:cxn>
                        <a:cxn ang="0">
                          <a:pos x="27" y="73"/>
                        </a:cxn>
                        <a:cxn ang="0">
                          <a:pos x="35" y="76"/>
                        </a:cxn>
                        <a:cxn ang="0">
                          <a:pos x="40" y="76"/>
                        </a:cxn>
                      </a:cxnLst>
                      <a:rect l="0" t="0" r="r" b="b"/>
                      <a:pathLst>
                        <a:path w="78" h="76">
                          <a:moveTo>
                            <a:pt x="40" y="76"/>
                          </a:moveTo>
                          <a:lnTo>
                            <a:pt x="43" y="76"/>
                          </a:lnTo>
                          <a:lnTo>
                            <a:pt x="47" y="76"/>
                          </a:lnTo>
                          <a:lnTo>
                            <a:pt x="50" y="73"/>
                          </a:lnTo>
                          <a:lnTo>
                            <a:pt x="54" y="73"/>
                          </a:lnTo>
                          <a:lnTo>
                            <a:pt x="57" y="71"/>
                          </a:lnTo>
                          <a:lnTo>
                            <a:pt x="60" y="70"/>
                          </a:lnTo>
                          <a:lnTo>
                            <a:pt x="63" y="67"/>
                          </a:lnTo>
                          <a:lnTo>
                            <a:pt x="67" y="65"/>
                          </a:lnTo>
                          <a:lnTo>
                            <a:pt x="68" y="63"/>
                          </a:lnTo>
                          <a:lnTo>
                            <a:pt x="70" y="59"/>
                          </a:lnTo>
                          <a:lnTo>
                            <a:pt x="73" y="56"/>
                          </a:lnTo>
                          <a:lnTo>
                            <a:pt x="75" y="53"/>
                          </a:lnTo>
                          <a:lnTo>
                            <a:pt x="75" y="50"/>
                          </a:lnTo>
                          <a:lnTo>
                            <a:pt x="78" y="45"/>
                          </a:lnTo>
                          <a:lnTo>
                            <a:pt x="78" y="41"/>
                          </a:lnTo>
                          <a:lnTo>
                            <a:pt x="78" y="38"/>
                          </a:lnTo>
                          <a:lnTo>
                            <a:pt x="78" y="34"/>
                          </a:lnTo>
                          <a:lnTo>
                            <a:pt x="78" y="29"/>
                          </a:lnTo>
                          <a:lnTo>
                            <a:pt x="75" y="26"/>
                          </a:lnTo>
                          <a:lnTo>
                            <a:pt x="75" y="22"/>
                          </a:lnTo>
                          <a:lnTo>
                            <a:pt x="73" y="19"/>
                          </a:lnTo>
                          <a:lnTo>
                            <a:pt x="70" y="15"/>
                          </a:lnTo>
                          <a:lnTo>
                            <a:pt x="68" y="13"/>
                          </a:lnTo>
                          <a:lnTo>
                            <a:pt x="67" y="10"/>
                          </a:lnTo>
                          <a:lnTo>
                            <a:pt x="63" y="7"/>
                          </a:lnTo>
                          <a:lnTo>
                            <a:pt x="60" y="6"/>
                          </a:lnTo>
                          <a:lnTo>
                            <a:pt x="57" y="3"/>
                          </a:lnTo>
                          <a:lnTo>
                            <a:pt x="54" y="2"/>
                          </a:lnTo>
                          <a:lnTo>
                            <a:pt x="50" y="1"/>
                          </a:lnTo>
                          <a:lnTo>
                            <a:pt x="47" y="0"/>
                          </a:lnTo>
                          <a:lnTo>
                            <a:pt x="43" y="0"/>
                          </a:lnTo>
                          <a:lnTo>
                            <a:pt x="40" y="0"/>
                          </a:lnTo>
                          <a:lnTo>
                            <a:pt x="35" y="0"/>
                          </a:lnTo>
                          <a:lnTo>
                            <a:pt x="31" y="0"/>
                          </a:lnTo>
                          <a:lnTo>
                            <a:pt x="27" y="1"/>
                          </a:lnTo>
                          <a:lnTo>
                            <a:pt x="24" y="2"/>
                          </a:lnTo>
                          <a:lnTo>
                            <a:pt x="21" y="3"/>
                          </a:lnTo>
                          <a:lnTo>
                            <a:pt x="17" y="6"/>
                          </a:lnTo>
                          <a:lnTo>
                            <a:pt x="13" y="7"/>
                          </a:lnTo>
                          <a:lnTo>
                            <a:pt x="11" y="10"/>
                          </a:lnTo>
                          <a:lnTo>
                            <a:pt x="9" y="13"/>
                          </a:lnTo>
                          <a:lnTo>
                            <a:pt x="6" y="15"/>
                          </a:lnTo>
                          <a:lnTo>
                            <a:pt x="4" y="19"/>
                          </a:lnTo>
                          <a:lnTo>
                            <a:pt x="4" y="22"/>
                          </a:lnTo>
                          <a:lnTo>
                            <a:pt x="2" y="26"/>
                          </a:lnTo>
                          <a:lnTo>
                            <a:pt x="2" y="29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2" y="45"/>
                          </a:lnTo>
                          <a:lnTo>
                            <a:pt x="2" y="50"/>
                          </a:lnTo>
                          <a:lnTo>
                            <a:pt x="4" y="53"/>
                          </a:lnTo>
                          <a:lnTo>
                            <a:pt x="4" y="56"/>
                          </a:lnTo>
                          <a:lnTo>
                            <a:pt x="6" y="59"/>
                          </a:lnTo>
                          <a:lnTo>
                            <a:pt x="9" y="63"/>
                          </a:lnTo>
                          <a:lnTo>
                            <a:pt x="11" y="65"/>
                          </a:lnTo>
                          <a:lnTo>
                            <a:pt x="13" y="67"/>
                          </a:lnTo>
                          <a:lnTo>
                            <a:pt x="17" y="70"/>
                          </a:lnTo>
                          <a:lnTo>
                            <a:pt x="21" y="71"/>
                          </a:lnTo>
                          <a:lnTo>
                            <a:pt x="24" y="73"/>
                          </a:lnTo>
                          <a:lnTo>
                            <a:pt x="27" y="73"/>
                          </a:lnTo>
                          <a:lnTo>
                            <a:pt x="31" y="76"/>
                          </a:lnTo>
                          <a:lnTo>
                            <a:pt x="35" y="76"/>
                          </a:lnTo>
                          <a:lnTo>
                            <a:pt x="40" y="76"/>
                          </a:lnTo>
                          <a:lnTo>
                            <a:pt x="40" y="7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5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5588" y="1906"/>
                      <a:ext cx="26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6"/>
                        </a:cxn>
                        <a:cxn ang="0">
                          <a:pos x="50" y="75"/>
                        </a:cxn>
                        <a:cxn ang="0">
                          <a:pos x="56" y="71"/>
                        </a:cxn>
                        <a:cxn ang="0">
                          <a:pos x="63" y="66"/>
                        </a:cxn>
                        <a:cxn ang="0">
                          <a:pos x="67" y="62"/>
                        </a:cxn>
                        <a:cxn ang="0">
                          <a:pos x="71" y="56"/>
                        </a:cxn>
                        <a:cxn ang="0">
                          <a:pos x="76" y="49"/>
                        </a:cxn>
                        <a:cxn ang="0">
                          <a:pos x="77" y="41"/>
                        </a:cxn>
                        <a:cxn ang="0">
                          <a:pos x="77" y="34"/>
                        </a:cxn>
                        <a:cxn ang="0">
                          <a:pos x="76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3" y="8"/>
                        </a:cxn>
                        <a:cxn ang="0">
                          <a:pos x="56" y="4"/>
                        </a:cxn>
                        <a:cxn ang="0">
                          <a:pos x="50" y="1"/>
                        </a:cxn>
                        <a:cxn ang="0">
                          <a:pos x="41" y="0"/>
                        </a:cxn>
                        <a:cxn ang="0">
                          <a:pos x="34" y="0"/>
                        </a:cxn>
                        <a:cxn ang="0">
                          <a:pos x="26" y="1"/>
                        </a:cxn>
                        <a:cxn ang="0">
                          <a:pos x="20" y="4"/>
                        </a:cxn>
                        <a:cxn ang="0">
                          <a:pos x="13" y="8"/>
                        </a:cxn>
                        <a:cxn ang="0">
                          <a:pos x="8" y="13"/>
                        </a:cxn>
                        <a:cxn ang="0">
                          <a:pos x="5" y="19"/>
                        </a:cxn>
                        <a:cxn ang="0">
                          <a:pos x="1" y="26"/>
                        </a:cxn>
                        <a:cxn ang="0">
                          <a:pos x="0" y="34"/>
                        </a:cxn>
                        <a:cxn ang="0">
                          <a:pos x="0" y="41"/>
                        </a:cxn>
                        <a:cxn ang="0">
                          <a:pos x="1" y="49"/>
                        </a:cxn>
                        <a:cxn ang="0">
                          <a:pos x="5" y="56"/>
                        </a:cxn>
                        <a:cxn ang="0">
                          <a:pos x="8" y="62"/>
                        </a:cxn>
                        <a:cxn ang="0">
                          <a:pos x="13" y="66"/>
                        </a:cxn>
                        <a:cxn ang="0">
                          <a:pos x="20" y="71"/>
                        </a:cxn>
                        <a:cxn ang="0">
                          <a:pos x="26" y="75"/>
                        </a:cxn>
                        <a:cxn ang="0">
                          <a:pos x="34" y="76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8" h="77">
                          <a:moveTo>
                            <a:pt x="38" y="77"/>
                          </a:moveTo>
                          <a:lnTo>
                            <a:pt x="41" y="76"/>
                          </a:lnTo>
                          <a:lnTo>
                            <a:pt x="45" y="75"/>
                          </a:lnTo>
                          <a:lnTo>
                            <a:pt x="50" y="75"/>
                          </a:lnTo>
                          <a:lnTo>
                            <a:pt x="53" y="72"/>
                          </a:lnTo>
                          <a:lnTo>
                            <a:pt x="56" y="71"/>
                          </a:lnTo>
                          <a:lnTo>
                            <a:pt x="60" y="69"/>
                          </a:lnTo>
                          <a:lnTo>
                            <a:pt x="63" y="66"/>
                          </a:lnTo>
                          <a:lnTo>
                            <a:pt x="65" y="64"/>
                          </a:lnTo>
                          <a:lnTo>
                            <a:pt x="67" y="62"/>
                          </a:lnTo>
                          <a:lnTo>
                            <a:pt x="70" y="59"/>
                          </a:lnTo>
                          <a:lnTo>
                            <a:pt x="71" y="56"/>
                          </a:lnTo>
                          <a:lnTo>
                            <a:pt x="73" y="53"/>
                          </a:lnTo>
                          <a:lnTo>
                            <a:pt x="76" y="49"/>
                          </a:lnTo>
                          <a:lnTo>
                            <a:pt x="76" y="45"/>
                          </a:lnTo>
                          <a:lnTo>
                            <a:pt x="77" y="41"/>
                          </a:lnTo>
                          <a:lnTo>
                            <a:pt x="78" y="38"/>
                          </a:lnTo>
                          <a:lnTo>
                            <a:pt x="77" y="34"/>
                          </a:lnTo>
                          <a:lnTo>
                            <a:pt x="76" y="28"/>
                          </a:lnTo>
                          <a:lnTo>
                            <a:pt x="76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3" y="8"/>
                          </a:lnTo>
                          <a:lnTo>
                            <a:pt x="60" y="6"/>
                          </a:lnTo>
                          <a:lnTo>
                            <a:pt x="56" y="4"/>
                          </a:lnTo>
                          <a:lnTo>
                            <a:pt x="53" y="2"/>
                          </a:lnTo>
                          <a:lnTo>
                            <a:pt x="50" y="1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4" y="0"/>
                          </a:lnTo>
                          <a:lnTo>
                            <a:pt x="31" y="0"/>
                          </a:lnTo>
                          <a:lnTo>
                            <a:pt x="26" y="1"/>
                          </a:lnTo>
                          <a:lnTo>
                            <a:pt x="22" y="2"/>
                          </a:lnTo>
                          <a:lnTo>
                            <a:pt x="20" y="4"/>
                          </a:lnTo>
                          <a:lnTo>
                            <a:pt x="16" y="6"/>
                          </a:lnTo>
                          <a:lnTo>
                            <a:pt x="13" y="8"/>
                          </a:lnTo>
                          <a:lnTo>
                            <a:pt x="11" y="11"/>
                          </a:lnTo>
                          <a:lnTo>
                            <a:pt x="8" y="13"/>
                          </a:lnTo>
                          <a:lnTo>
                            <a:pt x="6" y="17"/>
                          </a:lnTo>
                          <a:lnTo>
                            <a:pt x="5" y="19"/>
                          </a:lnTo>
                          <a:lnTo>
                            <a:pt x="2" y="23"/>
                          </a:lnTo>
                          <a:lnTo>
                            <a:pt x="1" y="26"/>
                          </a:lnTo>
                          <a:lnTo>
                            <a:pt x="0" y="28"/>
                          </a:lnTo>
                          <a:lnTo>
                            <a:pt x="0" y="34"/>
                          </a:lnTo>
                          <a:lnTo>
                            <a:pt x="0" y="38"/>
                          </a:lnTo>
                          <a:lnTo>
                            <a:pt x="0" y="41"/>
                          </a:lnTo>
                          <a:lnTo>
                            <a:pt x="0" y="45"/>
                          </a:lnTo>
                          <a:lnTo>
                            <a:pt x="1" y="49"/>
                          </a:lnTo>
                          <a:lnTo>
                            <a:pt x="2" y="53"/>
                          </a:lnTo>
                          <a:lnTo>
                            <a:pt x="5" y="56"/>
                          </a:lnTo>
                          <a:lnTo>
                            <a:pt x="6" y="59"/>
                          </a:lnTo>
                          <a:lnTo>
                            <a:pt x="8" y="62"/>
                          </a:lnTo>
                          <a:lnTo>
                            <a:pt x="11" y="64"/>
                          </a:lnTo>
                          <a:lnTo>
                            <a:pt x="13" y="66"/>
                          </a:lnTo>
                          <a:lnTo>
                            <a:pt x="16" y="69"/>
                          </a:lnTo>
                          <a:lnTo>
                            <a:pt x="20" y="71"/>
                          </a:lnTo>
                          <a:lnTo>
                            <a:pt x="22" y="72"/>
                          </a:lnTo>
                          <a:lnTo>
                            <a:pt x="26" y="75"/>
                          </a:lnTo>
                          <a:lnTo>
                            <a:pt x="31" y="75"/>
                          </a:lnTo>
                          <a:lnTo>
                            <a:pt x="34" y="76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6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5639" y="1907"/>
                      <a:ext cx="25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77"/>
                        </a:cxn>
                        <a:cxn ang="0">
                          <a:pos x="48" y="75"/>
                        </a:cxn>
                        <a:cxn ang="0">
                          <a:pos x="56" y="73"/>
                        </a:cxn>
                        <a:cxn ang="0">
                          <a:pos x="61" y="67"/>
                        </a:cxn>
                        <a:cxn ang="0">
                          <a:pos x="67" y="62"/>
                        </a:cxn>
                        <a:cxn ang="0">
                          <a:pos x="71" y="57"/>
                        </a:cxn>
                        <a:cxn ang="0">
                          <a:pos x="74" y="50"/>
                        </a:cxn>
                        <a:cxn ang="0">
                          <a:pos x="76" y="42"/>
                        </a:cxn>
                        <a:cxn ang="0">
                          <a:pos x="76" y="35"/>
                        </a:cxn>
                        <a:cxn ang="0">
                          <a:pos x="74" y="26"/>
                        </a:cxn>
                        <a:cxn ang="0">
                          <a:pos x="71" y="19"/>
                        </a:cxn>
                        <a:cxn ang="0">
                          <a:pos x="67" y="13"/>
                        </a:cxn>
                        <a:cxn ang="0">
                          <a:pos x="61" y="9"/>
                        </a:cxn>
                        <a:cxn ang="0">
                          <a:pos x="56" y="4"/>
                        </a:cxn>
                        <a:cxn ang="0">
                          <a:pos x="48" y="2"/>
                        </a:cxn>
                        <a:cxn ang="0">
                          <a:pos x="41" y="0"/>
                        </a:cxn>
                        <a:cxn ang="0">
                          <a:pos x="33" y="0"/>
                        </a:cxn>
                        <a:cxn ang="0">
                          <a:pos x="26" y="2"/>
                        </a:cxn>
                        <a:cxn ang="0">
                          <a:pos x="19" y="4"/>
                        </a:cxn>
                        <a:cxn ang="0">
                          <a:pos x="13" y="9"/>
                        </a:cxn>
                        <a:cxn ang="0">
                          <a:pos x="7" y="13"/>
                        </a:cxn>
                        <a:cxn ang="0">
                          <a:pos x="3" y="19"/>
                        </a:cxn>
                        <a:cxn ang="0">
                          <a:pos x="0" y="26"/>
                        </a:cxn>
                        <a:cxn ang="0">
                          <a:pos x="0" y="35"/>
                        </a:cxn>
                        <a:cxn ang="0">
                          <a:pos x="0" y="42"/>
                        </a:cxn>
                        <a:cxn ang="0">
                          <a:pos x="0" y="50"/>
                        </a:cxn>
                        <a:cxn ang="0">
                          <a:pos x="3" y="57"/>
                        </a:cxn>
                        <a:cxn ang="0">
                          <a:pos x="7" y="62"/>
                        </a:cxn>
                        <a:cxn ang="0">
                          <a:pos x="13" y="67"/>
                        </a:cxn>
                        <a:cxn ang="0">
                          <a:pos x="19" y="73"/>
                        </a:cxn>
                        <a:cxn ang="0">
                          <a:pos x="26" y="75"/>
                        </a:cxn>
                        <a:cxn ang="0">
                          <a:pos x="33" y="77"/>
                        </a:cxn>
                        <a:cxn ang="0">
                          <a:pos x="38" y="77"/>
                        </a:cxn>
                      </a:cxnLst>
                      <a:rect l="0" t="0" r="r" b="b"/>
                      <a:pathLst>
                        <a:path w="77" h="77">
                          <a:moveTo>
                            <a:pt x="38" y="77"/>
                          </a:moveTo>
                          <a:lnTo>
                            <a:pt x="41" y="77"/>
                          </a:lnTo>
                          <a:lnTo>
                            <a:pt x="45" y="76"/>
                          </a:lnTo>
                          <a:lnTo>
                            <a:pt x="48" y="75"/>
                          </a:lnTo>
                          <a:lnTo>
                            <a:pt x="53" y="75"/>
                          </a:lnTo>
                          <a:lnTo>
                            <a:pt x="56" y="73"/>
                          </a:lnTo>
                          <a:lnTo>
                            <a:pt x="59" y="70"/>
                          </a:lnTo>
                          <a:lnTo>
                            <a:pt x="61" y="67"/>
                          </a:lnTo>
                          <a:lnTo>
                            <a:pt x="65" y="66"/>
                          </a:lnTo>
                          <a:lnTo>
                            <a:pt x="67" y="62"/>
                          </a:lnTo>
                          <a:lnTo>
                            <a:pt x="70" y="60"/>
                          </a:lnTo>
                          <a:lnTo>
                            <a:pt x="71" y="57"/>
                          </a:lnTo>
                          <a:lnTo>
                            <a:pt x="73" y="53"/>
                          </a:lnTo>
                          <a:lnTo>
                            <a:pt x="74" y="50"/>
                          </a:lnTo>
                          <a:lnTo>
                            <a:pt x="76" y="45"/>
                          </a:lnTo>
                          <a:lnTo>
                            <a:pt x="76" y="42"/>
                          </a:lnTo>
                          <a:lnTo>
                            <a:pt x="77" y="38"/>
                          </a:lnTo>
                          <a:lnTo>
                            <a:pt x="76" y="35"/>
                          </a:lnTo>
                          <a:lnTo>
                            <a:pt x="76" y="30"/>
                          </a:lnTo>
                          <a:lnTo>
                            <a:pt x="74" y="26"/>
                          </a:lnTo>
                          <a:lnTo>
                            <a:pt x="73" y="23"/>
                          </a:lnTo>
                          <a:lnTo>
                            <a:pt x="71" y="19"/>
                          </a:lnTo>
                          <a:lnTo>
                            <a:pt x="70" y="17"/>
                          </a:lnTo>
                          <a:lnTo>
                            <a:pt x="67" y="13"/>
                          </a:lnTo>
                          <a:lnTo>
                            <a:pt x="65" y="11"/>
                          </a:lnTo>
                          <a:lnTo>
                            <a:pt x="61" y="9"/>
                          </a:lnTo>
                          <a:lnTo>
                            <a:pt x="59" y="6"/>
                          </a:lnTo>
                          <a:lnTo>
                            <a:pt x="56" y="4"/>
                          </a:lnTo>
                          <a:lnTo>
                            <a:pt x="53" y="3"/>
                          </a:lnTo>
                          <a:lnTo>
                            <a:pt x="48" y="2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lnTo>
                            <a:pt x="38" y="0"/>
                          </a:lnTo>
                          <a:lnTo>
                            <a:pt x="33" y="0"/>
                          </a:lnTo>
                          <a:lnTo>
                            <a:pt x="31" y="0"/>
                          </a:lnTo>
                          <a:lnTo>
                            <a:pt x="26" y="2"/>
                          </a:lnTo>
                          <a:lnTo>
                            <a:pt x="22" y="3"/>
                          </a:lnTo>
                          <a:lnTo>
                            <a:pt x="19" y="4"/>
                          </a:lnTo>
                          <a:lnTo>
                            <a:pt x="15" y="6"/>
                          </a:lnTo>
                          <a:lnTo>
                            <a:pt x="13" y="9"/>
                          </a:lnTo>
                          <a:lnTo>
                            <a:pt x="10" y="11"/>
                          </a:lnTo>
                          <a:lnTo>
                            <a:pt x="7" y="13"/>
                          </a:lnTo>
                          <a:lnTo>
                            <a:pt x="4" y="17"/>
                          </a:lnTo>
                          <a:lnTo>
                            <a:pt x="3" y="19"/>
                          </a:lnTo>
                          <a:lnTo>
                            <a:pt x="2" y="23"/>
                          </a:lnTo>
                          <a:lnTo>
                            <a:pt x="0" y="26"/>
                          </a:lnTo>
                          <a:lnTo>
                            <a:pt x="0" y="30"/>
                          </a:lnTo>
                          <a:lnTo>
                            <a:pt x="0" y="35"/>
                          </a:lnTo>
                          <a:lnTo>
                            <a:pt x="0" y="38"/>
                          </a:lnTo>
                          <a:lnTo>
                            <a:pt x="0" y="42"/>
                          </a:lnTo>
                          <a:lnTo>
                            <a:pt x="0" y="45"/>
                          </a:lnTo>
                          <a:lnTo>
                            <a:pt x="0" y="50"/>
                          </a:lnTo>
                          <a:lnTo>
                            <a:pt x="2" y="53"/>
                          </a:lnTo>
                          <a:lnTo>
                            <a:pt x="3" y="57"/>
                          </a:lnTo>
                          <a:lnTo>
                            <a:pt x="4" y="60"/>
                          </a:lnTo>
                          <a:lnTo>
                            <a:pt x="7" y="62"/>
                          </a:lnTo>
                          <a:lnTo>
                            <a:pt x="10" y="66"/>
                          </a:lnTo>
                          <a:lnTo>
                            <a:pt x="13" y="67"/>
                          </a:lnTo>
                          <a:lnTo>
                            <a:pt x="15" y="70"/>
                          </a:lnTo>
                          <a:lnTo>
                            <a:pt x="19" y="73"/>
                          </a:lnTo>
                          <a:lnTo>
                            <a:pt x="22" y="75"/>
                          </a:lnTo>
                          <a:lnTo>
                            <a:pt x="26" y="75"/>
                          </a:lnTo>
                          <a:lnTo>
                            <a:pt x="31" y="76"/>
                          </a:lnTo>
                          <a:lnTo>
                            <a:pt x="33" y="77"/>
                          </a:lnTo>
                          <a:lnTo>
                            <a:pt x="38" y="77"/>
                          </a:lnTo>
                          <a:lnTo>
                            <a:pt x="38" y="77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7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5491" y="1538"/>
                      <a:ext cx="19" cy="9"/>
                    </a:xfrm>
                    <a:custGeom>
                      <a:avLst/>
                      <a:gdLst/>
                      <a:ahLst/>
                      <a:cxnLst>
                        <a:cxn ang="0">
                          <a:pos x="51" y="0"/>
                        </a:cxn>
                        <a:cxn ang="0">
                          <a:pos x="51" y="4"/>
                        </a:cxn>
                        <a:cxn ang="0">
                          <a:pos x="51" y="8"/>
                        </a:cxn>
                        <a:cxn ang="0">
                          <a:pos x="51" y="12"/>
                        </a:cxn>
                        <a:cxn ang="0">
                          <a:pos x="53" y="15"/>
                        </a:cxn>
                        <a:cxn ang="0">
                          <a:pos x="53" y="19"/>
                        </a:cxn>
                        <a:cxn ang="0">
                          <a:pos x="54" y="22"/>
                        </a:cxn>
                        <a:cxn ang="0">
                          <a:pos x="55" y="25"/>
                        </a:cxn>
                        <a:cxn ang="0">
                          <a:pos x="56" y="27"/>
                        </a:cxn>
                        <a:cxn ang="0">
                          <a:pos x="51" y="27"/>
                        </a:cxn>
                        <a:cxn ang="0">
                          <a:pos x="48" y="27"/>
                        </a:cxn>
                        <a:cxn ang="0">
                          <a:pos x="44" y="27"/>
                        </a:cxn>
                        <a:cxn ang="0">
                          <a:pos x="41" y="27"/>
                        </a:cxn>
                        <a:cxn ang="0">
                          <a:pos x="37" y="26"/>
                        </a:cxn>
                        <a:cxn ang="0">
                          <a:pos x="34" y="25"/>
                        </a:cxn>
                        <a:cxn ang="0">
                          <a:pos x="29" y="23"/>
                        </a:cxn>
                        <a:cxn ang="0">
                          <a:pos x="26" y="22"/>
                        </a:cxn>
                        <a:cxn ang="0">
                          <a:pos x="23" y="20"/>
                        </a:cxn>
                        <a:cxn ang="0">
                          <a:pos x="19" y="18"/>
                        </a:cxn>
                        <a:cxn ang="0">
                          <a:pos x="16" y="14"/>
                        </a:cxn>
                        <a:cxn ang="0">
                          <a:pos x="13" y="12"/>
                        </a:cxn>
                        <a:cxn ang="0">
                          <a:pos x="9" y="9"/>
                        </a:cxn>
                        <a:cxn ang="0">
                          <a:pos x="6" y="7"/>
                        </a:cxn>
                        <a:cxn ang="0">
                          <a:pos x="3" y="4"/>
                        </a:cxn>
                        <a:cxn ang="0">
                          <a:pos x="0" y="2"/>
                        </a:cxn>
                        <a:cxn ang="0">
                          <a:pos x="3" y="1"/>
                        </a:cxn>
                        <a:cxn ang="0">
                          <a:pos x="6" y="1"/>
                        </a:cxn>
                        <a:cxn ang="0">
                          <a:pos x="9" y="1"/>
                        </a:cxn>
                        <a:cxn ang="0">
                          <a:pos x="13" y="1"/>
                        </a:cxn>
                        <a:cxn ang="0">
                          <a:pos x="16" y="1"/>
                        </a:cxn>
                        <a:cxn ang="0">
                          <a:pos x="19" y="1"/>
                        </a:cxn>
                        <a:cxn ang="0">
                          <a:pos x="23" y="1"/>
                        </a:cxn>
                        <a:cxn ang="0">
                          <a:pos x="26" y="1"/>
                        </a:cxn>
                        <a:cxn ang="0">
                          <a:pos x="29" y="0"/>
                        </a:cxn>
                        <a:cxn ang="0">
                          <a:pos x="31" y="0"/>
                        </a:cxn>
                        <a:cxn ang="0">
                          <a:pos x="35" y="0"/>
                        </a:cxn>
                        <a:cxn ang="0">
                          <a:pos x="40" y="0"/>
                        </a:cxn>
                        <a:cxn ang="0">
                          <a:pos x="42" y="0"/>
                        </a:cxn>
                        <a:cxn ang="0">
                          <a:pos x="44" y="0"/>
                        </a:cxn>
                        <a:cxn ang="0">
                          <a:pos x="48" y="0"/>
                        </a:cxn>
                        <a:cxn ang="0">
                          <a:pos x="51" y="0"/>
                        </a:cxn>
                        <a:cxn ang="0">
                          <a:pos x="51" y="0"/>
                        </a:cxn>
                      </a:cxnLst>
                      <a:rect l="0" t="0" r="r" b="b"/>
                      <a:pathLst>
                        <a:path w="56" h="27">
                          <a:moveTo>
                            <a:pt x="51" y="0"/>
                          </a:moveTo>
                          <a:lnTo>
                            <a:pt x="51" y="4"/>
                          </a:lnTo>
                          <a:lnTo>
                            <a:pt x="51" y="8"/>
                          </a:lnTo>
                          <a:lnTo>
                            <a:pt x="51" y="12"/>
                          </a:lnTo>
                          <a:lnTo>
                            <a:pt x="53" y="15"/>
                          </a:lnTo>
                          <a:lnTo>
                            <a:pt x="53" y="19"/>
                          </a:lnTo>
                          <a:lnTo>
                            <a:pt x="54" y="22"/>
                          </a:lnTo>
                          <a:lnTo>
                            <a:pt x="55" y="25"/>
                          </a:lnTo>
                          <a:lnTo>
                            <a:pt x="56" y="27"/>
                          </a:lnTo>
                          <a:lnTo>
                            <a:pt x="51" y="27"/>
                          </a:lnTo>
                          <a:lnTo>
                            <a:pt x="48" y="27"/>
                          </a:lnTo>
                          <a:lnTo>
                            <a:pt x="44" y="27"/>
                          </a:lnTo>
                          <a:lnTo>
                            <a:pt x="41" y="27"/>
                          </a:lnTo>
                          <a:lnTo>
                            <a:pt x="37" y="26"/>
                          </a:lnTo>
                          <a:lnTo>
                            <a:pt x="34" y="25"/>
                          </a:lnTo>
                          <a:lnTo>
                            <a:pt x="29" y="23"/>
                          </a:lnTo>
                          <a:lnTo>
                            <a:pt x="26" y="22"/>
                          </a:lnTo>
                          <a:lnTo>
                            <a:pt x="23" y="20"/>
                          </a:lnTo>
                          <a:lnTo>
                            <a:pt x="19" y="18"/>
                          </a:lnTo>
                          <a:lnTo>
                            <a:pt x="16" y="14"/>
                          </a:lnTo>
                          <a:lnTo>
                            <a:pt x="13" y="12"/>
                          </a:lnTo>
                          <a:lnTo>
                            <a:pt x="9" y="9"/>
                          </a:lnTo>
                          <a:lnTo>
                            <a:pt x="6" y="7"/>
                          </a:lnTo>
                          <a:lnTo>
                            <a:pt x="3" y="4"/>
                          </a:lnTo>
                          <a:lnTo>
                            <a:pt x="0" y="2"/>
                          </a:lnTo>
                          <a:lnTo>
                            <a:pt x="3" y="1"/>
                          </a:lnTo>
                          <a:lnTo>
                            <a:pt x="6" y="1"/>
                          </a:lnTo>
                          <a:lnTo>
                            <a:pt x="9" y="1"/>
                          </a:lnTo>
                          <a:lnTo>
                            <a:pt x="13" y="1"/>
                          </a:lnTo>
                          <a:lnTo>
                            <a:pt x="16" y="1"/>
                          </a:lnTo>
                          <a:lnTo>
                            <a:pt x="19" y="1"/>
                          </a:lnTo>
                          <a:lnTo>
                            <a:pt x="23" y="1"/>
                          </a:lnTo>
                          <a:lnTo>
                            <a:pt x="26" y="1"/>
                          </a:lnTo>
                          <a:lnTo>
                            <a:pt x="29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8" y="0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8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5354" y="1538"/>
                      <a:ext cx="326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21" y="16"/>
                        </a:cxn>
                        <a:cxn ang="0">
                          <a:pos x="792" y="29"/>
                        </a:cxn>
                        <a:cxn ang="0">
                          <a:pos x="761" y="36"/>
                        </a:cxn>
                        <a:cxn ang="0">
                          <a:pos x="735" y="24"/>
                        </a:cxn>
                        <a:cxn ang="0">
                          <a:pos x="708" y="45"/>
                        </a:cxn>
                        <a:cxn ang="0">
                          <a:pos x="678" y="31"/>
                        </a:cxn>
                        <a:cxn ang="0">
                          <a:pos x="652" y="32"/>
                        </a:cxn>
                        <a:cxn ang="0">
                          <a:pos x="650" y="67"/>
                        </a:cxn>
                        <a:cxn ang="0">
                          <a:pos x="683" y="73"/>
                        </a:cxn>
                        <a:cxn ang="0">
                          <a:pos x="714" y="64"/>
                        </a:cxn>
                        <a:cxn ang="0">
                          <a:pos x="744" y="55"/>
                        </a:cxn>
                        <a:cxn ang="0">
                          <a:pos x="774" y="63"/>
                        </a:cxn>
                        <a:cxn ang="0">
                          <a:pos x="795" y="87"/>
                        </a:cxn>
                        <a:cxn ang="0">
                          <a:pos x="831" y="88"/>
                        </a:cxn>
                        <a:cxn ang="0">
                          <a:pos x="873" y="56"/>
                        </a:cxn>
                        <a:cxn ang="0">
                          <a:pos x="855" y="43"/>
                        </a:cxn>
                        <a:cxn ang="0">
                          <a:pos x="820" y="40"/>
                        </a:cxn>
                        <a:cxn ang="0">
                          <a:pos x="837" y="14"/>
                        </a:cxn>
                        <a:cxn ang="0">
                          <a:pos x="871" y="13"/>
                        </a:cxn>
                        <a:cxn ang="0">
                          <a:pos x="899" y="16"/>
                        </a:cxn>
                        <a:cxn ang="0">
                          <a:pos x="929" y="18"/>
                        </a:cxn>
                        <a:cxn ang="0">
                          <a:pos x="969" y="19"/>
                        </a:cxn>
                        <a:cxn ang="0">
                          <a:pos x="744" y="94"/>
                        </a:cxn>
                        <a:cxn ang="0">
                          <a:pos x="618" y="87"/>
                        </a:cxn>
                        <a:cxn ang="0">
                          <a:pos x="492" y="84"/>
                        </a:cxn>
                        <a:cxn ang="0">
                          <a:pos x="369" y="86"/>
                        </a:cxn>
                        <a:cxn ang="0">
                          <a:pos x="245" y="95"/>
                        </a:cxn>
                        <a:cxn ang="0">
                          <a:pos x="127" y="113"/>
                        </a:cxn>
                        <a:cxn ang="0">
                          <a:pos x="0" y="56"/>
                        </a:cxn>
                        <a:cxn ang="0">
                          <a:pos x="36" y="45"/>
                        </a:cxn>
                        <a:cxn ang="0">
                          <a:pos x="64" y="38"/>
                        </a:cxn>
                        <a:cxn ang="0">
                          <a:pos x="91" y="32"/>
                        </a:cxn>
                        <a:cxn ang="0">
                          <a:pos x="118" y="26"/>
                        </a:cxn>
                        <a:cxn ang="0">
                          <a:pos x="144" y="21"/>
                        </a:cxn>
                        <a:cxn ang="0">
                          <a:pos x="173" y="18"/>
                        </a:cxn>
                        <a:cxn ang="0">
                          <a:pos x="187" y="43"/>
                        </a:cxn>
                        <a:cxn ang="0">
                          <a:pos x="220" y="32"/>
                        </a:cxn>
                        <a:cxn ang="0">
                          <a:pos x="250" y="30"/>
                        </a:cxn>
                        <a:cxn ang="0">
                          <a:pos x="277" y="65"/>
                        </a:cxn>
                        <a:cxn ang="0">
                          <a:pos x="314" y="83"/>
                        </a:cxn>
                        <a:cxn ang="0">
                          <a:pos x="324" y="57"/>
                        </a:cxn>
                        <a:cxn ang="0">
                          <a:pos x="308" y="12"/>
                        </a:cxn>
                        <a:cxn ang="0">
                          <a:pos x="327" y="2"/>
                        </a:cxn>
                        <a:cxn ang="0">
                          <a:pos x="352" y="6"/>
                        </a:cxn>
                        <a:cxn ang="0">
                          <a:pos x="378" y="31"/>
                        </a:cxn>
                        <a:cxn ang="0">
                          <a:pos x="411" y="61"/>
                        </a:cxn>
                        <a:cxn ang="0">
                          <a:pos x="440" y="65"/>
                        </a:cxn>
                        <a:cxn ang="0">
                          <a:pos x="471" y="55"/>
                        </a:cxn>
                        <a:cxn ang="0">
                          <a:pos x="507" y="18"/>
                        </a:cxn>
                        <a:cxn ang="0">
                          <a:pos x="535" y="0"/>
                        </a:cxn>
                        <a:cxn ang="0">
                          <a:pos x="517" y="29"/>
                        </a:cxn>
                        <a:cxn ang="0">
                          <a:pos x="534" y="62"/>
                        </a:cxn>
                        <a:cxn ang="0">
                          <a:pos x="577" y="71"/>
                        </a:cxn>
                        <a:cxn ang="0">
                          <a:pos x="596" y="56"/>
                        </a:cxn>
                        <a:cxn ang="0">
                          <a:pos x="588" y="26"/>
                        </a:cxn>
                        <a:cxn ang="0">
                          <a:pos x="562" y="8"/>
                        </a:cxn>
                        <a:cxn ang="0">
                          <a:pos x="576" y="0"/>
                        </a:cxn>
                        <a:cxn ang="0">
                          <a:pos x="617" y="1"/>
                        </a:cxn>
                        <a:cxn ang="0">
                          <a:pos x="657" y="2"/>
                        </a:cxn>
                        <a:cxn ang="0">
                          <a:pos x="697" y="5"/>
                        </a:cxn>
                        <a:cxn ang="0">
                          <a:pos x="738" y="6"/>
                        </a:cxn>
                        <a:cxn ang="0">
                          <a:pos x="779" y="10"/>
                        </a:cxn>
                      </a:cxnLst>
                      <a:rect l="0" t="0" r="r" b="b"/>
                      <a:pathLst>
                        <a:path w="976" h="139">
                          <a:moveTo>
                            <a:pt x="811" y="11"/>
                          </a:moveTo>
                          <a:lnTo>
                            <a:pt x="812" y="11"/>
                          </a:lnTo>
                          <a:lnTo>
                            <a:pt x="816" y="11"/>
                          </a:lnTo>
                          <a:lnTo>
                            <a:pt x="818" y="11"/>
                          </a:lnTo>
                          <a:lnTo>
                            <a:pt x="822" y="12"/>
                          </a:lnTo>
                          <a:lnTo>
                            <a:pt x="824" y="12"/>
                          </a:lnTo>
                          <a:lnTo>
                            <a:pt x="829" y="12"/>
                          </a:lnTo>
                          <a:lnTo>
                            <a:pt x="827" y="13"/>
                          </a:lnTo>
                          <a:lnTo>
                            <a:pt x="824" y="14"/>
                          </a:lnTo>
                          <a:lnTo>
                            <a:pt x="821" y="16"/>
                          </a:lnTo>
                          <a:lnTo>
                            <a:pt x="818" y="18"/>
                          </a:lnTo>
                          <a:lnTo>
                            <a:pt x="816" y="18"/>
                          </a:lnTo>
                          <a:lnTo>
                            <a:pt x="812" y="20"/>
                          </a:lnTo>
                          <a:lnTo>
                            <a:pt x="810" y="21"/>
                          </a:lnTo>
                          <a:lnTo>
                            <a:pt x="808" y="23"/>
                          </a:lnTo>
                          <a:lnTo>
                            <a:pt x="804" y="24"/>
                          </a:lnTo>
                          <a:lnTo>
                            <a:pt x="802" y="25"/>
                          </a:lnTo>
                          <a:lnTo>
                            <a:pt x="798" y="26"/>
                          </a:lnTo>
                          <a:lnTo>
                            <a:pt x="795" y="27"/>
                          </a:lnTo>
                          <a:lnTo>
                            <a:pt x="792" y="29"/>
                          </a:lnTo>
                          <a:lnTo>
                            <a:pt x="790" y="30"/>
                          </a:lnTo>
                          <a:lnTo>
                            <a:pt x="785" y="31"/>
                          </a:lnTo>
                          <a:lnTo>
                            <a:pt x="783" y="32"/>
                          </a:lnTo>
                          <a:lnTo>
                            <a:pt x="779" y="33"/>
                          </a:lnTo>
                          <a:lnTo>
                            <a:pt x="777" y="33"/>
                          </a:lnTo>
                          <a:lnTo>
                            <a:pt x="772" y="35"/>
                          </a:lnTo>
                          <a:lnTo>
                            <a:pt x="770" y="36"/>
                          </a:lnTo>
                          <a:lnTo>
                            <a:pt x="766" y="36"/>
                          </a:lnTo>
                          <a:lnTo>
                            <a:pt x="764" y="36"/>
                          </a:lnTo>
                          <a:lnTo>
                            <a:pt x="761" y="36"/>
                          </a:lnTo>
                          <a:lnTo>
                            <a:pt x="758" y="36"/>
                          </a:lnTo>
                          <a:lnTo>
                            <a:pt x="755" y="35"/>
                          </a:lnTo>
                          <a:lnTo>
                            <a:pt x="752" y="33"/>
                          </a:lnTo>
                          <a:lnTo>
                            <a:pt x="750" y="32"/>
                          </a:lnTo>
                          <a:lnTo>
                            <a:pt x="748" y="31"/>
                          </a:lnTo>
                          <a:lnTo>
                            <a:pt x="746" y="29"/>
                          </a:lnTo>
                          <a:lnTo>
                            <a:pt x="744" y="26"/>
                          </a:lnTo>
                          <a:lnTo>
                            <a:pt x="741" y="24"/>
                          </a:lnTo>
                          <a:lnTo>
                            <a:pt x="740" y="21"/>
                          </a:lnTo>
                          <a:lnTo>
                            <a:pt x="735" y="24"/>
                          </a:lnTo>
                          <a:lnTo>
                            <a:pt x="732" y="25"/>
                          </a:lnTo>
                          <a:lnTo>
                            <a:pt x="727" y="27"/>
                          </a:lnTo>
                          <a:lnTo>
                            <a:pt x="723" y="30"/>
                          </a:lnTo>
                          <a:lnTo>
                            <a:pt x="721" y="32"/>
                          </a:lnTo>
                          <a:lnTo>
                            <a:pt x="719" y="33"/>
                          </a:lnTo>
                          <a:lnTo>
                            <a:pt x="716" y="36"/>
                          </a:lnTo>
                          <a:lnTo>
                            <a:pt x="715" y="38"/>
                          </a:lnTo>
                          <a:lnTo>
                            <a:pt x="712" y="40"/>
                          </a:lnTo>
                          <a:lnTo>
                            <a:pt x="710" y="43"/>
                          </a:lnTo>
                          <a:lnTo>
                            <a:pt x="708" y="45"/>
                          </a:lnTo>
                          <a:lnTo>
                            <a:pt x="707" y="46"/>
                          </a:lnTo>
                          <a:lnTo>
                            <a:pt x="704" y="46"/>
                          </a:lnTo>
                          <a:lnTo>
                            <a:pt x="702" y="46"/>
                          </a:lnTo>
                          <a:lnTo>
                            <a:pt x="698" y="44"/>
                          </a:lnTo>
                          <a:lnTo>
                            <a:pt x="695" y="42"/>
                          </a:lnTo>
                          <a:lnTo>
                            <a:pt x="691" y="39"/>
                          </a:lnTo>
                          <a:lnTo>
                            <a:pt x="688" y="38"/>
                          </a:lnTo>
                          <a:lnTo>
                            <a:pt x="684" y="36"/>
                          </a:lnTo>
                          <a:lnTo>
                            <a:pt x="681" y="32"/>
                          </a:lnTo>
                          <a:lnTo>
                            <a:pt x="678" y="31"/>
                          </a:lnTo>
                          <a:lnTo>
                            <a:pt x="676" y="30"/>
                          </a:lnTo>
                          <a:lnTo>
                            <a:pt x="672" y="27"/>
                          </a:lnTo>
                          <a:lnTo>
                            <a:pt x="670" y="26"/>
                          </a:lnTo>
                          <a:lnTo>
                            <a:pt x="666" y="24"/>
                          </a:lnTo>
                          <a:lnTo>
                            <a:pt x="664" y="23"/>
                          </a:lnTo>
                          <a:lnTo>
                            <a:pt x="661" y="20"/>
                          </a:lnTo>
                          <a:lnTo>
                            <a:pt x="658" y="18"/>
                          </a:lnTo>
                          <a:lnTo>
                            <a:pt x="656" y="23"/>
                          </a:lnTo>
                          <a:lnTo>
                            <a:pt x="653" y="29"/>
                          </a:lnTo>
                          <a:lnTo>
                            <a:pt x="652" y="32"/>
                          </a:lnTo>
                          <a:lnTo>
                            <a:pt x="650" y="38"/>
                          </a:lnTo>
                          <a:lnTo>
                            <a:pt x="650" y="42"/>
                          </a:lnTo>
                          <a:lnTo>
                            <a:pt x="649" y="45"/>
                          </a:lnTo>
                          <a:lnTo>
                            <a:pt x="647" y="49"/>
                          </a:lnTo>
                          <a:lnTo>
                            <a:pt x="647" y="52"/>
                          </a:lnTo>
                          <a:lnTo>
                            <a:pt x="647" y="55"/>
                          </a:lnTo>
                          <a:lnTo>
                            <a:pt x="647" y="58"/>
                          </a:lnTo>
                          <a:lnTo>
                            <a:pt x="647" y="61"/>
                          </a:lnTo>
                          <a:lnTo>
                            <a:pt x="650" y="63"/>
                          </a:lnTo>
                          <a:lnTo>
                            <a:pt x="650" y="67"/>
                          </a:lnTo>
                          <a:lnTo>
                            <a:pt x="653" y="70"/>
                          </a:lnTo>
                          <a:lnTo>
                            <a:pt x="657" y="71"/>
                          </a:lnTo>
                          <a:lnTo>
                            <a:pt x="661" y="74"/>
                          </a:lnTo>
                          <a:lnTo>
                            <a:pt x="664" y="74"/>
                          </a:lnTo>
                          <a:lnTo>
                            <a:pt x="669" y="74"/>
                          </a:lnTo>
                          <a:lnTo>
                            <a:pt x="671" y="74"/>
                          </a:lnTo>
                          <a:lnTo>
                            <a:pt x="674" y="74"/>
                          </a:lnTo>
                          <a:lnTo>
                            <a:pt x="677" y="74"/>
                          </a:lnTo>
                          <a:lnTo>
                            <a:pt x="681" y="74"/>
                          </a:lnTo>
                          <a:lnTo>
                            <a:pt x="683" y="73"/>
                          </a:lnTo>
                          <a:lnTo>
                            <a:pt x="685" y="73"/>
                          </a:lnTo>
                          <a:lnTo>
                            <a:pt x="688" y="71"/>
                          </a:lnTo>
                          <a:lnTo>
                            <a:pt x="691" y="71"/>
                          </a:lnTo>
                          <a:lnTo>
                            <a:pt x="695" y="70"/>
                          </a:lnTo>
                          <a:lnTo>
                            <a:pt x="697" y="69"/>
                          </a:lnTo>
                          <a:lnTo>
                            <a:pt x="701" y="68"/>
                          </a:lnTo>
                          <a:lnTo>
                            <a:pt x="704" y="67"/>
                          </a:lnTo>
                          <a:lnTo>
                            <a:pt x="707" y="65"/>
                          </a:lnTo>
                          <a:lnTo>
                            <a:pt x="710" y="65"/>
                          </a:lnTo>
                          <a:lnTo>
                            <a:pt x="714" y="64"/>
                          </a:lnTo>
                          <a:lnTo>
                            <a:pt x="717" y="63"/>
                          </a:lnTo>
                          <a:lnTo>
                            <a:pt x="720" y="62"/>
                          </a:lnTo>
                          <a:lnTo>
                            <a:pt x="723" y="61"/>
                          </a:lnTo>
                          <a:lnTo>
                            <a:pt x="726" y="59"/>
                          </a:lnTo>
                          <a:lnTo>
                            <a:pt x="729" y="58"/>
                          </a:lnTo>
                          <a:lnTo>
                            <a:pt x="733" y="58"/>
                          </a:lnTo>
                          <a:lnTo>
                            <a:pt x="736" y="57"/>
                          </a:lnTo>
                          <a:lnTo>
                            <a:pt x="739" y="56"/>
                          </a:lnTo>
                          <a:lnTo>
                            <a:pt x="741" y="56"/>
                          </a:lnTo>
                          <a:lnTo>
                            <a:pt x="744" y="55"/>
                          </a:lnTo>
                          <a:lnTo>
                            <a:pt x="747" y="55"/>
                          </a:lnTo>
                          <a:lnTo>
                            <a:pt x="751" y="54"/>
                          </a:lnTo>
                          <a:lnTo>
                            <a:pt x="753" y="54"/>
                          </a:lnTo>
                          <a:lnTo>
                            <a:pt x="758" y="52"/>
                          </a:lnTo>
                          <a:lnTo>
                            <a:pt x="763" y="54"/>
                          </a:lnTo>
                          <a:lnTo>
                            <a:pt x="766" y="54"/>
                          </a:lnTo>
                          <a:lnTo>
                            <a:pt x="770" y="55"/>
                          </a:lnTo>
                          <a:lnTo>
                            <a:pt x="772" y="56"/>
                          </a:lnTo>
                          <a:lnTo>
                            <a:pt x="774" y="59"/>
                          </a:lnTo>
                          <a:lnTo>
                            <a:pt x="774" y="63"/>
                          </a:lnTo>
                          <a:lnTo>
                            <a:pt x="777" y="65"/>
                          </a:lnTo>
                          <a:lnTo>
                            <a:pt x="777" y="68"/>
                          </a:lnTo>
                          <a:lnTo>
                            <a:pt x="779" y="71"/>
                          </a:lnTo>
                          <a:lnTo>
                            <a:pt x="780" y="74"/>
                          </a:lnTo>
                          <a:lnTo>
                            <a:pt x="782" y="77"/>
                          </a:lnTo>
                          <a:lnTo>
                            <a:pt x="784" y="80"/>
                          </a:lnTo>
                          <a:lnTo>
                            <a:pt x="786" y="82"/>
                          </a:lnTo>
                          <a:lnTo>
                            <a:pt x="790" y="83"/>
                          </a:lnTo>
                          <a:lnTo>
                            <a:pt x="792" y="86"/>
                          </a:lnTo>
                          <a:lnTo>
                            <a:pt x="795" y="87"/>
                          </a:lnTo>
                          <a:lnTo>
                            <a:pt x="798" y="88"/>
                          </a:lnTo>
                          <a:lnTo>
                            <a:pt x="801" y="88"/>
                          </a:lnTo>
                          <a:lnTo>
                            <a:pt x="804" y="90"/>
                          </a:lnTo>
                          <a:lnTo>
                            <a:pt x="808" y="90"/>
                          </a:lnTo>
                          <a:lnTo>
                            <a:pt x="812" y="92"/>
                          </a:lnTo>
                          <a:lnTo>
                            <a:pt x="816" y="92"/>
                          </a:lnTo>
                          <a:lnTo>
                            <a:pt x="820" y="92"/>
                          </a:lnTo>
                          <a:lnTo>
                            <a:pt x="823" y="90"/>
                          </a:lnTo>
                          <a:lnTo>
                            <a:pt x="828" y="89"/>
                          </a:lnTo>
                          <a:lnTo>
                            <a:pt x="831" y="88"/>
                          </a:lnTo>
                          <a:lnTo>
                            <a:pt x="836" y="86"/>
                          </a:lnTo>
                          <a:lnTo>
                            <a:pt x="840" y="83"/>
                          </a:lnTo>
                          <a:lnTo>
                            <a:pt x="846" y="82"/>
                          </a:lnTo>
                          <a:lnTo>
                            <a:pt x="849" y="78"/>
                          </a:lnTo>
                          <a:lnTo>
                            <a:pt x="853" y="76"/>
                          </a:lnTo>
                          <a:lnTo>
                            <a:pt x="857" y="71"/>
                          </a:lnTo>
                          <a:lnTo>
                            <a:pt x="862" y="68"/>
                          </a:lnTo>
                          <a:lnTo>
                            <a:pt x="867" y="63"/>
                          </a:lnTo>
                          <a:lnTo>
                            <a:pt x="871" y="58"/>
                          </a:lnTo>
                          <a:lnTo>
                            <a:pt x="873" y="56"/>
                          </a:lnTo>
                          <a:lnTo>
                            <a:pt x="875" y="54"/>
                          </a:lnTo>
                          <a:lnTo>
                            <a:pt x="878" y="50"/>
                          </a:lnTo>
                          <a:lnTo>
                            <a:pt x="880" y="48"/>
                          </a:lnTo>
                          <a:lnTo>
                            <a:pt x="878" y="45"/>
                          </a:lnTo>
                          <a:lnTo>
                            <a:pt x="875" y="44"/>
                          </a:lnTo>
                          <a:lnTo>
                            <a:pt x="873" y="43"/>
                          </a:lnTo>
                          <a:lnTo>
                            <a:pt x="868" y="43"/>
                          </a:lnTo>
                          <a:lnTo>
                            <a:pt x="865" y="43"/>
                          </a:lnTo>
                          <a:lnTo>
                            <a:pt x="860" y="43"/>
                          </a:lnTo>
                          <a:lnTo>
                            <a:pt x="855" y="43"/>
                          </a:lnTo>
                          <a:lnTo>
                            <a:pt x="850" y="43"/>
                          </a:lnTo>
                          <a:lnTo>
                            <a:pt x="847" y="43"/>
                          </a:lnTo>
                          <a:lnTo>
                            <a:pt x="844" y="43"/>
                          </a:lnTo>
                          <a:lnTo>
                            <a:pt x="842" y="43"/>
                          </a:lnTo>
                          <a:lnTo>
                            <a:pt x="840" y="44"/>
                          </a:lnTo>
                          <a:lnTo>
                            <a:pt x="835" y="44"/>
                          </a:lnTo>
                          <a:lnTo>
                            <a:pt x="830" y="44"/>
                          </a:lnTo>
                          <a:lnTo>
                            <a:pt x="825" y="43"/>
                          </a:lnTo>
                          <a:lnTo>
                            <a:pt x="823" y="43"/>
                          </a:lnTo>
                          <a:lnTo>
                            <a:pt x="820" y="40"/>
                          </a:lnTo>
                          <a:lnTo>
                            <a:pt x="820" y="39"/>
                          </a:lnTo>
                          <a:lnTo>
                            <a:pt x="821" y="37"/>
                          </a:lnTo>
                          <a:lnTo>
                            <a:pt x="822" y="33"/>
                          </a:lnTo>
                          <a:lnTo>
                            <a:pt x="824" y="31"/>
                          </a:lnTo>
                          <a:lnTo>
                            <a:pt x="827" y="30"/>
                          </a:lnTo>
                          <a:lnTo>
                            <a:pt x="829" y="25"/>
                          </a:lnTo>
                          <a:lnTo>
                            <a:pt x="833" y="23"/>
                          </a:lnTo>
                          <a:lnTo>
                            <a:pt x="834" y="19"/>
                          </a:lnTo>
                          <a:lnTo>
                            <a:pt x="836" y="17"/>
                          </a:lnTo>
                          <a:lnTo>
                            <a:pt x="837" y="14"/>
                          </a:lnTo>
                          <a:lnTo>
                            <a:pt x="839" y="12"/>
                          </a:lnTo>
                          <a:lnTo>
                            <a:pt x="842" y="12"/>
                          </a:lnTo>
                          <a:lnTo>
                            <a:pt x="847" y="12"/>
                          </a:lnTo>
                          <a:lnTo>
                            <a:pt x="852" y="12"/>
                          </a:lnTo>
                          <a:lnTo>
                            <a:pt x="857" y="13"/>
                          </a:lnTo>
                          <a:lnTo>
                            <a:pt x="860" y="13"/>
                          </a:lnTo>
                          <a:lnTo>
                            <a:pt x="862" y="13"/>
                          </a:lnTo>
                          <a:lnTo>
                            <a:pt x="865" y="13"/>
                          </a:lnTo>
                          <a:lnTo>
                            <a:pt x="868" y="13"/>
                          </a:lnTo>
                          <a:lnTo>
                            <a:pt x="871" y="13"/>
                          </a:lnTo>
                          <a:lnTo>
                            <a:pt x="873" y="14"/>
                          </a:lnTo>
                          <a:lnTo>
                            <a:pt x="875" y="14"/>
                          </a:lnTo>
                          <a:lnTo>
                            <a:pt x="879" y="16"/>
                          </a:lnTo>
                          <a:lnTo>
                            <a:pt x="881" y="16"/>
                          </a:lnTo>
                          <a:lnTo>
                            <a:pt x="885" y="16"/>
                          </a:lnTo>
                          <a:lnTo>
                            <a:pt x="888" y="16"/>
                          </a:lnTo>
                          <a:lnTo>
                            <a:pt x="891" y="16"/>
                          </a:lnTo>
                          <a:lnTo>
                            <a:pt x="893" y="16"/>
                          </a:lnTo>
                          <a:lnTo>
                            <a:pt x="895" y="16"/>
                          </a:lnTo>
                          <a:lnTo>
                            <a:pt x="899" y="16"/>
                          </a:lnTo>
                          <a:lnTo>
                            <a:pt x="901" y="16"/>
                          </a:lnTo>
                          <a:lnTo>
                            <a:pt x="904" y="16"/>
                          </a:lnTo>
                          <a:lnTo>
                            <a:pt x="907" y="16"/>
                          </a:lnTo>
                          <a:lnTo>
                            <a:pt x="910" y="16"/>
                          </a:lnTo>
                          <a:lnTo>
                            <a:pt x="913" y="16"/>
                          </a:lnTo>
                          <a:lnTo>
                            <a:pt x="916" y="16"/>
                          </a:lnTo>
                          <a:lnTo>
                            <a:pt x="918" y="17"/>
                          </a:lnTo>
                          <a:lnTo>
                            <a:pt x="922" y="17"/>
                          </a:lnTo>
                          <a:lnTo>
                            <a:pt x="924" y="18"/>
                          </a:lnTo>
                          <a:lnTo>
                            <a:pt x="929" y="18"/>
                          </a:lnTo>
                          <a:lnTo>
                            <a:pt x="935" y="18"/>
                          </a:lnTo>
                          <a:lnTo>
                            <a:pt x="939" y="18"/>
                          </a:lnTo>
                          <a:lnTo>
                            <a:pt x="944" y="18"/>
                          </a:lnTo>
                          <a:lnTo>
                            <a:pt x="949" y="18"/>
                          </a:lnTo>
                          <a:lnTo>
                            <a:pt x="954" y="18"/>
                          </a:lnTo>
                          <a:lnTo>
                            <a:pt x="956" y="18"/>
                          </a:lnTo>
                          <a:lnTo>
                            <a:pt x="961" y="19"/>
                          </a:lnTo>
                          <a:lnTo>
                            <a:pt x="964" y="19"/>
                          </a:lnTo>
                          <a:lnTo>
                            <a:pt x="967" y="19"/>
                          </a:lnTo>
                          <a:lnTo>
                            <a:pt x="969" y="19"/>
                          </a:lnTo>
                          <a:lnTo>
                            <a:pt x="971" y="20"/>
                          </a:lnTo>
                          <a:lnTo>
                            <a:pt x="974" y="20"/>
                          </a:lnTo>
                          <a:lnTo>
                            <a:pt x="976" y="20"/>
                          </a:lnTo>
                          <a:lnTo>
                            <a:pt x="973" y="106"/>
                          </a:lnTo>
                          <a:lnTo>
                            <a:pt x="806" y="97"/>
                          </a:lnTo>
                          <a:lnTo>
                            <a:pt x="793" y="96"/>
                          </a:lnTo>
                          <a:lnTo>
                            <a:pt x="782" y="96"/>
                          </a:lnTo>
                          <a:lnTo>
                            <a:pt x="770" y="95"/>
                          </a:lnTo>
                          <a:lnTo>
                            <a:pt x="757" y="95"/>
                          </a:lnTo>
                          <a:lnTo>
                            <a:pt x="744" y="94"/>
                          </a:lnTo>
                          <a:lnTo>
                            <a:pt x="732" y="94"/>
                          </a:lnTo>
                          <a:lnTo>
                            <a:pt x="719" y="93"/>
                          </a:lnTo>
                          <a:lnTo>
                            <a:pt x="706" y="92"/>
                          </a:lnTo>
                          <a:lnTo>
                            <a:pt x="694" y="92"/>
                          </a:lnTo>
                          <a:lnTo>
                            <a:pt x="681" y="90"/>
                          </a:lnTo>
                          <a:lnTo>
                            <a:pt x="668" y="89"/>
                          </a:lnTo>
                          <a:lnTo>
                            <a:pt x="656" y="88"/>
                          </a:lnTo>
                          <a:lnTo>
                            <a:pt x="643" y="88"/>
                          </a:lnTo>
                          <a:lnTo>
                            <a:pt x="630" y="88"/>
                          </a:lnTo>
                          <a:lnTo>
                            <a:pt x="618" y="87"/>
                          </a:lnTo>
                          <a:lnTo>
                            <a:pt x="606" y="87"/>
                          </a:lnTo>
                          <a:lnTo>
                            <a:pt x="593" y="86"/>
                          </a:lnTo>
                          <a:lnTo>
                            <a:pt x="580" y="86"/>
                          </a:lnTo>
                          <a:lnTo>
                            <a:pt x="568" y="86"/>
                          </a:lnTo>
                          <a:lnTo>
                            <a:pt x="555" y="86"/>
                          </a:lnTo>
                          <a:lnTo>
                            <a:pt x="543" y="84"/>
                          </a:lnTo>
                          <a:lnTo>
                            <a:pt x="530" y="84"/>
                          </a:lnTo>
                          <a:lnTo>
                            <a:pt x="518" y="84"/>
                          </a:lnTo>
                          <a:lnTo>
                            <a:pt x="505" y="84"/>
                          </a:lnTo>
                          <a:lnTo>
                            <a:pt x="492" y="84"/>
                          </a:lnTo>
                          <a:lnTo>
                            <a:pt x="480" y="84"/>
                          </a:lnTo>
                          <a:lnTo>
                            <a:pt x="468" y="84"/>
                          </a:lnTo>
                          <a:lnTo>
                            <a:pt x="455" y="84"/>
                          </a:lnTo>
                          <a:lnTo>
                            <a:pt x="442" y="84"/>
                          </a:lnTo>
                          <a:lnTo>
                            <a:pt x="430" y="84"/>
                          </a:lnTo>
                          <a:lnTo>
                            <a:pt x="418" y="86"/>
                          </a:lnTo>
                          <a:lnTo>
                            <a:pt x="407" y="86"/>
                          </a:lnTo>
                          <a:lnTo>
                            <a:pt x="394" y="86"/>
                          </a:lnTo>
                          <a:lnTo>
                            <a:pt x="382" y="86"/>
                          </a:lnTo>
                          <a:lnTo>
                            <a:pt x="369" y="86"/>
                          </a:lnTo>
                          <a:lnTo>
                            <a:pt x="357" y="87"/>
                          </a:lnTo>
                          <a:lnTo>
                            <a:pt x="344" y="87"/>
                          </a:lnTo>
                          <a:lnTo>
                            <a:pt x="332" y="88"/>
                          </a:lnTo>
                          <a:lnTo>
                            <a:pt x="320" y="88"/>
                          </a:lnTo>
                          <a:lnTo>
                            <a:pt x="308" y="90"/>
                          </a:lnTo>
                          <a:lnTo>
                            <a:pt x="295" y="90"/>
                          </a:lnTo>
                          <a:lnTo>
                            <a:pt x="283" y="92"/>
                          </a:lnTo>
                          <a:lnTo>
                            <a:pt x="270" y="93"/>
                          </a:lnTo>
                          <a:lnTo>
                            <a:pt x="258" y="94"/>
                          </a:lnTo>
                          <a:lnTo>
                            <a:pt x="245" y="95"/>
                          </a:lnTo>
                          <a:lnTo>
                            <a:pt x="235" y="96"/>
                          </a:lnTo>
                          <a:lnTo>
                            <a:pt x="223" y="99"/>
                          </a:lnTo>
                          <a:lnTo>
                            <a:pt x="210" y="100"/>
                          </a:lnTo>
                          <a:lnTo>
                            <a:pt x="198" y="101"/>
                          </a:lnTo>
                          <a:lnTo>
                            <a:pt x="186" y="103"/>
                          </a:lnTo>
                          <a:lnTo>
                            <a:pt x="174" y="105"/>
                          </a:lnTo>
                          <a:lnTo>
                            <a:pt x="162" y="106"/>
                          </a:lnTo>
                          <a:lnTo>
                            <a:pt x="150" y="108"/>
                          </a:lnTo>
                          <a:lnTo>
                            <a:pt x="138" y="111"/>
                          </a:lnTo>
                          <a:lnTo>
                            <a:pt x="127" y="113"/>
                          </a:lnTo>
                          <a:lnTo>
                            <a:pt x="116" y="115"/>
                          </a:lnTo>
                          <a:lnTo>
                            <a:pt x="103" y="118"/>
                          </a:lnTo>
                          <a:lnTo>
                            <a:pt x="92" y="120"/>
                          </a:lnTo>
                          <a:lnTo>
                            <a:pt x="80" y="124"/>
                          </a:lnTo>
                          <a:lnTo>
                            <a:pt x="70" y="126"/>
                          </a:lnTo>
                          <a:lnTo>
                            <a:pt x="58" y="130"/>
                          </a:lnTo>
                          <a:lnTo>
                            <a:pt x="46" y="132"/>
                          </a:lnTo>
                          <a:lnTo>
                            <a:pt x="35" y="134"/>
                          </a:lnTo>
                          <a:lnTo>
                            <a:pt x="23" y="139"/>
                          </a:lnTo>
                          <a:lnTo>
                            <a:pt x="0" y="56"/>
                          </a:lnTo>
                          <a:lnTo>
                            <a:pt x="4" y="54"/>
                          </a:lnTo>
                          <a:lnTo>
                            <a:pt x="10" y="52"/>
                          </a:lnTo>
                          <a:lnTo>
                            <a:pt x="13" y="51"/>
                          </a:lnTo>
                          <a:lnTo>
                            <a:pt x="15" y="50"/>
                          </a:lnTo>
                          <a:lnTo>
                            <a:pt x="17" y="50"/>
                          </a:lnTo>
                          <a:lnTo>
                            <a:pt x="21" y="49"/>
                          </a:lnTo>
                          <a:lnTo>
                            <a:pt x="26" y="48"/>
                          </a:lnTo>
                          <a:lnTo>
                            <a:pt x="30" y="46"/>
                          </a:lnTo>
                          <a:lnTo>
                            <a:pt x="33" y="45"/>
                          </a:lnTo>
                          <a:lnTo>
                            <a:pt x="36" y="45"/>
                          </a:lnTo>
                          <a:lnTo>
                            <a:pt x="39" y="44"/>
                          </a:lnTo>
                          <a:lnTo>
                            <a:pt x="42" y="44"/>
                          </a:lnTo>
                          <a:lnTo>
                            <a:pt x="45" y="43"/>
                          </a:lnTo>
                          <a:lnTo>
                            <a:pt x="47" y="43"/>
                          </a:lnTo>
                          <a:lnTo>
                            <a:pt x="49" y="42"/>
                          </a:lnTo>
                          <a:lnTo>
                            <a:pt x="53" y="40"/>
                          </a:lnTo>
                          <a:lnTo>
                            <a:pt x="55" y="40"/>
                          </a:lnTo>
                          <a:lnTo>
                            <a:pt x="58" y="39"/>
                          </a:lnTo>
                          <a:lnTo>
                            <a:pt x="60" y="38"/>
                          </a:lnTo>
                          <a:lnTo>
                            <a:pt x="64" y="38"/>
                          </a:lnTo>
                          <a:lnTo>
                            <a:pt x="66" y="37"/>
                          </a:lnTo>
                          <a:lnTo>
                            <a:pt x="68" y="37"/>
                          </a:lnTo>
                          <a:lnTo>
                            <a:pt x="71" y="36"/>
                          </a:lnTo>
                          <a:lnTo>
                            <a:pt x="74" y="36"/>
                          </a:lnTo>
                          <a:lnTo>
                            <a:pt x="77" y="35"/>
                          </a:lnTo>
                          <a:lnTo>
                            <a:pt x="80" y="35"/>
                          </a:lnTo>
                          <a:lnTo>
                            <a:pt x="83" y="33"/>
                          </a:lnTo>
                          <a:lnTo>
                            <a:pt x="86" y="33"/>
                          </a:lnTo>
                          <a:lnTo>
                            <a:pt x="89" y="32"/>
                          </a:lnTo>
                          <a:lnTo>
                            <a:pt x="91" y="32"/>
                          </a:lnTo>
                          <a:lnTo>
                            <a:pt x="93" y="31"/>
                          </a:lnTo>
                          <a:lnTo>
                            <a:pt x="96" y="31"/>
                          </a:lnTo>
                          <a:lnTo>
                            <a:pt x="98" y="30"/>
                          </a:lnTo>
                          <a:lnTo>
                            <a:pt x="100" y="30"/>
                          </a:lnTo>
                          <a:lnTo>
                            <a:pt x="104" y="29"/>
                          </a:lnTo>
                          <a:lnTo>
                            <a:pt x="108" y="29"/>
                          </a:lnTo>
                          <a:lnTo>
                            <a:pt x="110" y="27"/>
                          </a:lnTo>
                          <a:lnTo>
                            <a:pt x="112" y="27"/>
                          </a:lnTo>
                          <a:lnTo>
                            <a:pt x="115" y="27"/>
                          </a:lnTo>
                          <a:lnTo>
                            <a:pt x="118" y="26"/>
                          </a:lnTo>
                          <a:lnTo>
                            <a:pt x="121" y="26"/>
                          </a:lnTo>
                          <a:lnTo>
                            <a:pt x="123" y="25"/>
                          </a:lnTo>
                          <a:lnTo>
                            <a:pt x="127" y="25"/>
                          </a:lnTo>
                          <a:lnTo>
                            <a:pt x="129" y="25"/>
                          </a:lnTo>
                          <a:lnTo>
                            <a:pt x="131" y="24"/>
                          </a:lnTo>
                          <a:lnTo>
                            <a:pt x="134" y="24"/>
                          </a:lnTo>
                          <a:lnTo>
                            <a:pt x="136" y="23"/>
                          </a:lnTo>
                          <a:lnTo>
                            <a:pt x="140" y="23"/>
                          </a:lnTo>
                          <a:lnTo>
                            <a:pt x="142" y="21"/>
                          </a:lnTo>
                          <a:lnTo>
                            <a:pt x="144" y="21"/>
                          </a:lnTo>
                          <a:lnTo>
                            <a:pt x="148" y="20"/>
                          </a:lnTo>
                          <a:lnTo>
                            <a:pt x="150" y="20"/>
                          </a:lnTo>
                          <a:lnTo>
                            <a:pt x="153" y="20"/>
                          </a:lnTo>
                          <a:lnTo>
                            <a:pt x="156" y="20"/>
                          </a:lnTo>
                          <a:lnTo>
                            <a:pt x="159" y="20"/>
                          </a:lnTo>
                          <a:lnTo>
                            <a:pt x="162" y="20"/>
                          </a:lnTo>
                          <a:lnTo>
                            <a:pt x="165" y="19"/>
                          </a:lnTo>
                          <a:lnTo>
                            <a:pt x="167" y="18"/>
                          </a:lnTo>
                          <a:lnTo>
                            <a:pt x="170" y="18"/>
                          </a:lnTo>
                          <a:lnTo>
                            <a:pt x="173" y="18"/>
                          </a:lnTo>
                          <a:lnTo>
                            <a:pt x="173" y="20"/>
                          </a:lnTo>
                          <a:lnTo>
                            <a:pt x="174" y="24"/>
                          </a:lnTo>
                          <a:lnTo>
                            <a:pt x="175" y="26"/>
                          </a:lnTo>
                          <a:lnTo>
                            <a:pt x="176" y="30"/>
                          </a:lnTo>
                          <a:lnTo>
                            <a:pt x="176" y="32"/>
                          </a:lnTo>
                          <a:lnTo>
                            <a:pt x="178" y="36"/>
                          </a:lnTo>
                          <a:lnTo>
                            <a:pt x="179" y="38"/>
                          </a:lnTo>
                          <a:lnTo>
                            <a:pt x="179" y="43"/>
                          </a:lnTo>
                          <a:lnTo>
                            <a:pt x="184" y="43"/>
                          </a:lnTo>
                          <a:lnTo>
                            <a:pt x="187" y="43"/>
                          </a:lnTo>
                          <a:lnTo>
                            <a:pt x="192" y="43"/>
                          </a:lnTo>
                          <a:lnTo>
                            <a:pt x="197" y="43"/>
                          </a:lnTo>
                          <a:lnTo>
                            <a:pt x="200" y="43"/>
                          </a:lnTo>
                          <a:lnTo>
                            <a:pt x="205" y="43"/>
                          </a:lnTo>
                          <a:lnTo>
                            <a:pt x="210" y="43"/>
                          </a:lnTo>
                          <a:lnTo>
                            <a:pt x="214" y="43"/>
                          </a:lnTo>
                          <a:lnTo>
                            <a:pt x="214" y="39"/>
                          </a:lnTo>
                          <a:lnTo>
                            <a:pt x="217" y="36"/>
                          </a:lnTo>
                          <a:lnTo>
                            <a:pt x="219" y="33"/>
                          </a:lnTo>
                          <a:lnTo>
                            <a:pt x="220" y="32"/>
                          </a:lnTo>
                          <a:lnTo>
                            <a:pt x="224" y="27"/>
                          </a:lnTo>
                          <a:lnTo>
                            <a:pt x="227" y="25"/>
                          </a:lnTo>
                          <a:lnTo>
                            <a:pt x="230" y="24"/>
                          </a:lnTo>
                          <a:lnTo>
                            <a:pt x="233" y="23"/>
                          </a:lnTo>
                          <a:lnTo>
                            <a:pt x="237" y="23"/>
                          </a:lnTo>
                          <a:lnTo>
                            <a:pt x="241" y="23"/>
                          </a:lnTo>
                          <a:lnTo>
                            <a:pt x="243" y="23"/>
                          </a:lnTo>
                          <a:lnTo>
                            <a:pt x="245" y="25"/>
                          </a:lnTo>
                          <a:lnTo>
                            <a:pt x="248" y="26"/>
                          </a:lnTo>
                          <a:lnTo>
                            <a:pt x="250" y="30"/>
                          </a:lnTo>
                          <a:lnTo>
                            <a:pt x="252" y="32"/>
                          </a:lnTo>
                          <a:lnTo>
                            <a:pt x="256" y="36"/>
                          </a:lnTo>
                          <a:lnTo>
                            <a:pt x="258" y="38"/>
                          </a:lnTo>
                          <a:lnTo>
                            <a:pt x="262" y="43"/>
                          </a:lnTo>
                          <a:lnTo>
                            <a:pt x="264" y="46"/>
                          </a:lnTo>
                          <a:lnTo>
                            <a:pt x="267" y="50"/>
                          </a:lnTo>
                          <a:lnTo>
                            <a:pt x="269" y="54"/>
                          </a:lnTo>
                          <a:lnTo>
                            <a:pt x="273" y="58"/>
                          </a:lnTo>
                          <a:lnTo>
                            <a:pt x="275" y="62"/>
                          </a:lnTo>
                          <a:lnTo>
                            <a:pt x="277" y="65"/>
                          </a:lnTo>
                          <a:lnTo>
                            <a:pt x="281" y="69"/>
                          </a:lnTo>
                          <a:lnTo>
                            <a:pt x="284" y="73"/>
                          </a:lnTo>
                          <a:lnTo>
                            <a:pt x="287" y="75"/>
                          </a:lnTo>
                          <a:lnTo>
                            <a:pt x="290" y="78"/>
                          </a:lnTo>
                          <a:lnTo>
                            <a:pt x="293" y="81"/>
                          </a:lnTo>
                          <a:lnTo>
                            <a:pt x="297" y="82"/>
                          </a:lnTo>
                          <a:lnTo>
                            <a:pt x="301" y="83"/>
                          </a:lnTo>
                          <a:lnTo>
                            <a:pt x="305" y="83"/>
                          </a:lnTo>
                          <a:lnTo>
                            <a:pt x="308" y="83"/>
                          </a:lnTo>
                          <a:lnTo>
                            <a:pt x="314" y="83"/>
                          </a:lnTo>
                          <a:lnTo>
                            <a:pt x="315" y="81"/>
                          </a:lnTo>
                          <a:lnTo>
                            <a:pt x="316" y="77"/>
                          </a:lnTo>
                          <a:lnTo>
                            <a:pt x="319" y="75"/>
                          </a:lnTo>
                          <a:lnTo>
                            <a:pt x="320" y="73"/>
                          </a:lnTo>
                          <a:lnTo>
                            <a:pt x="321" y="70"/>
                          </a:lnTo>
                          <a:lnTo>
                            <a:pt x="321" y="67"/>
                          </a:lnTo>
                          <a:lnTo>
                            <a:pt x="322" y="64"/>
                          </a:lnTo>
                          <a:lnTo>
                            <a:pt x="324" y="62"/>
                          </a:lnTo>
                          <a:lnTo>
                            <a:pt x="324" y="59"/>
                          </a:lnTo>
                          <a:lnTo>
                            <a:pt x="324" y="57"/>
                          </a:lnTo>
                          <a:lnTo>
                            <a:pt x="324" y="54"/>
                          </a:lnTo>
                          <a:lnTo>
                            <a:pt x="324" y="51"/>
                          </a:lnTo>
                          <a:lnTo>
                            <a:pt x="324" y="46"/>
                          </a:lnTo>
                          <a:lnTo>
                            <a:pt x="324" y="42"/>
                          </a:lnTo>
                          <a:lnTo>
                            <a:pt x="321" y="36"/>
                          </a:lnTo>
                          <a:lnTo>
                            <a:pt x="320" y="31"/>
                          </a:lnTo>
                          <a:lnTo>
                            <a:pt x="318" y="26"/>
                          </a:lnTo>
                          <a:lnTo>
                            <a:pt x="315" y="21"/>
                          </a:lnTo>
                          <a:lnTo>
                            <a:pt x="311" y="18"/>
                          </a:lnTo>
                          <a:lnTo>
                            <a:pt x="308" y="12"/>
                          </a:lnTo>
                          <a:lnTo>
                            <a:pt x="303" y="8"/>
                          </a:lnTo>
                          <a:lnTo>
                            <a:pt x="300" y="5"/>
                          </a:lnTo>
                          <a:lnTo>
                            <a:pt x="303" y="5"/>
                          </a:lnTo>
                          <a:lnTo>
                            <a:pt x="307" y="4"/>
                          </a:lnTo>
                          <a:lnTo>
                            <a:pt x="309" y="2"/>
                          </a:lnTo>
                          <a:lnTo>
                            <a:pt x="314" y="2"/>
                          </a:lnTo>
                          <a:lnTo>
                            <a:pt x="316" y="2"/>
                          </a:lnTo>
                          <a:lnTo>
                            <a:pt x="320" y="2"/>
                          </a:lnTo>
                          <a:lnTo>
                            <a:pt x="324" y="2"/>
                          </a:lnTo>
                          <a:lnTo>
                            <a:pt x="327" y="2"/>
                          </a:lnTo>
                          <a:lnTo>
                            <a:pt x="331" y="2"/>
                          </a:lnTo>
                          <a:lnTo>
                            <a:pt x="334" y="2"/>
                          </a:lnTo>
                          <a:lnTo>
                            <a:pt x="337" y="1"/>
                          </a:lnTo>
                          <a:lnTo>
                            <a:pt x="341" y="1"/>
                          </a:lnTo>
                          <a:lnTo>
                            <a:pt x="344" y="1"/>
                          </a:lnTo>
                          <a:lnTo>
                            <a:pt x="347" y="1"/>
                          </a:lnTo>
                          <a:lnTo>
                            <a:pt x="351" y="1"/>
                          </a:lnTo>
                          <a:lnTo>
                            <a:pt x="354" y="1"/>
                          </a:lnTo>
                          <a:lnTo>
                            <a:pt x="353" y="4"/>
                          </a:lnTo>
                          <a:lnTo>
                            <a:pt x="352" y="6"/>
                          </a:lnTo>
                          <a:lnTo>
                            <a:pt x="350" y="10"/>
                          </a:lnTo>
                          <a:lnTo>
                            <a:pt x="348" y="13"/>
                          </a:lnTo>
                          <a:lnTo>
                            <a:pt x="353" y="16"/>
                          </a:lnTo>
                          <a:lnTo>
                            <a:pt x="357" y="18"/>
                          </a:lnTo>
                          <a:lnTo>
                            <a:pt x="360" y="19"/>
                          </a:lnTo>
                          <a:lnTo>
                            <a:pt x="364" y="21"/>
                          </a:lnTo>
                          <a:lnTo>
                            <a:pt x="366" y="23"/>
                          </a:lnTo>
                          <a:lnTo>
                            <a:pt x="370" y="26"/>
                          </a:lnTo>
                          <a:lnTo>
                            <a:pt x="373" y="27"/>
                          </a:lnTo>
                          <a:lnTo>
                            <a:pt x="378" y="31"/>
                          </a:lnTo>
                          <a:lnTo>
                            <a:pt x="379" y="33"/>
                          </a:lnTo>
                          <a:lnTo>
                            <a:pt x="382" y="37"/>
                          </a:lnTo>
                          <a:lnTo>
                            <a:pt x="384" y="39"/>
                          </a:lnTo>
                          <a:lnTo>
                            <a:pt x="386" y="43"/>
                          </a:lnTo>
                          <a:lnTo>
                            <a:pt x="391" y="48"/>
                          </a:lnTo>
                          <a:lnTo>
                            <a:pt x="396" y="52"/>
                          </a:lnTo>
                          <a:lnTo>
                            <a:pt x="401" y="56"/>
                          </a:lnTo>
                          <a:lnTo>
                            <a:pt x="407" y="58"/>
                          </a:lnTo>
                          <a:lnTo>
                            <a:pt x="409" y="59"/>
                          </a:lnTo>
                          <a:lnTo>
                            <a:pt x="411" y="61"/>
                          </a:lnTo>
                          <a:lnTo>
                            <a:pt x="415" y="62"/>
                          </a:lnTo>
                          <a:lnTo>
                            <a:pt x="417" y="63"/>
                          </a:lnTo>
                          <a:lnTo>
                            <a:pt x="420" y="63"/>
                          </a:lnTo>
                          <a:lnTo>
                            <a:pt x="422" y="64"/>
                          </a:lnTo>
                          <a:lnTo>
                            <a:pt x="424" y="64"/>
                          </a:lnTo>
                          <a:lnTo>
                            <a:pt x="428" y="64"/>
                          </a:lnTo>
                          <a:lnTo>
                            <a:pt x="430" y="64"/>
                          </a:lnTo>
                          <a:lnTo>
                            <a:pt x="434" y="64"/>
                          </a:lnTo>
                          <a:lnTo>
                            <a:pt x="436" y="64"/>
                          </a:lnTo>
                          <a:lnTo>
                            <a:pt x="440" y="65"/>
                          </a:lnTo>
                          <a:lnTo>
                            <a:pt x="442" y="64"/>
                          </a:lnTo>
                          <a:lnTo>
                            <a:pt x="445" y="64"/>
                          </a:lnTo>
                          <a:lnTo>
                            <a:pt x="448" y="63"/>
                          </a:lnTo>
                          <a:lnTo>
                            <a:pt x="451" y="63"/>
                          </a:lnTo>
                          <a:lnTo>
                            <a:pt x="453" y="62"/>
                          </a:lnTo>
                          <a:lnTo>
                            <a:pt x="455" y="62"/>
                          </a:lnTo>
                          <a:lnTo>
                            <a:pt x="458" y="61"/>
                          </a:lnTo>
                          <a:lnTo>
                            <a:pt x="461" y="61"/>
                          </a:lnTo>
                          <a:lnTo>
                            <a:pt x="466" y="57"/>
                          </a:lnTo>
                          <a:lnTo>
                            <a:pt x="471" y="55"/>
                          </a:lnTo>
                          <a:lnTo>
                            <a:pt x="475" y="52"/>
                          </a:lnTo>
                          <a:lnTo>
                            <a:pt x="480" y="49"/>
                          </a:lnTo>
                          <a:lnTo>
                            <a:pt x="485" y="45"/>
                          </a:lnTo>
                          <a:lnTo>
                            <a:pt x="488" y="42"/>
                          </a:lnTo>
                          <a:lnTo>
                            <a:pt x="493" y="38"/>
                          </a:lnTo>
                          <a:lnTo>
                            <a:pt x="497" y="35"/>
                          </a:lnTo>
                          <a:lnTo>
                            <a:pt x="499" y="30"/>
                          </a:lnTo>
                          <a:lnTo>
                            <a:pt x="503" y="25"/>
                          </a:lnTo>
                          <a:lnTo>
                            <a:pt x="505" y="21"/>
                          </a:lnTo>
                          <a:lnTo>
                            <a:pt x="507" y="18"/>
                          </a:lnTo>
                          <a:lnTo>
                            <a:pt x="509" y="12"/>
                          </a:lnTo>
                          <a:lnTo>
                            <a:pt x="510" y="7"/>
                          </a:lnTo>
                          <a:lnTo>
                            <a:pt x="511" y="4"/>
                          </a:lnTo>
                          <a:lnTo>
                            <a:pt x="511" y="0"/>
                          </a:lnTo>
                          <a:lnTo>
                            <a:pt x="515" y="0"/>
                          </a:lnTo>
                          <a:lnTo>
                            <a:pt x="518" y="0"/>
                          </a:lnTo>
                          <a:lnTo>
                            <a:pt x="523" y="0"/>
                          </a:lnTo>
                          <a:lnTo>
                            <a:pt x="528" y="0"/>
                          </a:lnTo>
                          <a:lnTo>
                            <a:pt x="531" y="0"/>
                          </a:lnTo>
                          <a:lnTo>
                            <a:pt x="535" y="0"/>
                          </a:lnTo>
                          <a:lnTo>
                            <a:pt x="538" y="0"/>
                          </a:lnTo>
                          <a:lnTo>
                            <a:pt x="544" y="0"/>
                          </a:lnTo>
                          <a:lnTo>
                            <a:pt x="538" y="2"/>
                          </a:lnTo>
                          <a:lnTo>
                            <a:pt x="536" y="5"/>
                          </a:lnTo>
                          <a:lnTo>
                            <a:pt x="534" y="7"/>
                          </a:lnTo>
                          <a:lnTo>
                            <a:pt x="531" y="10"/>
                          </a:lnTo>
                          <a:lnTo>
                            <a:pt x="526" y="16"/>
                          </a:lnTo>
                          <a:lnTo>
                            <a:pt x="522" y="20"/>
                          </a:lnTo>
                          <a:lnTo>
                            <a:pt x="518" y="24"/>
                          </a:lnTo>
                          <a:lnTo>
                            <a:pt x="517" y="29"/>
                          </a:lnTo>
                          <a:lnTo>
                            <a:pt x="516" y="33"/>
                          </a:lnTo>
                          <a:lnTo>
                            <a:pt x="516" y="38"/>
                          </a:lnTo>
                          <a:lnTo>
                            <a:pt x="516" y="40"/>
                          </a:lnTo>
                          <a:lnTo>
                            <a:pt x="516" y="45"/>
                          </a:lnTo>
                          <a:lnTo>
                            <a:pt x="518" y="48"/>
                          </a:lnTo>
                          <a:lnTo>
                            <a:pt x="521" y="51"/>
                          </a:lnTo>
                          <a:lnTo>
                            <a:pt x="523" y="54"/>
                          </a:lnTo>
                          <a:lnTo>
                            <a:pt x="525" y="57"/>
                          </a:lnTo>
                          <a:lnTo>
                            <a:pt x="529" y="59"/>
                          </a:lnTo>
                          <a:lnTo>
                            <a:pt x="534" y="62"/>
                          </a:lnTo>
                          <a:lnTo>
                            <a:pt x="536" y="63"/>
                          </a:lnTo>
                          <a:lnTo>
                            <a:pt x="541" y="65"/>
                          </a:lnTo>
                          <a:lnTo>
                            <a:pt x="545" y="67"/>
                          </a:lnTo>
                          <a:lnTo>
                            <a:pt x="549" y="68"/>
                          </a:lnTo>
                          <a:lnTo>
                            <a:pt x="554" y="69"/>
                          </a:lnTo>
                          <a:lnTo>
                            <a:pt x="558" y="70"/>
                          </a:lnTo>
                          <a:lnTo>
                            <a:pt x="564" y="70"/>
                          </a:lnTo>
                          <a:lnTo>
                            <a:pt x="569" y="71"/>
                          </a:lnTo>
                          <a:lnTo>
                            <a:pt x="573" y="71"/>
                          </a:lnTo>
                          <a:lnTo>
                            <a:pt x="577" y="71"/>
                          </a:lnTo>
                          <a:lnTo>
                            <a:pt x="582" y="71"/>
                          </a:lnTo>
                          <a:lnTo>
                            <a:pt x="586" y="71"/>
                          </a:lnTo>
                          <a:lnTo>
                            <a:pt x="589" y="70"/>
                          </a:lnTo>
                          <a:lnTo>
                            <a:pt x="593" y="70"/>
                          </a:lnTo>
                          <a:lnTo>
                            <a:pt x="595" y="69"/>
                          </a:lnTo>
                          <a:lnTo>
                            <a:pt x="599" y="68"/>
                          </a:lnTo>
                          <a:lnTo>
                            <a:pt x="598" y="64"/>
                          </a:lnTo>
                          <a:lnTo>
                            <a:pt x="596" y="61"/>
                          </a:lnTo>
                          <a:lnTo>
                            <a:pt x="596" y="58"/>
                          </a:lnTo>
                          <a:lnTo>
                            <a:pt x="596" y="56"/>
                          </a:lnTo>
                          <a:lnTo>
                            <a:pt x="595" y="52"/>
                          </a:lnTo>
                          <a:lnTo>
                            <a:pt x="595" y="50"/>
                          </a:lnTo>
                          <a:lnTo>
                            <a:pt x="594" y="48"/>
                          </a:lnTo>
                          <a:lnTo>
                            <a:pt x="594" y="45"/>
                          </a:lnTo>
                          <a:lnTo>
                            <a:pt x="593" y="40"/>
                          </a:lnTo>
                          <a:lnTo>
                            <a:pt x="592" y="37"/>
                          </a:lnTo>
                          <a:lnTo>
                            <a:pt x="591" y="33"/>
                          </a:lnTo>
                          <a:lnTo>
                            <a:pt x="591" y="31"/>
                          </a:lnTo>
                          <a:lnTo>
                            <a:pt x="589" y="27"/>
                          </a:lnTo>
                          <a:lnTo>
                            <a:pt x="588" y="26"/>
                          </a:lnTo>
                          <a:lnTo>
                            <a:pt x="587" y="24"/>
                          </a:lnTo>
                          <a:lnTo>
                            <a:pt x="586" y="23"/>
                          </a:lnTo>
                          <a:lnTo>
                            <a:pt x="583" y="20"/>
                          </a:lnTo>
                          <a:lnTo>
                            <a:pt x="582" y="19"/>
                          </a:lnTo>
                          <a:lnTo>
                            <a:pt x="577" y="18"/>
                          </a:lnTo>
                          <a:lnTo>
                            <a:pt x="575" y="17"/>
                          </a:lnTo>
                          <a:lnTo>
                            <a:pt x="572" y="16"/>
                          </a:lnTo>
                          <a:lnTo>
                            <a:pt x="569" y="14"/>
                          </a:lnTo>
                          <a:lnTo>
                            <a:pt x="564" y="12"/>
                          </a:lnTo>
                          <a:lnTo>
                            <a:pt x="562" y="8"/>
                          </a:lnTo>
                          <a:lnTo>
                            <a:pt x="558" y="6"/>
                          </a:lnTo>
                          <a:lnTo>
                            <a:pt x="556" y="5"/>
                          </a:lnTo>
                          <a:lnTo>
                            <a:pt x="554" y="2"/>
                          </a:lnTo>
                          <a:lnTo>
                            <a:pt x="551" y="0"/>
                          </a:lnTo>
                          <a:lnTo>
                            <a:pt x="556" y="0"/>
                          </a:lnTo>
                          <a:lnTo>
                            <a:pt x="560" y="0"/>
                          </a:lnTo>
                          <a:lnTo>
                            <a:pt x="564" y="0"/>
                          </a:lnTo>
                          <a:lnTo>
                            <a:pt x="568" y="0"/>
                          </a:lnTo>
                          <a:lnTo>
                            <a:pt x="572" y="0"/>
                          </a:lnTo>
                          <a:lnTo>
                            <a:pt x="576" y="0"/>
                          </a:lnTo>
                          <a:lnTo>
                            <a:pt x="580" y="0"/>
                          </a:lnTo>
                          <a:lnTo>
                            <a:pt x="585" y="0"/>
                          </a:lnTo>
                          <a:lnTo>
                            <a:pt x="588" y="0"/>
                          </a:lnTo>
                          <a:lnTo>
                            <a:pt x="592" y="0"/>
                          </a:lnTo>
                          <a:lnTo>
                            <a:pt x="596" y="0"/>
                          </a:lnTo>
                          <a:lnTo>
                            <a:pt x="600" y="0"/>
                          </a:lnTo>
                          <a:lnTo>
                            <a:pt x="605" y="0"/>
                          </a:lnTo>
                          <a:lnTo>
                            <a:pt x="608" y="0"/>
                          </a:lnTo>
                          <a:lnTo>
                            <a:pt x="612" y="0"/>
                          </a:lnTo>
                          <a:lnTo>
                            <a:pt x="617" y="1"/>
                          </a:lnTo>
                          <a:lnTo>
                            <a:pt x="620" y="1"/>
                          </a:lnTo>
                          <a:lnTo>
                            <a:pt x="625" y="1"/>
                          </a:lnTo>
                          <a:lnTo>
                            <a:pt x="628" y="1"/>
                          </a:lnTo>
                          <a:lnTo>
                            <a:pt x="632" y="2"/>
                          </a:lnTo>
                          <a:lnTo>
                            <a:pt x="637" y="2"/>
                          </a:lnTo>
                          <a:lnTo>
                            <a:pt x="640" y="2"/>
                          </a:lnTo>
                          <a:lnTo>
                            <a:pt x="645" y="2"/>
                          </a:lnTo>
                          <a:lnTo>
                            <a:pt x="650" y="2"/>
                          </a:lnTo>
                          <a:lnTo>
                            <a:pt x="652" y="2"/>
                          </a:lnTo>
                          <a:lnTo>
                            <a:pt x="657" y="2"/>
                          </a:lnTo>
                          <a:lnTo>
                            <a:pt x="661" y="2"/>
                          </a:lnTo>
                          <a:lnTo>
                            <a:pt x="665" y="2"/>
                          </a:lnTo>
                          <a:lnTo>
                            <a:pt x="669" y="2"/>
                          </a:lnTo>
                          <a:lnTo>
                            <a:pt x="672" y="4"/>
                          </a:lnTo>
                          <a:lnTo>
                            <a:pt x="678" y="4"/>
                          </a:lnTo>
                          <a:lnTo>
                            <a:pt x="682" y="5"/>
                          </a:lnTo>
                          <a:lnTo>
                            <a:pt x="685" y="5"/>
                          </a:lnTo>
                          <a:lnTo>
                            <a:pt x="689" y="5"/>
                          </a:lnTo>
                          <a:lnTo>
                            <a:pt x="694" y="5"/>
                          </a:lnTo>
                          <a:lnTo>
                            <a:pt x="697" y="5"/>
                          </a:lnTo>
                          <a:lnTo>
                            <a:pt x="701" y="5"/>
                          </a:lnTo>
                          <a:lnTo>
                            <a:pt x="706" y="5"/>
                          </a:lnTo>
                          <a:lnTo>
                            <a:pt x="709" y="5"/>
                          </a:lnTo>
                          <a:lnTo>
                            <a:pt x="714" y="5"/>
                          </a:lnTo>
                          <a:lnTo>
                            <a:pt x="717" y="5"/>
                          </a:lnTo>
                          <a:lnTo>
                            <a:pt x="721" y="5"/>
                          </a:lnTo>
                          <a:lnTo>
                            <a:pt x="726" y="6"/>
                          </a:lnTo>
                          <a:lnTo>
                            <a:pt x="731" y="6"/>
                          </a:lnTo>
                          <a:lnTo>
                            <a:pt x="734" y="6"/>
                          </a:lnTo>
                          <a:lnTo>
                            <a:pt x="738" y="6"/>
                          </a:lnTo>
                          <a:lnTo>
                            <a:pt x="741" y="7"/>
                          </a:lnTo>
                          <a:lnTo>
                            <a:pt x="746" y="7"/>
                          </a:lnTo>
                          <a:lnTo>
                            <a:pt x="751" y="7"/>
                          </a:lnTo>
                          <a:lnTo>
                            <a:pt x="754" y="7"/>
                          </a:lnTo>
                          <a:lnTo>
                            <a:pt x="759" y="7"/>
                          </a:lnTo>
                          <a:lnTo>
                            <a:pt x="763" y="7"/>
                          </a:lnTo>
                          <a:lnTo>
                            <a:pt x="766" y="7"/>
                          </a:lnTo>
                          <a:lnTo>
                            <a:pt x="770" y="8"/>
                          </a:lnTo>
                          <a:lnTo>
                            <a:pt x="774" y="8"/>
                          </a:lnTo>
                          <a:lnTo>
                            <a:pt x="779" y="10"/>
                          </a:lnTo>
                          <a:lnTo>
                            <a:pt x="783" y="10"/>
                          </a:lnTo>
                          <a:lnTo>
                            <a:pt x="786" y="10"/>
                          </a:lnTo>
                          <a:lnTo>
                            <a:pt x="791" y="10"/>
                          </a:lnTo>
                          <a:lnTo>
                            <a:pt x="795" y="10"/>
                          </a:lnTo>
                          <a:lnTo>
                            <a:pt x="799" y="10"/>
                          </a:lnTo>
                          <a:lnTo>
                            <a:pt x="803" y="10"/>
                          </a:lnTo>
                          <a:lnTo>
                            <a:pt x="808" y="11"/>
                          </a:lnTo>
                          <a:lnTo>
                            <a:pt x="811" y="11"/>
                          </a:lnTo>
                          <a:lnTo>
                            <a:pt x="811" y="1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49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5620" y="1690"/>
                      <a:ext cx="4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4"/>
                        </a:cxn>
                        <a:cxn ang="0">
                          <a:pos x="8" y="11"/>
                        </a:cxn>
                        <a:cxn ang="0">
                          <a:pos x="5" y="8"/>
                        </a:cxn>
                        <a:cxn ang="0">
                          <a:pos x="1" y="4"/>
                        </a:cxn>
                        <a:cxn ang="0">
                          <a:pos x="0" y="3"/>
                        </a:cxn>
                        <a:cxn ang="0">
                          <a:pos x="2" y="2"/>
                        </a:cxn>
                        <a:cxn ang="0">
                          <a:pos x="6" y="1"/>
                        </a:cxn>
                        <a:cxn ang="0">
                          <a:pos x="9" y="0"/>
                        </a:cxn>
                        <a:cxn ang="0">
                          <a:pos x="13" y="0"/>
                        </a:cxn>
                        <a:cxn ang="0">
                          <a:pos x="13" y="2"/>
                        </a:cxn>
                        <a:cxn ang="0">
                          <a:pos x="13" y="7"/>
                        </a:cxn>
                        <a:cxn ang="0">
                          <a:pos x="13" y="10"/>
                        </a:cxn>
                        <a:cxn ang="0">
                          <a:pos x="13" y="14"/>
                        </a:cxn>
                        <a:cxn ang="0">
                          <a:pos x="13" y="14"/>
                        </a:cxn>
                      </a:cxnLst>
                      <a:rect l="0" t="0" r="r" b="b"/>
                      <a:pathLst>
                        <a:path w="13" h="14">
                          <a:moveTo>
                            <a:pt x="13" y="14"/>
                          </a:moveTo>
                          <a:lnTo>
                            <a:pt x="8" y="11"/>
                          </a:lnTo>
                          <a:lnTo>
                            <a:pt x="5" y="8"/>
                          </a:lnTo>
                          <a:lnTo>
                            <a:pt x="1" y="4"/>
                          </a:lnTo>
                          <a:lnTo>
                            <a:pt x="0" y="3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3" y="2"/>
                          </a:lnTo>
                          <a:lnTo>
                            <a:pt x="13" y="7"/>
                          </a:lnTo>
                          <a:lnTo>
                            <a:pt x="13" y="10"/>
                          </a:lnTo>
                          <a:lnTo>
                            <a:pt x="13" y="14"/>
                          </a:lnTo>
                          <a:lnTo>
                            <a:pt x="13" y="1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50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5285" y="1942"/>
                      <a:ext cx="475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63" y="10"/>
                        </a:cxn>
                        <a:cxn ang="0">
                          <a:pos x="142" y="18"/>
                        </a:cxn>
                        <a:cxn ang="0">
                          <a:pos x="231" y="22"/>
                        </a:cxn>
                        <a:cxn ang="0">
                          <a:pos x="303" y="21"/>
                        </a:cxn>
                        <a:cxn ang="0">
                          <a:pos x="351" y="19"/>
                        </a:cxn>
                        <a:cxn ang="0">
                          <a:pos x="412" y="16"/>
                        </a:cxn>
                        <a:cxn ang="0">
                          <a:pos x="482" y="15"/>
                        </a:cxn>
                        <a:cxn ang="0">
                          <a:pos x="497" y="25"/>
                        </a:cxn>
                        <a:cxn ang="0">
                          <a:pos x="467" y="71"/>
                        </a:cxn>
                        <a:cxn ang="0">
                          <a:pos x="519" y="66"/>
                        </a:cxn>
                        <a:cxn ang="0">
                          <a:pos x="596" y="34"/>
                        </a:cxn>
                        <a:cxn ang="0">
                          <a:pos x="632" y="13"/>
                        </a:cxn>
                        <a:cxn ang="0">
                          <a:pos x="693" y="13"/>
                        </a:cxn>
                        <a:cxn ang="0">
                          <a:pos x="746" y="14"/>
                        </a:cxn>
                        <a:cxn ang="0">
                          <a:pos x="800" y="16"/>
                        </a:cxn>
                        <a:cxn ang="0">
                          <a:pos x="840" y="64"/>
                        </a:cxn>
                        <a:cxn ang="0">
                          <a:pos x="911" y="91"/>
                        </a:cxn>
                        <a:cxn ang="0">
                          <a:pos x="898" y="40"/>
                        </a:cxn>
                        <a:cxn ang="0">
                          <a:pos x="904" y="22"/>
                        </a:cxn>
                        <a:cxn ang="0">
                          <a:pos x="961" y="21"/>
                        </a:cxn>
                        <a:cxn ang="0">
                          <a:pos x="1025" y="20"/>
                        </a:cxn>
                        <a:cxn ang="0">
                          <a:pos x="1094" y="18"/>
                        </a:cxn>
                        <a:cxn ang="0">
                          <a:pos x="1113" y="45"/>
                        </a:cxn>
                        <a:cxn ang="0">
                          <a:pos x="1189" y="76"/>
                        </a:cxn>
                        <a:cxn ang="0">
                          <a:pos x="1246" y="59"/>
                        </a:cxn>
                        <a:cxn ang="0">
                          <a:pos x="1187" y="15"/>
                        </a:cxn>
                        <a:cxn ang="0">
                          <a:pos x="1255" y="10"/>
                        </a:cxn>
                        <a:cxn ang="0">
                          <a:pos x="1319" y="7"/>
                        </a:cxn>
                        <a:cxn ang="0">
                          <a:pos x="1375" y="3"/>
                        </a:cxn>
                        <a:cxn ang="0">
                          <a:pos x="1425" y="84"/>
                        </a:cxn>
                        <a:cxn ang="0">
                          <a:pos x="1372" y="89"/>
                        </a:cxn>
                        <a:cxn ang="0">
                          <a:pos x="1289" y="97"/>
                        </a:cxn>
                        <a:cxn ang="0">
                          <a:pos x="1173" y="104"/>
                        </a:cxn>
                        <a:cxn ang="0">
                          <a:pos x="1086" y="76"/>
                        </a:cxn>
                        <a:cxn ang="0">
                          <a:pos x="1030" y="48"/>
                        </a:cxn>
                        <a:cxn ang="0">
                          <a:pos x="974" y="53"/>
                        </a:cxn>
                        <a:cxn ang="0">
                          <a:pos x="976" y="89"/>
                        </a:cxn>
                        <a:cxn ang="0">
                          <a:pos x="1035" y="98"/>
                        </a:cxn>
                        <a:cxn ang="0">
                          <a:pos x="982" y="108"/>
                        </a:cxn>
                        <a:cxn ang="0">
                          <a:pos x="931" y="107"/>
                        </a:cxn>
                        <a:cxn ang="0">
                          <a:pos x="886" y="105"/>
                        </a:cxn>
                        <a:cxn ang="0">
                          <a:pos x="831" y="104"/>
                        </a:cxn>
                        <a:cxn ang="0">
                          <a:pos x="797" y="76"/>
                        </a:cxn>
                        <a:cxn ang="0">
                          <a:pos x="748" y="35"/>
                        </a:cxn>
                        <a:cxn ang="0">
                          <a:pos x="729" y="83"/>
                        </a:cxn>
                        <a:cxn ang="0">
                          <a:pos x="715" y="101"/>
                        </a:cxn>
                        <a:cxn ang="0">
                          <a:pos x="669" y="100"/>
                        </a:cxn>
                        <a:cxn ang="0">
                          <a:pos x="685" y="59"/>
                        </a:cxn>
                        <a:cxn ang="0">
                          <a:pos x="640" y="51"/>
                        </a:cxn>
                        <a:cxn ang="0">
                          <a:pos x="589" y="46"/>
                        </a:cxn>
                        <a:cxn ang="0">
                          <a:pos x="575" y="97"/>
                        </a:cxn>
                        <a:cxn ang="0">
                          <a:pos x="532" y="101"/>
                        </a:cxn>
                        <a:cxn ang="0">
                          <a:pos x="486" y="101"/>
                        </a:cxn>
                        <a:cxn ang="0">
                          <a:pos x="440" y="102"/>
                        </a:cxn>
                        <a:cxn ang="0">
                          <a:pos x="408" y="82"/>
                        </a:cxn>
                        <a:cxn ang="0">
                          <a:pos x="375" y="89"/>
                        </a:cxn>
                        <a:cxn ang="0">
                          <a:pos x="342" y="104"/>
                        </a:cxn>
                        <a:cxn ang="0">
                          <a:pos x="297" y="104"/>
                        </a:cxn>
                        <a:cxn ang="0">
                          <a:pos x="230" y="105"/>
                        </a:cxn>
                        <a:cxn ang="0">
                          <a:pos x="148" y="102"/>
                        </a:cxn>
                        <a:cxn ang="0">
                          <a:pos x="75" y="97"/>
                        </a:cxn>
                        <a:cxn ang="0">
                          <a:pos x="24" y="94"/>
                        </a:cxn>
                      </a:cxnLst>
                      <a:rect l="0" t="0" r="r" b="b"/>
                      <a:pathLst>
                        <a:path w="1425" h="109">
                          <a:moveTo>
                            <a:pt x="13" y="6"/>
                          </a:moveTo>
                          <a:lnTo>
                            <a:pt x="14" y="6"/>
                          </a:lnTo>
                          <a:lnTo>
                            <a:pt x="17" y="6"/>
                          </a:lnTo>
                          <a:lnTo>
                            <a:pt x="20" y="6"/>
                          </a:lnTo>
                          <a:lnTo>
                            <a:pt x="24" y="6"/>
                          </a:lnTo>
                          <a:lnTo>
                            <a:pt x="28" y="7"/>
                          </a:lnTo>
                          <a:lnTo>
                            <a:pt x="31" y="7"/>
                          </a:lnTo>
                          <a:lnTo>
                            <a:pt x="34" y="8"/>
                          </a:lnTo>
                          <a:lnTo>
                            <a:pt x="37" y="8"/>
                          </a:lnTo>
                          <a:lnTo>
                            <a:pt x="40" y="8"/>
                          </a:lnTo>
                          <a:lnTo>
                            <a:pt x="44" y="8"/>
                          </a:lnTo>
                          <a:lnTo>
                            <a:pt x="47" y="9"/>
                          </a:lnTo>
                          <a:lnTo>
                            <a:pt x="51" y="9"/>
                          </a:lnTo>
                          <a:lnTo>
                            <a:pt x="55" y="10"/>
                          </a:lnTo>
                          <a:lnTo>
                            <a:pt x="58" y="10"/>
                          </a:lnTo>
                          <a:lnTo>
                            <a:pt x="63" y="10"/>
                          </a:lnTo>
                          <a:lnTo>
                            <a:pt x="68" y="10"/>
                          </a:lnTo>
                          <a:lnTo>
                            <a:pt x="71" y="12"/>
                          </a:lnTo>
                          <a:lnTo>
                            <a:pt x="76" y="12"/>
                          </a:lnTo>
                          <a:lnTo>
                            <a:pt x="81" y="13"/>
                          </a:lnTo>
                          <a:lnTo>
                            <a:pt x="85" y="13"/>
                          </a:lnTo>
                          <a:lnTo>
                            <a:pt x="90" y="13"/>
                          </a:lnTo>
                          <a:lnTo>
                            <a:pt x="95" y="14"/>
                          </a:lnTo>
                          <a:lnTo>
                            <a:pt x="101" y="14"/>
                          </a:lnTo>
                          <a:lnTo>
                            <a:pt x="104" y="15"/>
                          </a:lnTo>
                          <a:lnTo>
                            <a:pt x="112" y="15"/>
                          </a:lnTo>
                          <a:lnTo>
                            <a:pt x="116" y="15"/>
                          </a:lnTo>
                          <a:lnTo>
                            <a:pt x="121" y="16"/>
                          </a:lnTo>
                          <a:lnTo>
                            <a:pt x="126" y="16"/>
                          </a:lnTo>
                          <a:lnTo>
                            <a:pt x="132" y="18"/>
                          </a:lnTo>
                          <a:lnTo>
                            <a:pt x="136" y="18"/>
                          </a:lnTo>
                          <a:lnTo>
                            <a:pt x="142" y="18"/>
                          </a:lnTo>
                          <a:lnTo>
                            <a:pt x="147" y="18"/>
                          </a:lnTo>
                          <a:lnTo>
                            <a:pt x="153" y="19"/>
                          </a:lnTo>
                          <a:lnTo>
                            <a:pt x="159" y="19"/>
                          </a:lnTo>
                          <a:lnTo>
                            <a:pt x="165" y="19"/>
                          </a:lnTo>
                          <a:lnTo>
                            <a:pt x="170" y="20"/>
                          </a:lnTo>
                          <a:lnTo>
                            <a:pt x="176" y="20"/>
                          </a:lnTo>
                          <a:lnTo>
                            <a:pt x="182" y="20"/>
                          </a:lnTo>
                          <a:lnTo>
                            <a:pt x="187" y="21"/>
                          </a:lnTo>
                          <a:lnTo>
                            <a:pt x="193" y="21"/>
                          </a:lnTo>
                          <a:lnTo>
                            <a:pt x="199" y="21"/>
                          </a:lnTo>
                          <a:lnTo>
                            <a:pt x="204" y="21"/>
                          </a:lnTo>
                          <a:lnTo>
                            <a:pt x="210" y="21"/>
                          </a:lnTo>
                          <a:lnTo>
                            <a:pt x="215" y="21"/>
                          </a:lnTo>
                          <a:lnTo>
                            <a:pt x="221" y="22"/>
                          </a:lnTo>
                          <a:lnTo>
                            <a:pt x="225" y="22"/>
                          </a:lnTo>
                          <a:lnTo>
                            <a:pt x="231" y="22"/>
                          </a:lnTo>
                          <a:lnTo>
                            <a:pt x="237" y="22"/>
                          </a:lnTo>
                          <a:lnTo>
                            <a:pt x="243" y="22"/>
                          </a:lnTo>
                          <a:lnTo>
                            <a:pt x="248" y="22"/>
                          </a:lnTo>
                          <a:lnTo>
                            <a:pt x="253" y="22"/>
                          </a:lnTo>
                          <a:lnTo>
                            <a:pt x="259" y="22"/>
                          </a:lnTo>
                          <a:lnTo>
                            <a:pt x="263" y="22"/>
                          </a:lnTo>
                          <a:lnTo>
                            <a:pt x="268" y="22"/>
                          </a:lnTo>
                          <a:lnTo>
                            <a:pt x="274" y="22"/>
                          </a:lnTo>
                          <a:lnTo>
                            <a:pt x="279" y="22"/>
                          </a:lnTo>
                          <a:lnTo>
                            <a:pt x="284" y="22"/>
                          </a:lnTo>
                          <a:lnTo>
                            <a:pt x="288" y="21"/>
                          </a:lnTo>
                          <a:lnTo>
                            <a:pt x="292" y="21"/>
                          </a:lnTo>
                          <a:lnTo>
                            <a:pt x="294" y="21"/>
                          </a:lnTo>
                          <a:lnTo>
                            <a:pt x="297" y="21"/>
                          </a:lnTo>
                          <a:lnTo>
                            <a:pt x="299" y="21"/>
                          </a:lnTo>
                          <a:lnTo>
                            <a:pt x="303" y="21"/>
                          </a:lnTo>
                          <a:lnTo>
                            <a:pt x="305" y="20"/>
                          </a:lnTo>
                          <a:lnTo>
                            <a:pt x="306" y="20"/>
                          </a:lnTo>
                          <a:lnTo>
                            <a:pt x="310" y="20"/>
                          </a:lnTo>
                          <a:lnTo>
                            <a:pt x="313" y="20"/>
                          </a:lnTo>
                          <a:lnTo>
                            <a:pt x="316" y="20"/>
                          </a:lnTo>
                          <a:lnTo>
                            <a:pt x="319" y="20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27" y="19"/>
                          </a:lnTo>
                          <a:lnTo>
                            <a:pt x="330" y="19"/>
                          </a:lnTo>
                          <a:lnTo>
                            <a:pt x="335" y="19"/>
                          </a:lnTo>
                          <a:lnTo>
                            <a:pt x="337" y="19"/>
                          </a:lnTo>
                          <a:lnTo>
                            <a:pt x="339" y="19"/>
                          </a:lnTo>
                          <a:lnTo>
                            <a:pt x="344" y="19"/>
                          </a:lnTo>
                          <a:lnTo>
                            <a:pt x="346" y="19"/>
                          </a:lnTo>
                          <a:lnTo>
                            <a:pt x="351" y="19"/>
                          </a:lnTo>
                          <a:lnTo>
                            <a:pt x="355" y="18"/>
                          </a:lnTo>
                          <a:lnTo>
                            <a:pt x="357" y="18"/>
                          </a:lnTo>
                          <a:lnTo>
                            <a:pt x="361" y="18"/>
                          </a:lnTo>
                          <a:lnTo>
                            <a:pt x="364" y="18"/>
                          </a:lnTo>
                          <a:lnTo>
                            <a:pt x="369" y="18"/>
                          </a:lnTo>
                          <a:lnTo>
                            <a:pt x="373" y="18"/>
                          </a:lnTo>
                          <a:lnTo>
                            <a:pt x="376" y="18"/>
                          </a:lnTo>
                          <a:lnTo>
                            <a:pt x="381" y="18"/>
                          </a:lnTo>
                          <a:lnTo>
                            <a:pt x="384" y="18"/>
                          </a:lnTo>
                          <a:lnTo>
                            <a:pt x="388" y="18"/>
                          </a:lnTo>
                          <a:lnTo>
                            <a:pt x="392" y="18"/>
                          </a:lnTo>
                          <a:lnTo>
                            <a:pt x="396" y="18"/>
                          </a:lnTo>
                          <a:lnTo>
                            <a:pt x="400" y="16"/>
                          </a:lnTo>
                          <a:lnTo>
                            <a:pt x="403" y="16"/>
                          </a:lnTo>
                          <a:lnTo>
                            <a:pt x="408" y="16"/>
                          </a:lnTo>
                          <a:lnTo>
                            <a:pt x="412" y="16"/>
                          </a:lnTo>
                          <a:lnTo>
                            <a:pt x="415" y="16"/>
                          </a:lnTo>
                          <a:lnTo>
                            <a:pt x="420" y="16"/>
                          </a:lnTo>
                          <a:lnTo>
                            <a:pt x="425" y="16"/>
                          </a:lnTo>
                          <a:lnTo>
                            <a:pt x="428" y="16"/>
                          </a:lnTo>
                          <a:lnTo>
                            <a:pt x="433" y="16"/>
                          </a:lnTo>
                          <a:lnTo>
                            <a:pt x="438" y="16"/>
                          </a:lnTo>
                          <a:lnTo>
                            <a:pt x="441" y="16"/>
                          </a:lnTo>
                          <a:lnTo>
                            <a:pt x="446" y="16"/>
                          </a:lnTo>
                          <a:lnTo>
                            <a:pt x="451" y="15"/>
                          </a:lnTo>
                          <a:lnTo>
                            <a:pt x="456" y="15"/>
                          </a:lnTo>
                          <a:lnTo>
                            <a:pt x="459" y="15"/>
                          </a:lnTo>
                          <a:lnTo>
                            <a:pt x="463" y="15"/>
                          </a:lnTo>
                          <a:lnTo>
                            <a:pt x="469" y="15"/>
                          </a:lnTo>
                          <a:lnTo>
                            <a:pt x="472" y="15"/>
                          </a:lnTo>
                          <a:lnTo>
                            <a:pt x="477" y="15"/>
                          </a:lnTo>
                          <a:lnTo>
                            <a:pt x="482" y="15"/>
                          </a:lnTo>
                          <a:lnTo>
                            <a:pt x="486" y="15"/>
                          </a:lnTo>
                          <a:lnTo>
                            <a:pt x="490" y="15"/>
                          </a:lnTo>
                          <a:lnTo>
                            <a:pt x="495" y="15"/>
                          </a:lnTo>
                          <a:lnTo>
                            <a:pt x="500" y="15"/>
                          </a:lnTo>
                          <a:lnTo>
                            <a:pt x="504" y="15"/>
                          </a:lnTo>
                          <a:lnTo>
                            <a:pt x="509" y="15"/>
                          </a:lnTo>
                          <a:lnTo>
                            <a:pt x="514" y="15"/>
                          </a:lnTo>
                          <a:lnTo>
                            <a:pt x="519" y="15"/>
                          </a:lnTo>
                          <a:lnTo>
                            <a:pt x="516" y="16"/>
                          </a:lnTo>
                          <a:lnTo>
                            <a:pt x="513" y="18"/>
                          </a:lnTo>
                          <a:lnTo>
                            <a:pt x="510" y="18"/>
                          </a:lnTo>
                          <a:lnTo>
                            <a:pt x="507" y="20"/>
                          </a:lnTo>
                          <a:lnTo>
                            <a:pt x="504" y="21"/>
                          </a:lnTo>
                          <a:lnTo>
                            <a:pt x="501" y="21"/>
                          </a:lnTo>
                          <a:lnTo>
                            <a:pt x="498" y="24"/>
                          </a:lnTo>
                          <a:lnTo>
                            <a:pt x="497" y="25"/>
                          </a:lnTo>
                          <a:lnTo>
                            <a:pt x="491" y="27"/>
                          </a:lnTo>
                          <a:lnTo>
                            <a:pt x="488" y="29"/>
                          </a:lnTo>
                          <a:lnTo>
                            <a:pt x="483" y="33"/>
                          </a:lnTo>
                          <a:lnTo>
                            <a:pt x="479" y="37"/>
                          </a:lnTo>
                          <a:lnTo>
                            <a:pt x="476" y="40"/>
                          </a:lnTo>
                          <a:lnTo>
                            <a:pt x="473" y="45"/>
                          </a:lnTo>
                          <a:lnTo>
                            <a:pt x="471" y="46"/>
                          </a:lnTo>
                          <a:lnTo>
                            <a:pt x="471" y="48"/>
                          </a:lnTo>
                          <a:lnTo>
                            <a:pt x="470" y="51"/>
                          </a:lnTo>
                          <a:lnTo>
                            <a:pt x="469" y="54"/>
                          </a:lnTo>
                          <a:lnTo>
                            <a:pt x="469" y="56"/>
                          </a:lnTo>
                          <a:lnTo>
                            <a:pt x="469" y="59"/>
                          </a:lnTo>
                          <a:lnTo>
                            <a:pt x="467" y="62"/>
                          </a:lnTo>
                          <a:lnTo>
                            <a:pt x="467" y="65"/>
                          </a:lnTo>
                          <a:lnTo>
                            <a:pt x="467" y="69"/>
                          </a:lnTo>
                          <a:lnTo>
                            <a:pt x="467" y="71"/>
                          </a:lnTo>
                          <a:lnTo>
                            <a:pt x="469" y="75"/>
                          </a:lnTo>
                          <a:lnTo>
                            <a:pt x="469" y="79"/>
                          </a:lnTo>
                          <a:lnTo>
                            <a:pt x="471" y="78"/>
                          </a:lnTo>
                          <a:lnTo>
                            <a:pt x="473" y="78"/>
                          </a:lnTo>
                          <a:lnTo>
                            <a:pt x="476" y="77"/>
                          </a:lnTo>
                          <a:lnTo>
                            <a:pt x="479" y="77"/>
                          </a:lnTo>
                          <a:lnTo>
                            <a:pt x="482" y="76"/>
                          </a:lnTo>
                          <a:lnTo>
                            <a:pt x="484" y="76"/>
                          </a:lnTo>
                          <a:lnTo>
                            <a:pt x="486" y="76"/>
                          </a:lnTo>
                          <a:lnTo>
                            <a:pt x="490" y="75"/>
                          </a:lnTo>
                          <a:lnTo>
                            <a:pt x="495" y="73"/>
                          </a:lnTo>
                          <a:lnTo>
                            <a:pt x="500" y="71"/>
                          </a:lnTo>
                          <a:lnTo>
                            <a:pt x="504" y="71"/>
                          </a:lnTo>
                          <a:lnTo>
                            <a:pt x="510" y="70"/>
                          </a:lnTo>
                          <a:lnTo>
                            <a:pt x="515" y="67"/>
                          </a:lnTo>
                          <a:lnTo>
                            <a:pt x="519" y="66"/>
                          </a:lnTo>
                          <a:lnTo>
                            <a:pt x="524" y="64"/>
                          </a:lnTo>
                          <a:lnTo>
                            <a:pt x="529" y="63"/>
                          </a:lnTo>
                          <a:lnTo>
                            <a:pt x="534" y="60"/>
                          </a:lnTo>
                          <a:lnTo>
                            <a:pt x="539" y="59"/>
                          </a:lnTo>
                          <a:lnTo>
                            <a:pt x="543" y="56"/>
                          </a:lnTo>
                          <a:lnTo>
                            <a:pt x="548" y="54"/>
                          </a:lnTo>
                          <a:lnTo>
                            <a:pt x="552" y="52"/>
                          </a:lnTo>
                          <a:lnTo>
                            <a:pt x="556" y="51"/>
                          </a:lnTo>
                          <a:lnTo>
                            <a:pt x="562" y="48"/>
                          </a:lnTo>
                          <a:lnTo>
                            <a:pt x="567" y="46"/>
                          </a:lnTo>
                          <a:lnTo>
                            <a:pt x="571" y="44"/>
                          </a:lnTo>
                          <a:lnTo>
                            <a:pt x="577" y="41"/>
                          </a:lnTo>
                          <a:lnTo>
                            <a:pt x="581" y="39"/>
                          </a:lnTo>
                          <a:lnTo>
                            <a:pt x="586" y="38"/>
                          </a:lnTo>
                          <a:lnTo>
                            <a:pt x="591" y="35"/>
                          </a:lnTo>
                          <a:lnTo>
                            <a:pt x="596" y="34"/>
                          </a:lnTo>
                          <a:lnTo>
                            <a:pt x="600" y="33"/>
                          </a:lnTo>
                          <a:lnTo>
                            <a:pt x="606" y="31"/>
                          </a:lnTo>
                          <a:lnTo>
                            <a:pt x="611" y="29"/>
                          </a:lnTo>
                          <a:lnTo>
                            <a:pt x="616" y="28"/>
                          </a:lnTo>
                          <a:lnTo>
                            <a:pt x="619" y="27"/>
                          </a:lnTo>
                          <a:lnTo>
                            <a:pt x="622" y="27"/>
                          </a:lnTo>
                          <a:lnTo>
                            <a:pt x="625" y="26"/>
                          </a:lnTo>
                          <a:lnTo>
                            <a:pt x="628" y="26"/>
                          </a:lnTo>
                          <a:lnTo>
                            <a:pt x="625" y="24"/>
                          </a:lnTo>
                          <a:lnTo>
                            <a:pt x="624" y="21"/>
                          </a:lnTo>
                          <a:lnTo>
                            <a:pt x="621" y="18"/>
                          </a:lnTo>
                          <a:lnTo>
                            <a:pt x="618" y="14"/>
                          </a:lnTo>
                          <a:lnTo>
                            <a:pt x="621" y="13"/>
                          </a:lnTo>
                          <a:lnTo>
                            <a:pt x="625" y="13"/>
                          </a:lnTo>
                          <a:lnTo>
                            <a:pt x="628" y="13"/>
                          </a:lnTo>
                          <a:lnTo>
                            <a:pt x="632" y="13"/>
                          </a:lnTo>
                          <a:lnTo>
                            <a:pt x="637" y="13"/>
                          </a:lnTo>
                          <a:lnTo>
                            <a:pt x="641" y="13"/>
                          </a:lnTo>
                          <a:lnTo>
                            <a:pt x="644" y="13"/>
                          </a:lnTo>
                          <a:lnTo>
                            <a:pt x="648" y="13"/>
                          </a:lnTo>
                          <a:lnTo>
                            <a:pt x="651" y="13"/>
                          </a:lnTo>
                          <a:lnTo>
                            <a:pt x="656" y="13"/>
                          </a:lnTo>
                          <a:lnTo>
                            <a:pt x="660" y="13"/>
                          </a:lnTo>
                          <a:lnTo>
                            <a:pt x="663" y="13"/>
                          </a:lnTo>
                          <a:lnTo>
                            <a:pt x="667" y="13"/>
                          </a:lnTo>
                          <a:lnTo>
                            <a:pt x="670" y="13"/>
                          </a:lnTo>
                          <a:lnTo>
                            <a:pt x="674" y="13"/>
                          </a:lnTo>
                          <a:lnTo>
                            <a:pt x="679" y="13"/>
                          </a:lnTo>
                          <a:lnTo>
                            <a:pt x="682" y="13"/>
                          </a:lnTo>
                          <a:lnTo>
                            <a:pt x="686" y="13"/>
                          </a:lnTo>
                          <a:lnTo>
                            <a:pt x="689" y="13"/>
                          </a:lnTo>
                          <a:lnTo>
                            <a:pt x="693" y="13"/>
                          </a:lnTo>
                          <a:lnTo>
                            <a:pt x="696" y="13"/>
                          </a:lnTo>
                          <a:lnTo>
                            <a:pt x="700" y="13"/>
                          </a:lnTo>
                          <a:lnTo>
                            <a:pt x="704" y="13"/>
                          </a:lnTo>
                          <a:lnTo>
                            <a:pt x="707" y="13"/>
                          </a:lnTo>
                          <a:lnTo>
                            <a:pt x="711" y="13"/>
                          </a:lnTo>
                          <a:lnTo>
                            <a:pt x="714" y="13"/>
                          </a:lnTo>
                          <a:lnTo>
                            <a:pt x="718" y="13"/>
                          </a:lnTo>
                          <a:lnTo>
                            <a:pt x="721" y="13"/>
                          </a:lnTo>
                          <a:lnTo>
                            <a:pt x="724" y="13"/>
                          </a:lnTo>
                          <a:lnTo>
                            <a:pt x="729" y="13"/>
                          </a:lnTo>
                          <a:lnTo>
                            <a:pt x="731" y="13"/>
                          </a:lnTo>
                          <a:lnTo>
                            <a:pt x="734" y="14"/>
                          </a:lnTo>
                          <a:lnTo>
                            <a:pt x="738" y="14"/>
                          </a:lnTo>
                          <a:lnTo>
                            <a:pt x="742" y="14"/>
                          </a:lnTo>
                          <a:lnTo>
                            <a:pt x="744" y="14"/>
                          </a:lnTo>
                          <a:lnTo>
                            <a:pt x="746" y="14"/>
                          </a:lnTo>
                          <a:lnTo>
                            <a:pt x="750" y="14"/>
                          </a:lnTo>
                          <a:lnTo>
                            <a:pt x="753" y="14"/>
                          </a:lnTo>
                          <a:lnTo>
                            <a:pt x="756" y="14"/>
                          </a:lnTo>
                          <a:lnTo>
                            <a:pt x="759" y="14"/>
                          </a:lnTo>
                          <a:lnTo>
                            <a:pt x="762" y="14"/>
                          </a:lnTo>
                          <a:lnTo>
                            <a:pt x="764" y="14"/>
                          </a:lnTo>
                          <a:lnTo>
                            <a:pt x="766" y="14"/>
                          </a:lnTo>
                          <a:lnTo>
                            <a:pt x="770" y="15"/>
                          </a:lnTo>
                          <a:lnTo>
                            <a:pt x="772" y="15"/>
                          </a:lnTo>
                          <a:lnTo>
                            <a:pt x="775" y="15"/>
                          </a:lnTo>
                          <a:lnTo>
                            <a:pt x="778" y="15"/>
                          </a:lnTo>
                          <a:lnTo>
                            <a:pt x="781" y="15"/>
                          </a:lnTo>
                          <a:lnTo>
                            <a:pt x="785" y="15"/>
                          </a:lnTo>
                          <a:lnTo>
                            <a:pt x="790" y="15"/>
                          </a:lnTo>
                          <a:lnTo>
                            <a:pt x="795" y="15"/>
                          </a:lnTo>
                          <a:lnTo>
                            <a:pt x="800" y="16"/>
                          </a:lnTo>
                          <a:lnTo>
                            <a:pt x="804" y="16"/>
                          </a:lnTo>
                          <a:lnTo>
                            <a:pt x="808" y="16"/>
                          </a:lnTo>
                          <a:lnTo>
                            <a:pt x="813" y="18"/>
                          </a:lnTo>
                          <a:lnTo>
                            <a:pt x="816" y="18"/>
                          </a:lnTo>
                          <a:lnTo>
                            <a:pt x="815" y="21"/>
                          </a:lnTo>
                          <a:lnTo>
                            <a:pt x="816" y="25"/>
                          </a:lnTo>
                          <a:lnTo>
                            <a:pt x="816" y="28"/>
                          </a:lnTo>
                          <a:lnTo>
                            <a:pt x="818" y="33"/>
                          </a:lnTo>
                          <a:lnTo>
                            <a:pt x="820" y="37"/>
                          </a:lnTo>
                          <a:lnTo>
                            <a:pt x="821" y="41"/>
                          </a:lnTo>
                          <a:lnTo>
                            <a:pt x="823" y="45"/>
                          </a:lnTo>
                          <a:lnTo>
                            <a:pt x="827" y="48"/>
                          </a:lnTo>
                          <a:lnTo>
                            <a:pt x="829" y="52"/>
                          </a:lnTo>
                          <a:lnTo>
                            <a:pt x="833" y="56"/>
                          </a:lnTo>
                          <a:lnTo>
                            <a:pt x="835" y="59"/>
                          </a:lnTo>
                          <a:lnTo>
                            <a:pt x="840" y="64"/>
                          </a:lnTo>
                          <a:lnTo>
                            <a:pt x="842" y="66"/>
                          </a:lnTo>
                          <a:lnTo>
                            <a:pt x="847" y="70"/>
                          </a:lnTo>
                          <a:lnTo>
                            <a:pt x="852" y="73"/>
                          </a:lnTo>
                          <a:lnTo>
                            <a:pt x="855" y="76"/>
                          </a:lnTo>
                          <a:lnTo>
                            <a:pt x="860" y="79"/>
                          </a:lnTo>
                          <a:lnTo>
                            <a:pt x="865" y="82"/>
                          </a:lnTo>
                          <a:lnTo>
                            <a:pt x="870" y="83"/>
                          </a:lnTo>
                          <a:lnTo>
                            <a:pt x="874" y="85"/>
                          </a:lnTo>
                          <a:lnTo>
                            <a:pt x="878" y="86"/>
                          </a:lnTo>
                          <a:lnTo>
                            <a:pt x="884" y="89"/>
                          </a:lnTo>
                          <a:lnTo>
                            <a:pt x="889" y="89"/>
                          </a:lnTo>
                          <a:lnTo>
                            <a:pt x="893" y="91"/>
                          </a:lnTo>
                          <a:lnTo>
                            <a:pt x="898" y="91"/>
                          </a:lnTo>
                          <a:lnTo>
                            <a:pt x="902" y="91"/>
                          </a:lnTo>
                          <a:lnTo>
                            <a:pt x="906" y="91"/>
                          </a:lnTo>
                          <a:lnTo>
                            <a:pt x="911" y="91"/>
                          </a:lnTo>
                          <a:lnTo>
                            <a:pt x="915" y="89"/>
                          </a:lnTo>
                          <a:lnTo>
                            <a:pt x="920" y="89"/>
                          </a:lnTo>
                          <a:lnTo>
                            <a:pt x="923" y="86"/>
                          </a:lnTo>
                          <a:lnTo>
                            <a:pt x="927" y="85"/>
                          </a:lnTo>
                          <a:lnTo>
                            <a:pt x="925" y="83"/>
                          </a:lnTo>
                          <a:lnTo>
                            <a:pt x="924" y="79"/>
                          </a:lnTo>
                          <a:lnTo>
                            <a:pt x="923" y="77"/>
                          </a:lnTo>
                          <a:lnTo>
                            <a:pt x="922" y="75"/>
                          </a:lnTo>
                          <a:lnTo>
                            <a:pt x="920" y="70"/>
                          </a:lnTo>
                          <a:lnTo>
                            <a:pt x="917" y="65"/>
                          </a:lnTo>
                          <a:lnTo>
                            <a:pt x="915" y="62"/>
                          </a:lnTo>
                          <a:lnTo>
                            <a:pt x="911" y="56"/>
                          </a:lnTo>
                          <a:lnTo>
                            <a:pt x="909" y="52"/>
                          </a:lnTo>
                          <a:lnTo>
                            <a:pt x="906" y="48"/>
                          </a:lnTo>
                          <a:lnTo>
                            <a:pt x="902" y="44"/>
                          </a:lnTo>
                          <a:lnTo>
                            <a:pt x="898" y="40"/>
                          </a:lnTo>
                          <a:lnTo>
                            <a:pt x="895" y="37"/>
                          </a:lnTo>
                          <a:lnTo>
                            <a:pt x="891" y="33"/>
                          </a:lnTo>
                          <a:lnTo>
                            <a:pt x="889" y="31"/>
                          </a:lnTo>
                          <a:lnTo>
                            <a:pt x="884" y="27"/>
                          </a:lnTo>
                          <a:lnTo>
                            <a:pt x="879" y="25"/>
                          </a:lnTo>
                          <a:lnTo>
                            <a:pt x="876" y="22"/>
                          </a:lnTo>
                          <a:lnTo>
                            <a:pt x="878" y="22"/>
                          </a:lnTo>
                          <a:lnTo>
                            <a:pt x="880" y="22"/>
                          </a:lnTo>
                          <a:lnTo>
                            <a:pt x="884" y="22"/>
                          </a:lnTo>
                          <a:lnTo>
                            <a:pt x="886" y="22"/>
                          </a:lnTo>
                          <a:lnTo>
                            <a:pt x="890" y="22"/>
                          </a:lnTo>
                          <a:lnTo>
                            <a:pt x="892" y="22"/>
                          </a:lnTo>
                          <a:lnTo>
                            <a:pt x="896" y="22"/>
                          </a:lnTo>
                          <a:lnTo>
                            <a:pt x="898" y="22"/>
                          </a:lnTo>
                          <a:lnTo>
                            <a:pt x="902" y="22"/>
                          </a:lnTo>
                          <a:lnTo>
                            <a:pt x="904" y="22"/>
                          </a:lnTo>
                          <a:lnTo>
                            <a:pt x="908" y="22"/>
                          </a:lnTo>
                          <a:lnTo>
                            <a:pt x="911" y="22"/>
                          </a:lnTo>
                          <a:lnTo>
                            <a:pt x="915" y="22"/>
                          </a:lnTo>
                          <a:lnTo>
                            <a:pt x="918" y="22"/>
                          </a:lnTo>
                          <a:lnTo>
                            <a:pt x="922" y="22"/>
                          </a:lnTo>
                          <a:lnTo>
                            <a:pt x="925" y="22"/>
                          </a:lnTo>
                          <a:lnTo>
                            <a:pt x="928" y="21"/>
                          </a:lnTo>
                          <a:lnTo>
                            <a:pt x="931" y="21"/>
                          </a:lnTo>
                          <a:lnTo>
                            <a:pt x="935" y="21"/>
                          </a:lnTo>
                          <a:lnTo>
                            <a:pt x="940" y="21"/>
                          </a:lnTo>
                          <a:lnTo>
                            <a:pt x="942" y="21"/>
                          </a:lnTo>
                          <a:lnTo>
                            <a:pt x="947" y="21"/>
                          </a:lnTo>
                          <a:lnTo>
                            <a:pt x="949" y="21"/>
                          </a:lnTo>
                          <a:lnTo>
                            <a:pt x="954" y="21"/>
                          </a:lnTo>
                          <a:lnTo>
                            <a:pt x="956" y="21"/>
                          </a:lnTo>
                          <a:lnTo>
                            <a:pt x="961" y="21"/>
                          </a:lnTo>
                          <a:lnTo>
                            <a:pt x="965" y="21"/>
                          </a:lnTo>
                          <a:lnTo>
                            <a:pt x="969" y="21"/>
                          </a:lnTo>
                          <a:lnTo>
                            <a:pt x="972" y="21"/>
                          </a:lnTo>
                          <a:lnTo>
                            <a:pt x="976" y="21"/>
                          </a:lnTo>
                          <a:lnTo>
                            <a:pt x="980" y="21"/>
                          </a:lnTo>
                          <a:lnTo>
                            <a:pt x="985" y="21"/>
                          </a:lnTo>
                          <a:lnTo>
                            <a:pt x="988" y="21"/>
                          </a:lnTo>
                          <a:lnTo>
                            <a:pt x="992" y="21"/>
                          </a:lnTo>
                          <a:lnTo>
                            <a:pt x="995" y="21"/>
                          </a:lnTo>
                          <a:lnTo>
                            <a:pt x="1000" y="21"/>
                          </a:lnTo>
                          <a:lnTo>
                            <a:pt x="1004" y="20"/>
                          </a:lnTo>
                          <a:lnTo>
                            <a:pt x="1007" y="20"/>
                          </a:lnTo>
                          <a:lnTo>
                            <a:pt x="1012" y="20"/>
                          </a:lnTo>
                          <a:lnTo>
                            <a:pt x="1017" y="20"/>
                          </a:lnTo>
                          <a:lnTo>
                            <a:pt x="1020" y="20"/>
                          </a:lnTo>
                          <a:lnTo>
                            <a:pt x="1025" y="20"/>
                          </a:lnTo>
                          <a:lnTo>
                            <a:pt x="1029" y="20"/>
                          </a:lnTo>
                          <a:lnTo>
                            <a:pt x="1033" y="20"/>
                          </a:lnTo>
                          <a:lnTo>
                            <a:pt x="1038" y="20"/>
                          </a:lnTo>
                          <a:lnTo>
                            <a:pt x="1042" y="20"/>
                          </a:lnTo>
                          <a:lnTo>
                            <a:pt x="1047" y="20"/>
                          </a:lnTo>
                          <a:lnTo>
                            <a:pt x="1050" y="20"/>
                          </a:lnTo>
                          <a:lnTo>
                            <a:pt x="1055" y="19"/>
                          </a:lnTo>
                          <a:lnTo>
                            <a:pt x="1060" y="19"/>
                          </a:lnTo>
                          <a:lnTo>
                            <a:pt x="1063" y="19"/>
                          </a:lnTo>
                          <a:lnTo>
                            <a:pt x="1068" y="19"/>
                          </a:lnTo>
                          <a:lnTo>
                            <a:pt x="1073" y="19"/>
                          </a:lnTo>
                          <a:lnTo>
                            <a:pt x="1076" y="19"/>
                          </a:lnTo>
                          <a:lnTo>
                            <a:pt x="1081" y="19"/>
                          </a:lnTo>
                          <a:lnTo>
                            <a:pt x="1084" y="19"/>
                          </a:lnTo>
                          <a:lnTo>
                            <a:pt x="1089" y="18"/>
                          </a:lnTo>
                          <a:lnTo>
                            <a:pt x="1094" y="18"/>
                          </a:lnTo>
                          <a:lnTo>
                            <a:pt x="1099" y="18"/>
                          </a:lnTo>
                          <a:lnTo>
                            <a:pt x="1102" y="18"/>
                          </a:lnTo>
                          <a:lnTo>
                            <a:pt x="1107" y="18"/>
                          </a:lnTo>
                          <a:lnTo>
                            <a:pt x="1112" y="18"/>
                          </a:lnTo>
                          <a:lnTo>
                            <a:pt x="1115" y="18"/>
                          </a:lnTo>
                          <a:lnTo>
                            <a:pt x="1120" y="18"/>
                          </a:lnTo>
                          <a:lnTo>
                            <a:pt x="1118" y="21"/>
                          </a:lnTo>
                          <a:lnTo>
                            <a:pt x="1115" y="24"/>
                          </a:lnTo>
                          <a:lnTo>
                            <a:pt x="1113" y="27"/>
                          </a:lnTo>
                          <a:lnTo>
                            <a:pt x="1112" y="31"/>
                          </a:lnTo>
                          <a:lnTo>
                            <a:pt x="1108" y="34"/>
                          </a:lnTo>
                          <a:lnTo>
                            <a:pt x="1106" y="38"/>
                          </a:lnTo>
                          <a:lnTo>
                            <a:pt x="1103" y="41"/>
                          </a:lnTo>
                          <a:lnTo>
                            <a:pt x="1103" y="44"/>
                          </a:lnTo>
                          <a:lnTo>
                            <a:pt x="1107" y="44"/>
                          </a:lnTo>
                          <a:lnTo>
                            <a:pt x="1113" y="45"/>
                          </a:lnTo>
                          <a:lnTo>
                            <a:pt x="1117" y="46"/>
                          </a:lnTo>
                          <a:lnTo>
                            <a:pt x="1122" y="47"/>
                          </a:lnTo>
                          <a:lnTo>
                            <a:pt x="1127" y="48"/>
                          </a:lnTo>
                          <a:lnTo>
                            <a:pt x="1132" y="50"/>
                          </a:lnTo>
                          <a:lnTo>
                            <a:pt x="1137" y="52"/>
                          </a:lnTo>
                          <a:lnTo>
                            <a:pt x="1141" y="54"/>
                          </a:lnTo>
                          <a:lnTo>
                            <a:pt x="1146" y="56"/>
                          </a:lnTo>
                          <a:lnTo>
                            <a:pt x="1151" y="59"/>
                          </a:lnTo>
                          <a:lnTo>
                            <a:pt x="1156" y="60"/>
                          </a:lnTo>
                          <a:lnTo>
                            <a:pt x="1160" y="64"/>
                          </a:lnTo>
                          <a:lnTo>
                            <a:pt x="1164" y="66"/>
                          </a:lnTo>
                          <a:lnTo>
                            <a:pt x="1170" y="69"/>
                          </a:lnTo>
                          <a:lnTo>
                            <a:pt x="1175" y="71"/>
                          </a:lnTo>
                          <a:lnTo>
                            <a:pt x="1179" y="73"/>
                          </a:lnTo>
                          <a:lnTo>
                            <a:pt x="1184" y="75"/>
                          </a:lnTo>
                          <a:lnTo>
                            <a:pt x="1189" y="76"/>
                          </a:lnTo>
                          <a:lnTo>
                            <a:pt x="1194" y="78"/>
                          </a:lnTo>
                          <a:lnTo>
                            <a:pt x="1198" y="81"/>
                          </a:lnTo>
                          <a:lnTo>
                            <a:pt x="1202" y="82"/>
                          </a:lnTo>
                          <a:lnTo>
                            <a:pt x="1208" y="82"/>
                          </a:lnTo>
                          <a:lnTo>
                            <a:pt x="1213" y="83"/>
                          </a:lnTo>
                          <a:lnTo>
                            <a:pt x="1217" y="83"/>
                          </a:lnTo>
                          <a:lnTo>
                            <a:pt x="1221" y="83"/>
                          </a:lnTo>
                          <a:lnTo>
                            <a:pt x="1227" y="82"/>
                          </a:lnTo>
                          <a:lnTo>
                            <a:pt x="1230" y="81"/>
                          </a:lnTo>
                          <a:lnTo>
                            <a:pt x="1236" y="79"/>
                          </a:lnTo>
                          <a:lnTo>
                            <a:pt x="1241" y="76"/>
                          </a:lnTo>
                          <a:lnTo>
                            <a:pt x="1246" y="73"/>
                          </a:lnTo>
                          <a:lnTo>
                            <a:pt x="1251" y="71"/>
                          </a:lnTo>
                          <a:lnTo>
                            <a:pt x="1257" y="67"/>
                          </a:lnTo>
                          <a:lnTo>
                            <a:pt x="1251" y="64"/>
                          </a:lnTo>
                          <a:lnTo>
                            <a:pt x="1246" y="59"/>
                          </a:lnTo>
                          <a:lnTo>
                            <a:pt x="1241" y="56"/>
                          </a:lnTo>
                          <a:lnTo>
                            <a:pt x="1236" y="52"/>
                          </a:lnTo>
                          <a:lnTo>
                            <a:pt x="1232" y="48"/>
                          </a:lnTo>
                          <a:lnTo>
                            <a:pt x="1227" y="45"/>
                          </a:lnTo>
                          <a:lnTo>
                            <a:pt x="1222" y="41"/>
                          </a:lnTo>
                          <a:lnTo>
                            <a:pt x="1217" y="38"/>
                          </a:lnTo>
                          <a:lnTo>
                            <a:pt x="1213" y="34"/>
                          </a:lnTo>
                          <a:lnTo>
                            <a:pt x="1208" y="31"/>
                          </a:lnTo>
                          <a:lnTo>
                            <a:pt x="1202" y="28"/>
                          </a:lnTo>
                          <a:lnTo>
                            <a:pt x="1197" y="26"/>
                          </a:lnTo>
                          <a:lnTo>
                            <a:pt x="1192" y="22"/>
                          </a:lnTo>
                          <a:lnTo>
                            <a:pt x="1188" y="20"/>
                          </a:lnTo>
                          <a:lnTo>
                            <a:pt x="1182" y="18"/>
                          </a:lnTo>
                          <a:lnTo>
                            <a:pt x="1177" y="15"/>
                          </a:lnTo>
                          <a:lnTo>
                            <a:pt x="1182" y="15"/>
                          </a:lnTo>
                          <a:lnTo>
                            <a:pt x="1187" y="15"/>
                          </a:lnTo>
                          <a:lnTo>
                            <a:pt x="1190" y="14"/>
                          </a:lnTo>
                          <a:lnTo>
                            <a:pt x="1195" y="14"/>
                          </a:lnTo>
                          <a:lnTo>
                            <a:pt x="1200" y="14"/>
                          </a:lnTo>
                          <a:lnTo>
                            <a:pt x="1203" y="14"/>
                          </a:lnTo>
                          <a:lnTo>
                            <a:pt x="1208" y="13"/>
                          </a:lnTo>
                          <a:lnTo>
                            <a:pt x="1213" y="13"/>
                          </a:lnTo>
                          <a:lnTo>
                            <a:pt x="1217" y="13"/>
                          </a:lnTo>
                          <a:lnTo>
                            <a:pt x="1221" y="13"/>
                          </a:lnTo>
                          <a:lnTo>
                            <a:pt x="1226" y="13"/>
                          </a:lnTo>
                          <a:lnTo>
                            <a:pt x="1230" y="13"/>
                          </a:lnTo>
                          <a:lnTo>
                            <a:pt x="1234" y="12"/>
                          </a:lnTo>
                          <a:lnTo>
                            <a:pt x="1239" y="12"/>
                          </a:lnTo>
                          <a:lnTo>
                            <a:pt x="1243" y="12"/>
                          </a:lnTo>
                          <a:lnTo>
                            <a:pt x="1247" y="12"/>
                          </a:lnTo>
                          <a:lnTo>
                            <a:pt x="1251" y="12"/>
                          </a:lnTo>
                          <a:lnTo>
                            <a:pt x="1255" y="10"/>
                          </a:lnTo>
                          <a:lnTo>
                            <a:pt x="1260" y="10"/>
                          </a:lnTo>
                          <a:lnTo>
                            <a:pt x="1264" y="10"/>
                          </a:lnTo>
                          <a:lnTo>
                            <a:pt x="1268" y="10"/>
                          </a:lnTo>
                          <a:lnTo>
                            <a:pt x="1272" y="10"/>
                          </a:lnTo>
                          <a:lnTo>
                            <a:pt x="1275" y="9"/>
                          </a:lnTo>
                          <a:lnTo>
                            <a:pt x="1280" y="9"/>
                          </a:lnTo>
                          <a:lnTo>
                            <a:pt x="1284" y="9"/>
                          </a:lnTo>
                          <a:lnTo>
                            <a:pt x="1289" y="9"/>
                          </a:lnTo>
                          <a:lnTo>
                            <a:pt x="1291" y="8"/>
                          </a:lnTo>
                          <a:lnTo>
                            <a:pt x="1296" y="8"/>
                          </a:lnTo>
                          <a:lnTo>
                            <a:pt x="1300" y="8"/>
                          </a:lnTo>
                          <a:lnTo>
                            <a:pt x="1304" y="8"/>
                          </a:lnTo>
                          <a:lnTo>
                            <a:pt x="1309" y="8"/>
                          </a:lnTo>
                          <a:lnTo>
                            <a:pt x="1312" y="8"/>
                          </a:lnTo>
                          <a:lnTo>
                            <a:pt x="1316" y="8"/>
                          </a:lnTo>
                          <a:lnTo>
                            <a:pt x="1319" y="7"/>
                          </a:lnTo>
                          <a:lnTo>
                            <a:pt x="1323" y="7"/>
                          </a:lnTo>
                          <a:lnTo>
                            <a:pt x="1327" y="7"/>
                          </a:lnTo>
                          <a:lnTo>
                            <a:pt x="1330" y="6"/>
                          </a:lnTo>
                          <a:lnTo>
                            <a:pt x="1334" y="6"/>
                          </a:lnTo>
                          <a:lnTo>
                            <a:pt x="1338" y="6"/>
                          </a:lnTo>
                          <a:lnTo>
                            <a:pt x="1342" y="6"/>
                          </a:lnTo>
                          <a:lnTo>
                            <a:pt x="1346" y="6"/>
                          </a:lnTo>
                          <a:lnTo>
                            <a:pt x="1349" y="5"/>
                          </a:lnTo>
                          <a:lnTo>
                            <a:pt x="1351" y="5"/>
                          </a:lnTo>
                          <a:lnTo>
                            <a:pt x="1356" y="5"/>
                          </a:lnTo>
                          <a:lnTo>
                            <a:pt x="1359" y="5"/>
                          </a:lnTo>
                          <a:lnTo>
                            <a:pt x="1362" y="3"/>
                          </a:lnTo>
                          <a:lnTo>
                            <a:pt x="1366" y="3"/>
                          </a:lnTo>
                          <a:lnTo>
                            <a:pt x="1369" y="3"/>
                          </a:lnTo>
                          <a:lnTo>
                            <a:pt x="1372" y="3"/>
                          </a:lnTo>
                          <a:lnTo>
                            <a:pt x="1375" y="3"/>
                          </a:lnTo>
                          <a:lnTo>
                            <a:pt x="1379" y="3"/>
                          </a:lnTo>
                          <a:lnTo>
                            <a:pt x="1382" y="3"/>
                          </a:lnTo>
                          <a:lnTo>
                            <a:pt x="1385" y="2"/>
                          </a:lnTo>
                          <a:lnTo>
                            <a:pt x="1387" y="2"/>
                          </a:lnTo>
                          <a:lnTo>
                            <a:pt x="1389" y="1"/>
                          </a:lnTo>
                          <a:lnTo>
                            <a:pt x="1393" y="1"/>
                          </a:lnTo>
                          <a:lnTo>
                            <a:pt x="1395" y="1"/>
                          </a:lnTo>
                          <a:lnTo>
                            <a:pt x="1398" y="0"/>
                          </a:lnTo>
                          <a:lnTo>
                            <a:pt x="1401" y="0"/>
                          </a:lnTo>
                          <a:lnTo>
                            <a:pt x="1405" y="0"/>
                          </a:lnTo>
                          <a:lnTo>
                            <a:pt x="1407" y="0"/>
                          </a:lnTo>
                          <a:lnTo>
                            <a:pt x="1410" y="0"/>
                          </a:lnTo>
                          <a:lnTo>
                            <a:pt x="1412" y="0"/>
                          </a:lnTo>
                          <a:lnTo>
                            <a:pt x="1416" y="0"/>
                          </a:lnTo>
                          <a:lnTo>
                            <a:pt x="1425" y="84"/>
                          </a:lnTo>
                          <a:lnTo>
                            <a:pt x="1425" y="84"/>
                          </a:lnTo>
                          <a:lnTo>
                            <a:pt x="1424" y="84"/>
                          </a:lnTo>
                          <a:lnTo>
                            <a:pt x="1421" y="84"/>
                          </a:lnTo>
                          <a:lnTo>
                            <a:pt x="1420" y="84"/>
                          </a:lnTo>
                          <a:lnTo>
                            <a:pt x="1416" y="84"/>
                          </a:lnTo>
                          <a:lnTo>
                            <a:pt x="1412" y="85"/>
                          </a:lnTo>
                          <a:lnTo>
                            <a:pt x="1407" y="85"/>
                          </a:lnTo>
                          <a:lnTo>
                            <a:pt x="1402" y="86"/>
                          </a:lnTo>
                          <a:lnTo>
                            <a:pt x="1400" y="86"/>
                          </a:lnTo>
                          <a:lnTo>
                            <a:pt x="1397" y="86"/>
                          </a:lnTo>
                          <a:lnTo>
                            <a:pt x="1393" y="86"/>
                          </a:lnTo>
                          <a:lnTo>
                            <a:pt x="1389" y="88"/>
                          </a:lnTo>
                          <a:lnTo>
                            <a:pt x="1387" y="88"/>
                          </a:lnTo>
                          <a:lnTo>
                            <a:pt x="1383" y="89"/>
                          </a:lnTo>
                          <a:lnTo>
                            <a:pt x="1380" y="89"/>
                          </a:lnTo>
                          <a:lnTo>
                            <a:pt x="1376" y="89"/>
                          </a:lnTo>
                          <a:lnTo>
                            <a:pt x="1372" y="89"/>
                          </a:lnTo>
                          <a:lnTo>
                            <a:pt x="1368" y="90"/>
                          </a:lnTo>
                          <a:lnTo>
                            <a:pt x="1363" y="90"/>
                          </a:lnTo>
                          <a:lnTo>
                            <a:pt x="1360" y="91"/>
                          </a:lnTo>
                          <a:lnTo>
                            <a:pt x="1354" y="91"/>
                          </a:lnTo>
                          <a:lnTo>
                            <a:pt x="1350" y="91"/>
                          </a:lnTo>
                          <a:lnTo>
                            <a:pt x="1346" y="92"/>
                          </a:lnTo>
                          <a:lnTo>
                            <a:pt x="1341" y="94"/>
                          </a:lnTo>
                          <a:lnTo>
                            <a:pt x="1335" y="94"/>
                          </a:lnTo>
                          <a:lnTo>
                            <a:pt x="1329" y="94"/>
                          </a:lnTo>
                          <a:lnTo>
                            <a:pt x="1324" y="94"/>
                          </a:lnTo>
                          <a:lnTo>
                            <a:pt x="1319" y="95"/>
                          </a:lnTo>
                          <a:lnTo>
                            <a:pt x="1312" y="96"/>
                          </a:lnTo>
                          <a:lnTo>
                            <a:pt x="1306" y="96"/>
                          </a:lnTo>
                          <a:lnTo>
                            <a:pt x="1302" y="97"/>
                          </a:lnTo>
                          <a:lnTo>
                            <a:pt x="1296" y="97"/>
                          </a:lnTo>
                          <a:lnTo>
                            <a:pt x="1289" y="97"/>
                          </a:lnTo>
                          <a:lnTo>
                            <a:pt x="1283" y="97"/>
                          </a:lnTo>
                          <a:lnTo>
                            <a:pt x="1275" y="98"/>
                          </a:lnTo>
                          <a:lnTo>
                            <a:pt x="1270" y="100"/>
                          </a:lnTo>
                          <a:lnTo>
                            <a:pt x="1262" y="100"/>
                          </a:lnTo>
                          <a:lnTo>
                            <a:pt x="1255" y="100"/>
                          </a:lnTo>
                          <a:lnTo>
                            <a:pt x="1249" y="100"/>
                          </a:lnTo>
                          <a:lnTo>
                            <a:pt x="1242" y="102"/>
                          </a:lnTo>
                          <a:lnTo>
                            <a:pt x="1235" y="102"/>
                          </a:lnTo>
                          <a:lnTo>
                            <a:pt x="1228" y="102"/>
                          </a:lnTo>
                          <a:lnTo>
                            <a:pt x="1220" y="102"/>
                          </a:lnTo>
                          <a:lnTo>
                            <a:pt x="1213" y="102"/>
                          </a:lnTo>
                          <a:lnTo>
                            <a:pt x="1205" y="103"/>
                          </a:lnTo>
                          <a:lnTo>
                            <a:pt x="1197" y="104"/>
                          </a:lnTo>
                          <a:lnTo>
                            <a:pt x="1190" y="104"/>
                          </a:lnTo>
                          <a:lnTo>
                            <a:pt x="1182" y="104"/>
                          </a:lnTo>
                          <a:lnTo>
                            <a:pt x="1173" y="104"/>
                          </a:lnTo>
                          <a:lnTo>
                            <a:pt x="1165" y="104"/>
                          </a:lnTo>
                          <a:lnTo>
                            <a:pt x="1157" y="105"/>
                          </a:lnTo>
                          <a:lnTo>
                            <a:pt x="1149" y="107"/>
                          </a:lnTo>
                          <a:lnTo>
                            <a:pt x="1140" y="107"/>
                          </a:lnTo>
                          <a:lnTo>
                            <a:pt x="1132" y="107"/>
                          </a:lnTo>
                          <a:lnTo>
                            <a:pt x="1122" y="107"/>
                          </a:lnTo>
                          <a:lnTo>
                            <a:pt x="1114" y="107"/>
                          </a:lnTo>
                          <a:lnTo>
                            <a:pt x="1112" y="103"/>
                          </a:lnTo>
                          <a:lnTo>
                            <a:pt x="1108" y="100"/>
                          </a:lnTo>
                          <a:lnTo>
                            <a:pt x="1106" y="95"/>
                          </a:lnTo>
                          <a:lnTo>
                            <a:pt x="1102" y="91"/>
                          </a:lnTo>
                          <a:lnTo>
                            <a:pt x="1099" y="89"/>
                          </a:lnTo>
                          <a:lnTo>
                            <a:pt x="1096" y="85"/>
                          </a:lnTo>
                          <a:lnTo>
                            <a:pt x="1094" y="82"/>
                          </a:lnTo>
                          <a:lnTo>
                            <a:pt x="1090" y="79"/>
                          </a:lnTo>
                          <a:lnTo>
                            <a:pt x="1086" y="76"/>
                          </a:lnTo>
                          <a:lnTo>
                            <a:pt x="1083" y="73"/>
                          </a:lnTo>
                          <a:lnTo>
                            <a:pt x="1080" y="71"/>
                          </a:lnTo>
                          <a:lnTo>
                            <a:pt x="1076" y="70"/>
                          </a:lnTo>
                          <a:lnTo>
                            <a:pt x="1074" y="67"/>
                          </a:lnTo>
                          <a:lnTo>
                            <a:pt x="1070" y="65"/>
                          </a:lnTo>
                          <a:lnTo>
                            <a:pt x="1065" y="64"/>
                          </a:lnTo>
                          <a:lnTo>
                            <a:pt x="1063" y="62"/>
                          </a:lnTo>
                          <a:lnTo>
                            <a:pt x="1060" y="60"/>
                          </a:lnTo>
                          <a:lnTo>
                            <a:pt x="1056" y="58"/>
                          </a:lnTo>
                          <a:lnTo>
                            <a:pt x="1051" y="56"/>
                          </a:lnTo>
                          <a:lnTo>
                            <a:pt x="1048" y="56"/>
                          </a:lnTo>
                          <a:lnTo>
                            <a:pt x="1044" y="53"/>
                          </a:lnTo>
                          <a:lnTo>
                            <a:pt x="1041" y="52"/>
                          </a:lnTo>
                          <a:lnTo>
                            <a:pt x="1037" y="51"/>
                          </a:lnTo>
                          <a:lnTo>
                            <a:pt x="1033" y="50"/>
                          </a:lnTo>
                          <a:lnTo>
                            <a:pt x="1030" y="48"/>
                          </a:lnTo>
                          <a:lnTo>
                            <a:pt x="1026" y="46"/>
                          </a:lnTo>
                          <a:lnTo>
                            <a:pt x="1022" y="45"/>
                          </a:lnTo>
                          <a:lnTo>
                            <a:pt x="1018" y="44"/>
                          </a:lnTo>
                          <a:lnTo>
                            <a:pt x="1014" y="43"/>
                          </a:lnTo>
                          <a:lnTo>
                            <a:pt x="1011" y="41"/>
                          </a:lnTo>
                          <a:lnTo>
                            <a:pt x="1007" y="39"/>
                          </a:lnTo>
                          <a:lnTo>
                            <a:pt x="1004" y="38"/>
                          </a:lnTo>
                          <a:lnTo>
                            <a:pt x="1001" y="38"/>
                          </a:lnTo>
                          <a:lnTo>
                            <a:pt x="1000" y="39"/>
                          </a:lnTo>
                          <a:lnTo>
                            <a:pt x="998" y="40"/>
                          </a:lnTo>
                          <a:lnTo>
                            <a:pt x="994" y="41"/>
                          </a:lnTo>
                          <a:lnTo>
                            <a:pt x="990" y="43"/>
                          </a:lnTo>
                          <a:lnTo>
                            <a:pt x="987" y="45"/>
                          </a:lnTo>
                          <a:lnTo>
                            <a:pt x="982" y="47"/>
                          </a:lnTo>
                          <a:lnTo>
                            <a:pt x="980" y="51"/>
                          </a:lnTo>
                          <a:lnTo>
                            <a:pt x="974" y="53"/>
                          </a:lnTo>
                          <a:lnTo>
                            <a:pt x="971" y="56"/>
                          </a:lnTo>
                          <a:lnTo>
                            <a:pt x="967" y="58"/>
                          </a:lnTo>
                          <a:lnTo>
                            <a:pt x="962" y="60"/>
                          </a:lnTo>
                          <a:lnTo>
                            <a:pt x="959" y="62"/>
                          </a:lnTo>
                          <a:lnTo>
                            <a:pt x="956" y="64"/>
                          </a:lnTo>
                          <a:lnTo>
                            <a:pt x="952" y="65"/>
                          </a:lnTo>
                          <a:lnTo>
                            <a:pt x="950" y="67"/>
                          </a:lnTo>
                          <a:lnTo>
                            <a:pt x="952" y="69"/>
                          </a:lnTo>
                          <a:lnTo>
                            <a:pt x="955" y="71"/>
                          </a:lnTo>
                          <a:lnTo>
                            <a:pt x="959" y="76"/>
                          </a:lnTo>
                          <a:lnTo>
                            <a:pt x="962" y="79"/>
                          </a:lnTo>
                          <a:lnTo>
                            <a:pt x="965" y="82"/>
                          </a:lnTo>
                          <a:lnTo>
                            <a:pt x="969" y="85"/>
                          </a:lnTo>
                          <a:lnTo>
                            <a:pt x="972" y="88"/>
                          </a:lnTo>
                          <a:lnTo>
                            <a:pt x="974" y="91"/>
                          </a:lnTo>
                          <a:lnTo>
                            <a:pt x="976" y="89"/>
                          </a:lnTo>
                          <a:lnTo>
                            <a:pt x="980" y="86"/>
                          </a:lnTo>
                          <a:lnTo>
                            <a:pt x="982" y="85"/>
                          </a:lnTo>
                          <a:lnTo>
                            <a:pt x="985" y="84"/>
                          </a:lnTo>
                          <a:lnTo>
                            <a:pt x="987" y="83"/>
                          </a:lnTo>
                          <a:lnTo>
                            <a:pt x="990" y="83"/>
                          </a:lnTo>
                          <a:lnTo>
                            <a:pt x="992" y="82"/>
                          </a:lnTo>
                          <a:lnTo>
                            <a:pt x="995" y="82"/>
                          </a:lnTo>
                          <a:lnTo>
                            <a:pt x="1000" y="82"/>
                          </a:lnTo>
                          <a:lnTo>
                            <a:pt x="1005" y="83"/>
                          </a:lnTo>
                          <a:lnTo>
                            <a:pt x="1010" y="84"/>
                          </a:lnTo>
                          <a:lnTo>
                            <a:pt x="1014" y="85"/>
                          </a:lnTo>
                          <a:lnTo>
                            <a:pt x="1018" y="86"/>
                          </a:lnTo>
                          <a:lnTo>
                            <a:pt x="1023" y="89"/>
                          </a:lnTo>
                          <a:lnTo>
                            <a:pt x="1026" y="91"/>
                          </a:lnTo>
                          <a:lnTo>
                            <a:pt x="1031" y="96"/>
                          </a:lnTo>
                          <a:lnTo>
                            <a:pt x="1035" y="98"/>
                          </a:lnTo>
                          <a:lnTo>
                            <a:pt x="1038" y="102"/>
                          </a:lnTo>
                          <a:lnTo>
                            <a:pt x="1043" y="104"/>
                          </a:lnTo>
                          <a:lnTo>
                            <a:pt x="1047" y="109"/>
                          </a:lnTo>
                          <a:lnTo>
                            <a:pt x="1042" y="109"/>
                          </a:lnTo>
                          <a:lnTo>
                            <a:pt x="1037" y="109"/>
                          </a:lnTo>
                          <a:lnTo>
                            <a:pt x="1032" y="109"/>
                          </a:lnTo>
                          <a:lnTo>
                            <a:pt x="1028" y="109"/>
                          </a:lnTo>
                          <a:lnTo>
                            <a:pt x="1022" y="109"/>
                          </a:lnTo>
                          <a:lnTo>
                            <a:pt x="1018" y="109"/>
                          </a:lnTo>
                          <a:lnTo>
                            <a:pt x="1012" y="109"/>
                          </a:lnTo>
                          <a:lnTo>
                            <a:pt x="1007" y="109"/>
                          </a:lnTo>
                          <a:lnTo>
                            <a:pt x="1003" y="108"/>
                          </a:lnTo>
                          <a:lnTo>
                            <a:pt x="998" y="108"/>
                          </a:lnTo>
                          <a:lnTo>
                            <a:pt x="992" y="108"/>
                          </a:lnTo>
                          <a:lnTo>
                            <a:pt x="987" y="108"/>
                          </a:lnTo>
                          <a:lnTo>
                            <a:pt x="982" y="108"/>
                          </a:lnTo>
                          <a:lnTo>
                            <a:pt x="978" y="108"/>
                          </a:lnTo>
                          <a:lnTo>
                            <a:pt x="973" y="108"/>
                          </a:lnTo>
                          <a:lnTo>
                            <a:pt x="968" y="108"/>
                          </a:lnTo>
                          <a:lnTo>
                            <a:pt x="965" y="107"/>
                          </a:lnTo>
                          <a:lnTo>
                            <a:pt x="962" y="107"/>
                          </a:lnTo>
                          <a:lnTo>
                            <a:pt x="960" y="107"/>
                          </a:lnTo>
                          <a:lnTo>
                            <a:pt x="958" y="107"/>
                          </a:lnTo>
                          <a:lnTo>
                            <a:pt x="954" y="107"/>
                          </a:lnTo>
                          <a:lnTo>
                            <a:pt x="952" y="107"/>
                          </a:lnTo>
                          <a:lnTo>
                            <a:pt x="949" y="107"/>
                          </a:lnTo>
                          <a:lnTo>
                            <a:pt x="947" y="107"/>
                          </a:lnTo>
                          <a:lnTo>
                            <a:pt x="944" y="107"/>
                          </a:lnTo>
                          <a:lnTo>
                            <a:pt x="942" y="107"/>
                          </a:lnTo>
                          <a:lnTo>
                            <a:pt x="940" y="107"/>
                          </a:lnTo>
                          <a:lnTo>
                            <a:pt x="936" y="107"/>
                          </a:lnTo>
                          <a:lnTo>
                            <a:pt x="931" y="107"/>
                          </a:lnTo>
                          <a:lnTo>
                            <a:pt x="927" y="107"/>
                          </a:lnTo>
                          <a:lnTo>
                            <a:pt x="924" y="107"/>
                          </a:lnTo>
                          <a:lnTo>
                            <a:pt x="921" y="107"/>
                          </a:lnTo>
                          <a:lnTo>
                            <a:pt x="918" y="107"/>
                          </a:lnTo>
                          <a:lnTo>
                            <a:pt x="916" y="107"/>
                          </a:lnTo>
                          <a:lnTo>
                            <a:pt x="914" y="107"/>
                          </a:lnTo>
                          <a:lnTo>
                            <a:pt x="910" y="107"/>
                          </a:lnTo>
                          <a:lnTo>
                            <a:pt x="908" y="107"/>
                          </a:lnTo>
                          <a:lnTo>
                            <a:pt x="905" y="107"/>
                          </a:lnTo>
                          <a:lnTo>
                            <a:pt x="903" y="105"/>
                          </a:lnTo>
                          <a:lnTo>
                            <a:pt x="899" y="105"/>
                          </a:lnTo>
                          <a:lnTo>
                            <a:pt x="897" y="105"/>
                          </a:lnTo>
                          <a:lnTo>
                            <a:pt x="895" y="105"/>
                          </a:lnTo>
                          <a:lnTo>
                            <a:pt x="892" y="105"/>
                          </a:lnTo>
                          <a:lnTo>
                            <a:pt x="889" y="105"/>
                          </a:lnTo>
                          <a:lnTo>
                            <a:pt x="886" y="105"/>
                          </a:lnTo>
                          <a:lnTo>
                            <a:pt x="884" y="105"/>
                          </a:lnTo>
                          <a:lnTo>
                            <a:pt x="880" y="104"/>
                          </a:lnTo>
                          <a:lnTo>
                            <a:pt x="877" y="104"/>
                          </a:lnTo>
                          <a:lnTo>
                            <a:pt x="873" y="104"/>
                          </a:lnTo>
                          <a:lnTo>
                            <a:pt x="870" y="104"/>
                          </a:lnTo>
                          <a:lnTo>
                            <a:pt x="866" y="104"/>
                          </a:lnTo>
                          <a:lnTo>
                            <a:pt x="863" y="104"/>
                          </a:lnTo>
                          <a:lnTo>
                            <a:pt x="858" y="104"/>
                          </a:lnTo>
                          <a:lnTo>
                            <a:pt x="855" y="104"/>
                          </a:lnTo>
                          <a:lnTo>
                            <a:pt x="852" y="104"/>
                          </a:lnTo>
                          <a:lnTo>
                            <a:pt x="848" y="104"/>
                          </a:lnTo>
                          <a:lnTo>
                            <a:pt x="845" y="104"/>
                          </a:lnTo>
                          <a:lnTo>
                            <a:pt x="840" y="104"/>
                          </a:lnTo>
                          <a:lnTo>
                            <a:pt x="838" y="104"/>
                          </a:lnTo>
                          <a:lnTo>
                            <a:pt x="834" y="104"/>
                          </a:lnTo>
                          <a:lnTo>
                            <a:pt x="831" y="104"/>
                          </a:lnTo>
                          <a:lnTo>
                            <a:pt x="827" y="104"/>
                          </a:lnTo>
                          <a:lnTo>
                            <a:pt x="826" y="100"/>
                          </a:lnTo>
                          <a:lnTo>
                            <a:pt x="826" y="96"/>
                          </a:lnTo>
                          <a:lnTo>
                            <a:pt x="825" y="91"/>
                          </a:lnTo>
                          <a:lnTo>
                            <a:pt x="823" y="89"/>
                          </a:lnTo>
                          <a:lnTo>
                            <a:pt x="822" y="84"/>
                          </a:lnTo>
                          <a:lnTo>
                            <a:pt x="822" y="81"/>
                          </a:lnTo>
                          <a:lnTo>
                            <a:pt x="821" y="76"/>
                          </a:lnTo>
                          <a:lnTo>
                            <a:pt x="821" y="73"/>
                          </a:lnTo>
                          <a:lnTo>
                            <a:pt x="818" y="73"/>
                          </a:lnTo>
                          <a:lnTo>
                            <a:pt x="814" y="76"/>
                          </a:lnTo>
                          <a:lnTo>
                            <a:pt x="810" y="76"/>
                          </a:lnTo>
                          <a:lnTo>
                            <a:pt x="807" y="78"/>
                          </a:lnTo>
                          <a:lnTo>
                            <a:pt x="803" y="78"/>
                          </a:lnTo>
                          <a:lnTo>
                            <a:pt x="800" y="78"/>
                          </a:lnTo>
                          <a:lnTo>
                            <a:pt x="797" y="76"/>
                          </a:lnTo>
                          <a:lnTo>
                            <a:pt x="795" y="76"/>
                          </a:lnTo>
                          <a:lnTo>
                            <a:pt x="793" y="75"/>
                          </a:lnTo>
                          <a:lnTo>
                            <a:pt x="790" y="73"/>
                          </a:lnTo>
                          <a:lnTo>
                            <a:pt x="787" y="71"/>
                          </a:lnTo>
                          <a:lnTo>
                            <a:pt x="784" y="70"/>
                          </a:lnTo>
                          <a:lnTo>
                            <a:pt x="780" y="66"/>
                          </a:lnTo>
                          <a:lnTo>
                            <a:pt x="775" y="62"/>
                          </a:lnTo>
                          <a:lnTo>
                            <a:pt x="772" y="59"/>
                          </a:lnTo>
                          <a:lnTo>
                            <a:pt x="770" y="56"/>
                          </a:lnTo>
                          <a:lnTo>
                            <a:pt x="766" y="53"/>
                          </a:lnTo>
                          <a:lnTo>
                            <a:pt x="765" y="51"/>
                          </a:lnTo>
                          <a:lnTo>
                            <a:pt x="761" y="46"/>
                          </a:lnTo>
                          <a:lnTo>
                            <a:pt x="756" y="41"/>
                          </a:lnTo>
                          <a:lnTo>
                            <a:pt x="753" y="39"/>
                          </a:lnTo>
                          <a:lnTo>
                            <a:pt x="751" y="38"/>
                          </a:lnTo>
                          <a:lnTo>
                            <a:pt x="748" y="35"/>
                          </a:lnTo>
                          <a:lnTo>
                            <a:pt x="745" y="34"/>
                          </a:lnTo>
                          <a:lnTo>
                            <a:pt x="742" y="33"/>
                          </a:lnTo>
                          <a:lnTo>
                            <a:pt x="739" y="33"/>
                          </a:lnTo>
                          <a:lnTo>
                            <a:pt x="737" y="32"/>
                          </a:lnTo>
                          <a:lnTo>
                            <a:pt x="733" y="32"/>
                          </a:lnTo>
                          <a:lnTo>
                            <a:pt x="729" y="37"/>
                          </a:lnTo>
                          <a:lnTo>
                            <a:pt x="726" y="41"/>
                          </a:lnTo>
                          <a:lnTo>
                            <a:pt x="724" y="46"/>
                          </a:lnTo>
                          <a:lnTo>
                            <a:pt x="721" y="52"/>
                          </a:lnTo>
                          <a:lnTo>
                            <a:pt x="720" y="56"/>
                          </a:lnTo>
                          <a:lnTo>
                            <a:pt x="720" y="62"/>
                          </a:lnTo>
                          <a:lnTo>
                            <a:pt x="721" y="66"/>
                          </a:lnTo>
                          <a:lnTo>
                            <a:pt x="723" y="71"/>
                          </a:lnTo>
                          <a:lnTo>
                            <a:pt x="724" y="73"/>
                          </a:lnTo>
                          <a:lnTo>
                            <a:pt x="726" y="79"/>
                          </a:lnTo>
                          <a:lnTo>
                            <a:pt x="729" y="83"/>
                          </a:lnTo>
                          <a:lnTo>
                            <a:pt x="732" y="86"/>
                          </a:lnTo>
                          <a:lnTo>
                            <a:pt x="734" y="91"/>
                          </a:lnTo>
                          <a:lnTo>
                            <a:pt x="739" y="94"/>
                          </a:lnTo>
                          <a:lnTo>
                            <a:pt x="744" y="97"/>
                          </a:lnTo>
                          <a:lnTo>
                            <a:pt x="749" y="102"/>
                          </a:lnTo>
                          <a:lnTo>
                            <a:pt x="744" y="102"/>
                          </a:lnTo>
                          <a:lnTo>
                            <a:pt x="742" y="102"/>
                          </a:lnTo>
                          <a:lnTo>
                            <a:pt x="739" y="102"/>
                          </a:lnTo>
                          <a:lnTo>
                            <a:pt x="737" y="102"/>
                          </a:lnTo>
                          <a:lnTo>
                            <a:pt x="733" y="101"/>
                          </a:lnTo>
                          <a:lnTo>
                            <a:pt x="730" y="101"/>
                          </a:lnTo>
                          <a:lnTo>
                            <a:pt x="726" y="101"/>
                          </a:lnTo>
                          <a:lnTo>
                            <a:pt x="724" y="101"/>
                          </a:lnTo>
                          <a:lnTo>
                            <a:pt x="721" y="101"/>
                          </a:lnTo>
                          <a:lnTo>
                            <a:pt x="719" y="101"/>
                          </a:lnTo>
                          <a:lnTo>
                            <a:pt x="715" y="101"/>
                          </a:lnTo>
                          <a:lnTo>
                            <a:pt x="713" y="101"/>
                          </a:lnTo>
                          <a:lnTo>
                            <a:pt x="710" y="101"/>
                          </a:lnTo>
                          <a:lnTo>
                            <a:pt x="707" y="101"/>
                          </a:lnTo>
                          <a:lnTo>
                            <a:pt x="704" y="101"/>
                          </a:lnTo>
                          <a:lnTo>
                            <a:pt x="701" y="101"/>
                          </a:lnTo>
                          <a:lnTo>
                            <a:pt x="699" y="100"/>
                          </a:lnTo>
                          <a:lnTo>
                            <a:pt x="695" y="100"/>
                          </a:lnTo>
                          <a:lnTo>
                            <a:pt x="693" y="100"/>
                          </a:lnTo>
                          <a:lnTo>
                            <a:pt x="689" y="100"/>
                          </a:lnTo>
                          <a:lnTo>
                            <a:pt x="687" y="100"/>
                          </a:lnTo>
                          <a:lnTo>
                            <a:pt x="683" y="100"/>
                          </a:lnTo>
                          <a:lnTo>
                            <a:pt x="681" y="100"/>
                          </a:lnTo>
                          <a:lnTo>
                            <a:pt x="679" y="100"/>
                          </a:lnTo>
                          <a:lnTo>
                            <a:pt x="676" y="100"/>
                          </a:lnTo>
                          <a:lnTo>
                            <a:pt x="673" y="100"/>
                          </a:lnTo>
                          <a:lnTo>
                            <a:pt x="669" y="100"/>
                          </a:lnTo>
                          <a:lnTo>
                            <a:pt x="667" y="100"/>
                          </a:lnTo>
                          <a:lnTo>
                            <a:pt x="664" y="100"/>
                          </a:lnTo>
                          <a:lnTo>
                            <a:pt x="662" y="100"/>
                          </a:lnTo>
                          <a:lnTo>
                            <a:pt x="659" y="100"/>
                          </a:lnTo>
                          <a:lnTo>
                            <a:pt x="656" y="100"/>
                          </a:lnTo>
                          <a:lnTo>
                            <a:pt x="661" y="96"/>
                          </a:lnTo>
                          <a:lnTo>
                            <a:pt x="666" y="91"/>
                          </a:lnTo>
                          <a:lnTo>
                            <a:pt x="670" y="86"/>
                          </a:lnTo>
                          <a:lnTo>
                            <a:pt x="675" y="82"/>
                          </a:lnTo>
                          <a:lnTo>
                            <a:pt x="676" y="79"/>
                          </a:lnTo>
                          <a:lnTo>
                            <a:pt x="679" y="76"/>
                          </a:lnTo>
                          <a:lnTo>
                            <a:pt x="679" y="72"/>
                          </a:lnTo>
                          <a:lnTo>
                            <a:pt x="681" y="70"/>
                          </a:lnTo>
                          <a:lnTo>
                            <a:pt x="682" y="66"/>
                          </a:lnTo>
                          <a:lnTo>
                            <a:pt x="683" y="63"/>
                          </a:lnTo>
                          <a:lnTo>
                            <a:pt x="685" y="59"/>
                          </a:lnTo>
                          <a:lnTo>
                            <a:pt x="686" y="56"/>
                          </a:lnTo>
                          <a:lnTo>
                            <a:pt x="683" y="53"/>
                          </a:lnTo>
                          <a:lnTo>
                            <a:pt x="680" y="52"/>
                          </a:lnTo>
                          <a:lnTo>
                            <a:pt x="677" y="51"/>
                          </a:lnTo>
                          <a:lnTo>
                            <a:pt x="674" y="51"/>
                          </a:lnTo>
                          <a:lnTo>
                            <a:pt x="670" y="50"/>
                          </a:lnTo>
                          <a:lnTo>
                            <a:pt x="668" y="50"/>
                          </a:lnTo>
                          <a:lnTo>
                            <a:pt x="664" y="50"/>
                          </a:lnTo>
                          <a:lnTo>
                            <a:pt x="662" y="50"/>
                          </a:lnTo>
                          <a:lnTo>
                            <a:pt x="659" y="48"/>
                          </a:lnTo>
                          <a:lnTo>
                            <a:pt x="656" y="48"/>
                          </a:lnTo>
                          <a:lnTo>
                            <a:pt x="651" y="50"/>
                          </a:lnTo>
                          <a:lnTo>
                            <a:pt x="649" y="50"/>
                          </a:lnTo>
                          <a:lnTo>
                            <a:pt x="645" y="50"/>
                          </a:lnTo>
                          <a:lnTo>
                            <a:pt x="643" y="51"/>
                          </a:lnTo>
                          <a:lnTo>
                            <a:pt x="640" y="51"/>
                          </a:lnTo>
                          <a:lnTo>
                            <a:pt x="636" y="52"/>
                          </a:lnTo>
                          <a:lnTo>
                            <a:pt x="632" y="52"/>
                          </a:lnTo>
                          <a:lnTo>
                            <a:pt x="630" y="52"/>
                          </a:lnTo>
                          <a:lnTo>
                            <a:pt x="625" y="52"/>
                          </a:lnTo>
                          <a:lnTo>
                            <a:pt x="623" y="53"/>
                          </a:lnTo>
                          <a:lnTo>
                            <a:pt x="619" y="53"/>
                          </a:lnTo>
                          <a:lnTo>
                            <a:pt x="616" y="53"/>
                          </a:lnTo>
                          <a:lnTo>
                            <a:pt x="612" y="53"/>
                          </a:lnTo>
                          <a:lnTo>
                            <a:pt x="610" y="53"/>
                          </a:lnTo>
                          <a:lnTo>
                            <a:pt x="607" y="52"/>
                          </a:lnTo>
                          <a:lnTo>
                            <a:pt x="604" y="52"/>
                          </a:lnTo>
                          <a:lnTo>
                            <a:pt x="600" y="51"/>
                          </a:lnTo>
                          <a:lnTo>
                            <a:pt x="598" y="51"/>
                          </a:lnTo>
                          <a:lnTo>
                            <a:pt x="594" y="48"/>
                          </a:lnTo>
                          <a:lnTo>
                            <a:pt x="592" y="47"/>
                          </a:lnTo>
                          <a:lnTo>
                            <a:pt x="589" y="46"/>
                          </a:lnTo>
                          <a:lnTo>
                            <a:pt x="586" y="44"/>
                          </a:lnTo>
                          <a:lnTo>
                            <a:pt x="585" y="46"/>
                          </a:lnTo>
                          <a:lnTo>
                            <a:pt x="585" y="48"/>
                          </a:lnTo>
                          <a:lnTo>
                            <a:pt x="584" y="51"/>
                          </a:lnTo>
                          <a:lnTo>
                            <a:pt x="583" y="53"/>
                          </a:lnTo>
                          <a:lnTo>
                            <a:pt x="583" y="56"/>
                          </a:lnTo>
                          <a:lnTo>
                            <a:pt x="581" y="60"/>
                          </a:lnTo>
                          <a:lnTo>
                            <a:pt x="580" y="64"/>
                          </a:lnTo>
                          <a:lnTo>
                            <a:pt x="580" y="69"/>
                          </a:lnTo>
                          <a:lnTo>
                            <a:pt x="579" y="72"/>
                          </a:lnTo>
                          <a:lnTo>
                            <a:pt x="579" y="76"/>
                          </a:lnTo>
                          <a:lnTo>
                            <a:pt x="578" y="81"/>
                          </a:lnTo>
                          <a:lnTo>
                            <a:pt x="577" y="85"/>
                          </a:lnTo>
                          <a:lnTo>
                            <a:pt x="577" y="89"/>
                          </a:lnTo>
                          <a:lnTo>
                            <a:pt x="577" y="92"/>
                          </a:lnTo>
                          <a:lnTo>
                            <a:pt x="575" y="97"/>
                          </a:lnTo>
                          <a:lnTo>
                            <a:pt x="575" y="101"/>
                          </a:lnTo>
                          <a:lnTo>
                            <a:pt x="572" y="101"/>
                          </a:lnTo>
                          <a:lnTo>
                            <a:pt x="570" y="101"/>
                          </a:lnTo>
                          <a:lnTo>
                            <a:pt x="567" y="101"/>
                          </a:lnTo>
                          <a:lnTo>
                            <a:pt x="564" y="101"/>
                          </a:lnTo>
                          <a:lnTo>
                            <a:pt x="560" y="101"/>
                          </a:lnTo>
                          <a:lnTo>
                            <a:pt x="556" y="101"/>
                          </a:lnTo>
                          <a:lnTo>
                            <a:pt x="554" y="101"/>
                          </a:lnTo>
                          <a:lnTo>
                            <a:pt x="552" y="101"/>
                          </a:lnTo>
                          <a:lnTo>
                            <a:pt x="549" y="101"/>
                          </a:lnTo>
                          <a:lnTo>
                            <a:pt x="546" y="101"/>
                          </a:lnTo>
                          <a:lnTo>
                            <a:pt x="542" y="101"/>
                          </a:lnTo>
                          <a:lnTo>
                            <a:pt x="540" y="101"/>
                          </a:lnTo>
                          <a:lnTo>
                            <a:pt x="536" y="101"/>
                          </a:lnTo>
                          <a:lnTo>
                            <a:pt x="534" y="101"/>
                          </a:lnTo>
                          <a:lnTo>
                            <a:pt x="532" y="101"/>
                          </a:lnTo>
                          <a:lnTo>
                            <a:pt x="529" y="101"/>
                          </a:lnTo>
                          <a:lnTo>
                            <a:pt x="526" y="101"/>
                          </a:lnTo>
                          <a:lnTo>
                            <a:pt x="523" y="101"/>
                          </a:lnTo>
                          <a:lnTo>
                            <a:pt x="520" y="101"/>
                          </a:lnTo>
                          <a:lnTo>
                            <a:pt x="516" y="101"/>
                          </a:lnTo>
                          <a:lnTo>
                            <a:pt x="514" y="101"/>
                          </a:lnTo>
                          <a:lnTo>
                            <a:pt x="511" y="101"/>
                          </a:lnTo>
                          <a:lnTo>
                            <a:pt x="509" y="101"/>
                          </a:lnTo>
                          <a:lnTo>
                            <a:pt x="507" y="101"/>
                          </a:lnTo>
                          <a:lnTo>
                            <a:pt x="503" y="101"/>
                          </a:lnTo>
                          <a:lnTo>
                            <a:pt x="501" y="101"/>
                          </a:lnTo>
                          <a:lnTo>
                            <a:pt x="497" y="101"/>
                          </a:lnTo>
                          <a:lnTo>
                            <a:pt x="495" y="101"/>
                          </a:lnTo>
                          <a:lnTo>
                            <a:pt x="492" y="101"/>
                          </a:lnTo>
                          <a:lnTo>
                            <a:pt x="490" y="101"/>
                          </a:lnTo>
                          <a:lnTo>
                            <a:pt x="486" y="101"/>
                          </a:lnTo>
                          <a:lnTo>
                            <a:pt x="484" y="102"/>
                          </a:lnTo>
                          <a:lnTo>
                            <a:pt x="482" y="102"/>
                          </a:lnTo>
                          <a:lnTo>
                            <a:pt x="478" y="102"/>
                          </a:lnTo>
                          <a:lnTo>
                            <a:pt x="476" y="102"/>
                          </a:lnTo>
                          <a:lnTo>
                            <a:pt x="473" y="102"/>
                          </a:lnTo>
                          <a:lnTo>
                            <a:pt x="471" y="102"/>
                          </a:lnTo>
                          <a:lnTo>
                            <a:pt x="469" y="102"/>
                          </a:lnTo>
                          <a:lnTo>
                            <a:pt x="466" y="102"/>
                          </a:lnTo>
                          <a:lnTo>
                            <a:pt x="463" y="102"/>
                          </a:lnTo>
                          <a:lnTo>
                            <a:pt x="460" y="102"/>
                          </a:lnTo>
                          <a:lnTo>
                            <a:pt x="457" y="102"/>
                          </a:lnTo>
                          <a:lnTo>
                            <a:pt x="456" y="102"/>
                          </a:lnTo>
                          <a:lnTo>
                            <a:pt x="453" y="102"/>
                          </a:lnTo>
                          <a:lnTo>
                            <a:pt x="447" y="102"/>
                          </a:lnTo>
                          <a:lnTo>
                            <a:pt x="443" y="102"/>
                          </a:lnTo>
                          <a:lnTo>
                            <a:pt x="440" y="102"/>
                          </a:lnTo>
                          <a:lnTo>
                            <a:pt x="437" y="102"/>
                          </a:lnTo>
                          <a:lnTo>
                            <a:pt x="434" y="102"/>
                          </a:lnTo>
                          <a:lnTo>
                            <a:pt x="432" y="102"/>
                          </a:lnTo>
                          <a:lnTo>
                            <a:pt x="427" y="102"/>
                          </a:lnTo>
                          <a:lnTo>
                            <a:pt x="422" y="102"/>
                          </a:lnTo>
                          <a:lnTo>
                            <a:pt x="416" y="102"/>
                          </a:lnTo>
                          <a:lnTo>
                            <a:pt x="413" y="103"/>
                          </a:lnTo>
                          <a:lnTo>
                            <a:pt x="407" y="103"/>
                          </a:lnTo>
                          <a:lnTo>
                            <a:pt x="402" y="104"/>
                          </a:lnTo>
                          <a:lnTo>
                            <a:pt x="405" y="100"/>
                          </a:lnTo>
                          <a:lnTo>
                            <a:pt x="405" y="97"/>
                          </a:lnTo>
                          <a:lnTo>
                            <a:pt x="407" y="94"/>
                          </a:lnTo>
                          <a:lnTo>
                            <a:pt x="408" y="91"/>
                          </a:lnTo>
                          <a:lnTo>
                            <a:pt x="408" y="86"/>
                          </a:lnTo>
                          <a:lnTo>
                            <a:pt x="409" y="84"/>
                          </a:lnTo>
                          <a:lnTo>
                            <a:pt x="408" y="82"/>
                          </a:lnTo>
                          <a:lnTo>
                            <a:pt x="408" y="78"/>
                          </a:lnTo>
                          <a:lnTo>
                            <a:pt x="407" y="76"/>
                          </a:lnTo>
                          <a:lnTo>
                            <a:pt x="405" y="73"/>
                          </a:lnTo>
                          <a:lnTo>
                            <a:pt x="403" y="71"/>
                          </a:lnTo>
                          <a:lnTo>
                            <a:pt x="402" y="69"/>
                          </a:lnTo>
                          <a:lnTo>
                            <a:pt x="399" y="67"/>
                          </a:lnTo>
                          <a:lnTo>
                            <a:pt x="395" y="66"/>
                          </a:lnTo>
                          <a:lnTo>
                            <a:pt x="392" y="66"/>
                          </a:lnTo>
                          <a:lnTo>
                            <a:pt x="387" y="67"/>
                          </a:lnTo>
                          <a:lnTo>
                            <a:pt x="383" y="71"/>
                          </a:lnTo>
                          <a:lnTo>
                            <a:pt x="381" y="73"/>
                          </a:lnTo>
                          <a:lnTo>
                            <a:pt x="378" y="76"/>
                          </a:lnTo>
                          <a:lnTo>
                            <a:pt x="375" y="79"/>
                          </a:lnTo>
                          <a:lnTo>
                            <a:pt x="375" y="83"/>
                          </a:lnTo>
                          <a:lnTo>
                            <a:pt x="375" y="86"/>
                          </a:lnTo>
                          <a:lnTo>
                            <a:pt x="375" y="89"/>
                          </a:lnTo>
                          <a:lnTo>
                            <a:pt x="375" y="94"/>
                          </a:lnTo>
                          <a:lnTo>
                            <a:pt x="375" y="96"/>
                          </a:lnTo>
                          <a:lnTo>
                            <a:pt x="375" y="100"/>
                          </a:lnTo>
                          <a:lnTo>
                            <a:pt x="375" y="102"/>
                          </a:lnTo>
                          <a:lnTo>
                            <a:pt x="376" y="104"/>
                          </a:lnTo>
                          <a:lnTo>
                            <a:pt x="373" y="104"/>
                          </a:lnTo>
                          <a:lnTo>
                            <a:pt x="369" y="104"/>
                          </a:lnTo>
                          <a:lnTo>
                            <a:pt x="365" y="104"/>
                          </a:lnTo>
                          <a:lnTo>
                            <a:pt x="363" y="104"/>
                          </a:lnTo>
                          <a:lnTo>
                            <a:pt x="360" y="104"/>
                          </a:lnTo>
                          <a:lnTo>
                            <a:pt x="357" y="104"/>
                          </a:lnTo>
                          <a:lnTo>
                            <a:pt x="355" y="104"/>
                          </a:lnTo>
                          <a:lnTo>
                            <a:pt x="351" y="104"/>
                          </a:lnTo>
                          <a:lnTo>
                            <a:pt x="348" y="104"/>
                          </a:lnTo>
                          <a:lnTo>
                            <a:pt x="344" y="104"/>
                          </a:lnTo>
                          <a:lnTo>
                            <a:pt x="342" y="104"/>
                          </a:lnTo>
                          <a:lnTo>
                            <a:pt x="339" y="104"/>
                          </a:lnTo>
                          <a:lnTo>
                            <a:pt x="337" y="104"/>
                          </a:lnTo>
                          <a:lnTo>
                            <a:pt x="333" y="104"/>
                          </a:lnTo>
                          <a:lnTo>
                            <a:pt x="330" y="104"/>
                          </a:lnTo>
                          <a:lnTo>
                            <a:pt x="327" y="104"/>
                          </a:lnTo>
                          <a:lnTo>
                            <a:pt x="324" y="104"/>
                          </a:lnTo>
                          <a:lnTo>
                            <a:pt x="322" y="104"/>
                          </a:lnTo>
                          <a:lnTo>
                            <a:pt x="319" y="104"/>
                          </a:lnTo>
                          <a:lnTo>
                            <a:pt x="317" y="104"/>
                          </a:lnTo>
                          <a:lnTo>
                            <a:pt x="313" y="104"/>
                          </a:lnTo>
                          <a:lnTo>
                            <a:pt x="311" y="104"/>
                          </a:lnTo>
                          <a:lnTo>
                            <a:pt x="307" y="104"/>
                          </a:lnTo>
                          <a:lnTo>
                            <a:pt x="305" y="104"/>
                          </a:lnTo>
                          <a:lnTo>
                            <a:pt x="303" y="104"/>
                          </a:lnTo>
                          <a:lnTo>
                            <a:pt x="299" y="104"/>
                          </a:lnTo>
                          <a:lnTo>
                            <a:pt x="297" y="104"/>
                          </a:lnTo>
                          <a:lnTo>
                            <a:pt x="294" y="104"/>
                          </a:lnTo>
                          <a:lnTo>
                            <a:pt x="288" y="104"/>
                          </a:lnTo>
                          <a:lnTo>
                            <a:pt x="284" y="105"/>
                          </a:lnTo>
                          <a:lnTo>
                            <a:pt x="281" y="105"/>
                          </a:lnTo>
                          <a:lnTo>
                            <a:pt x="279" y="105"/>
                          </a:lnTo>
                          <a:lnTo>
                            <a:pt x="276" y="105"/>
                          </a:lnTo>
                          <a:lnTo>
                            <a:pt x="273" y="105"/>
                          </a:lnTo>
                          <a:lnTo>
                            <a:pt x="268" y="105"/>
                          </a:lnTo>
                          <a:lnTo>
                            <a:pt x="263" y="105"/>
                          </a:lnTo>
                          <a:lnTo>
                            <a:pt x="259" y="105"/>
                          </a:lnTo>
                          <a:lnTo>
                            <a:pt x="253" y="105"/>
                          </a:lnTo>
                          <a:lnTo>
                            <a:pt x="249" y="105"/>
                          </a:lnTo>
                          <a:lnTo>
                            <a:pt x="246" y="105"/>
                          </a:lnTo>
                          <a:lnTo>
                            <a:pt x="241" y="105"/>
                          </a:lnTo>
                          <a:lnTo>
                            <a:pt x="235" y="105"/>
                          </a:lnTo>
                          <a:lnTo>
                            <a:pt x="230" y="105"/>
                          </a:lnTo>
                          <a:lnTo>
                            <a:pt x="227" y="105"/>
                          </a:lnTo>
                          <a:lnTo>
                            <a:pt x="223" y="105"/>
                          </a:lnTo>
                          <a:lnTo>
                            <a:pt x="218" y="105"/>
                          </a:lnTo>
                          <a:lnTo>
                            <a:pt x="215" y="105"/>
                          </a:lnTo>
                          <a:lnTo>
                            <a:pt x="210" y="105"/>
                          </a:lnTo>
                          <a:lnTo>
                            <a:pt x="204" y="104"/>
                          </a:lnTo>
                          <a:lnTo>
                            <a:pt x="198" y="104"/>
                          </a:lnTo>
                          <a:lnTo>
                            <a:pt x="192" y="104"/>
                          </a:lnTo>
                          <a:lnTo>
                            <a:pt x="187" y="104"/>
                          </a:lnTo>
                          <a:lnTo>
                            <a:pt x="182" y="104"/>
                          </a:lnTo>
                          <a:lnTo>
                            <a:pt x="176" y="104"/>
                          </a:lnTo>
                          <a:lnTo>
                            <a:pt x="170" y="104"/>
                          </a:lnTo>
                          <a:lnTo>
                            <a:pt x="165" y="104"/>
                          </a:lnTo>
                          <a:lnTo>
                            <a:pt x="159" y="103"/>
                          </a:lnTo>
                          <a:lnTo>
                            <a:pt x="153" y="102"/>
                          </a:lnTo>
                          <a:lnTo>
                            <a:pt x="148" y="102"/>
                          </a:lnTo>
                          <a:lnTo>
                            <a:pt x="144" y="102"/>
                          </a:lnTo>
                          <a:lnTo>
                            <a:pt x="138" y="102"/>
                          </a:lnTo>
                          <a:lnTo>
                            <a:pt x="134" y="102"/>
                          </a:lnTo>
                          <a:lnTo>
                            <a:pt x="128" y="102"/>
                          </a:lnTo>
                          <a:lnTo>
                            <a:pt x="125" y="102"/>
                          </a:lnTo>
                          <a:lnTo>
                            <a:pt x="119" y="102"/>
                          </a:lnTo>
                          <a:lnTo>
                            <a:pt x="114" y="101"/>
                          </a:lnTo>
                          <a:lnTo>
                            <a:pt x="109" y="100"/>
                          </a:lnTo>
                          <a:lnTo>
                            <a:pt x="104" y="100"/>
                          </a:lnTo>
                          <a:lnTo>
                            <a:pt x="100" y="100"/>
                          </a:lnTo>
                          <a:lnTo>
                            <a:pt x="96" y="100"/>
                          </a:lnTo>
                          <a:lnTo>
                            <a:pt x="91" y="100"/>
                          </a:lnTo>
                          <a:lnTo>
                            <a:pt x="88" y="100"/>
                          </a:lnTo>
                          <a:lnTo>
                            <a:pt x="83" y="100"/>
                          </a:lnTo>
                          <a:lnTo>
                            <a:pt x="78" y="98"/>
                          </a:lnTo>
                          <a:lnTo>
                            <a:pt x="75" y="97"/>
                          </a:lnTo>
                          <a:lnTo>
                            <a:pt x="71" y="97"/>
                          </a:lnTo>
                          <a:lnTo>
                            <a:pt x="68" y="97"/>
                          </a:lnTo>
                          <a:lnTo>
                            <a:pt x="64" y="97"/>
                          </a:lnTo>
                          <a:lnTo>
                            <a:pt x="61" y="97"/>
                          </a:lnTo>
                          <a:lnTo>
                            <a:pt x="57" y="97"/>
                          </a:lnTo>
                          <a:lnTo>
                            <a:pt x="53" y="97"/>
                          </a:lnTo>
                          <a:lnTo>
                            <a:pt x="50" y="96"/>
                          </a:lnTo>
                          <a:lnTo>
                            <a:pt x="46" y="96"/>
                          </a:lnTo>
                          <a:lnTo>
                            <a:pt x="44" y="96"/>
                          </a:lnTo>
                          <a:lnTo>
                            <a:pt x="40" y="95"/>
                          </a:lnTo>
                          <a:lnTo>
                            <a:pt x="38" y="94"/>
                          </a:lnTo>
                          <a:lnTo>
                            <a:pt x="34" y="94"/>
                          </a:lnTo>
                          <a:lnTo>
                            <a:pt x="33" y="94"/>
                          </a:lnTo>
                          <a:lnTo>
                            <a:pt x="30" y="94"/>
                          </a:lnTo>
                          <a:lnTo>
                            <a:pt x="26" y="94"/>
                          </a:lnTo>
                          <a:lnTo>
                            <a:pt x="24" y="94"/>
                          </a:lnTo>
                          <a:lnTo>
                            <a:pt x="23" y="94"/>
                          </a:lnTo>
                          <a:lnTo>
                            <a:pt x="18" y="91"/>
                          </a:lnTo>
                          <a:lnTo>
                            <a:pt x="14" y="91"/>
                          </a:lnTo>
                          <a:lnTo>
                            <a:pt x="11" y="91"/>
                          </a:lnTo>
                          <a:lnTo>
                            <a:pt x="7" y="91"/>
                          </a:lnTo>
                          <a:lnTo>
                            <a:pt x="5" y="91"/>
                          </a:lnTo>
                          <a:lnTo>
                            <a:pt x="2" y="91"/>
                          </a:lnTo>
                          <a:lnTo>
                            <a:pt x="0" y="91"/>
                          </a:lnTo>
                          <a:lnTo>
                            <a:pt x="0" y="91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51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5420" y="1680"/>
                      <a:ext cx="12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91"/>
                        </a:cxn>
                        <a:cxn ang="0">
                          <a:pos x="27" y="89"/>
                        </a:cxn>
                        <a:cxn ang="0">
                          <a:pos x="17" y="88"/>
                        </a:cxn>
                        <a:cxn ang="0">
                          <a:pos x="10" y="85"/>
                        </a:cxn>
                        <a:cxn ang="0">
                          <a:pos x="4" y="81"/>
                        </a:cxn>
                        <a:cxn ang="0">
                          <a:pos x="0" y="75"/>
                        </a:cxn>
                        <a:cxn ang="0">
                          <a:pos x="0" y="67"/>
                        </a:cxn>
                        <a:cxn ang="0">
                          <a:pos x="1" y="61"/>
                        </a:cxn>
                        <a:cxn ang="0">
                          <a:pos x="3" y="55"/>
                        </a:cxn>
                        <a:cxn ang="0">
                          <a:pos x="7" y="48"/>
                        </a:cxn>
                        <a:cxn ang="0">
                          <a:pos x="11" y="41"/>
                        </a:cxn>
                        <a:cxn ang="0">
                          <a:pos x="15" y="34"/>
                        </a:cxn>
                        <a:cxn ang="0">
                          <a:pos x="20" y="26"/>
                        </a:cxn>
                        <a:cxn ang="0">
                          <a:pos x="26" y="19"/>
                        </a:cxn>
                        <a:cxn ang="0">
                          <a:pos x="30" y="12"/>
                        </a:cxn>
                        <a:cxn ang="0">
                          <a:pos x="33" y="4"/>
                        </a:cxn>
                        <a:cxn ang="0">
                          <a:pos x="35" y="4"/>
                        </a:cxn>
                        <a:cxn ang="0">
                          <a:pos x="35" y="10"/>
                        </a:cxn>
                        <a:cxn ang="0">
                          <a:pos x="35" y="15"/>
                        </a:cxn>
                        <a:cxn ang="0">
                          <a:pos x="35" y="20"/>
                        </a:cxn>
                        <a:cxn ang="0">
                          <a:pos x="35" y="26"/>
                        </a:cxn>
                        <a:cxn ang="0">
                          <a:pos x="35" y="32"/>
                        </a:cxn>
                        <a:cxn ang="0">
                          <a:pos x="35" y="37"/>
                        </a:cxn>
                        <a:cxn ang="0">
                          <a:pos x="35" y="43"/>
                        </a:cxn>
                        <a:cxn ang="0">
                          <a:pos x="35" y="49"/>
                        </a:cxn>
                        <a:cxn ang="0">
                          <a:pos x="35" y="55"/>
                        </a:cxn>
                        <a:cxn ang="0">
                          <a:pos x="35" y="61"/>
                        </a:cxn>
                        <a:cxn ang="0">
                          <a:pos x="35" y="67"/>
                        </a:cxn>
                        <a:cxn ang="0">
                          <a:pos x="35" y="72"/>
                        </a:cxn>
                        <a:cxn ang="0">
                          <a:pos x="35" y="77"/>
                        </a:cxn>
                        <a:cxn ang="0">
                          <a:pos x="35" y="82"/>
                        </a:cxn>
                        <a:cxn ang="0">
                          <a:pos x="35" y="88"/>
                        </a:cxn>
                        <a:cxn ang="0">
                          <a:pos x="36" y="91"/>
                        </a:cxn>
                      </a:cxnLst>
                      <a:rect l="0" t="0" r="r" b="b"/>
                      <a:pathLst>
                        <a:path w="36" h="91">
                          <a:moveTo>
                            <a:pt x="36" y="91"/>
                          </a:moveTo>
                          <a:lnTo>
                            <a:pt x="33" y="91"/>
                          </a:lnTo>
                          <a:lnTo>
                            <a:pt x="29" y="91"/>
                          </a:lnTo>
                          <a:lnTo>
                            <a:pt x="27" y="89"/>
                          </a:lnTo>
                          <a:lnTo>
                            <a:pt x="23" y="89"/>
                          </a:lnTo>
                          <a:lnTo>
                            <a:pt x="17" y="88"/>
                          </a:lnTo>
                          <a:lnTo>
                            <a:pt x="15" y="87"/>
                          </a:lnTo>
                          <a:lnTo>
                            <a:pt x="10" y="85"/>
                          </a:lnTo>
                          <a:lnTo>
                            <a:pt x="8" y="83"/>
                          </a:lnTo>
                          <a:lnTo>
                            <a:pt x="4" y="81"/>
                          </a:lnTo>
                          <a:lnTo>
                            <a:pt x="3" y="80"/>
                          </a:lnTo>
                          <a:lnTo>
                            <a:pt x="0" y="75"/>
                          </a:lnTo>
                          <a:lnTo>
                            <a:pt x="0" y="70"/>
                          </a:lnTo>
                          <a:lnTo>
                            <a:pt x="0" y="67"/>
                          </a:lnTo>
                          <a:lnTo>
                            <a:pt x="0" y="64"/>
                          </a:lnTo>
                          <a:lnTo>
                            <a:pt x="1" y="61"/>
                          </a:lnTo>
                          <a:lnTo>
                            <a:pt x="3" y="58"/>
                          </a:lnTo>
                          <a:lnTo>
                            <a:pt x="3" y="55"/>
                          </a:lnTo>
                          <a:lnTo>
                            <a:pt x="6" y="51"/>
                          </a:lnTo>
                          <a:lnTo>
                            <a:pt x="7" y="48"/>
                          </a:lnTo>
                          <a:lnTo>
                            <a:pt x="9" y="45"/>
                          </a:lnTo>
                          <a:lnTo>
                            <a:pt x="11" y="41"/>
                          </a:lnTo>
                          <a:lnTo>
                            <a:pt x="13" y="37"/>
                          </a:lnTo>
                          <a:lnTo>
                            <a:pt x="15" y="34"/>
                          </a:lnTo>
                          <a:lnTo>
                            <a:pt x="19" y="30"/>
                          </a:lnTo>
                          <a:lnTo>
                            <a:pt x="20" y="26"/>
                          </a:lnTo>
                          <a:lnTo>
                            <a:pt x="23" y="23"/>
                          </a:lnTo>
                          <a:lnTo>
                            <a:pt x="26" y="19"/>
                          </a:lnTo>
                          <a:lnTo>
                            <a:pt x="28" y="15"/>
                          </a:lnTo>
                          <a:lnTo>
                            <a:pt x="30" y="12"/>
                          </a:lnTo>
                          <a:lnTo>
                            <a:pt x="32" y="7"/>
                          </a:lnTo>
                          <a:lnTo>
                            <a:pt x="33" y="4"/>
                          </a:lnTo>
                          <a:lnTo>
                            <a:pt x="35" y="0"/>
                          </a:lnTo>
                          <a:lnTo>
                            <a:pt x="35" y="4"/>
                          </a:lnTo>
                          <a:lnTo>
                            <a:pt x="35" y="6"/>
                          </a:lnTo>
                          <a:lnTo>
                            <a:pt x="35" y="10"/>
                          </a:lnTo>
                          <a:lnTo>
                            <a:pt x="35" y="12"/>
                          </a:lnTo>
                          <a:lnTo>
                            <a:pt x="35" y="15"/>
                          </a:lnTo>
                          <a:lnTo>
                            <a:pt x="35" y="17"/>
                          </a:lnTo>
                          <a:lnTo>
                            <a:pt x="35" y="20"/>
                          </a:lnTo>
                          <a:lnTo>
                            <a:pt x="35" y="23"/>
                          </a:lnTo>
                          <a:lnTo>
                            <a:pt x="35" y="26"/>
                          </a:lnTo>
                          <a:lnTo>
                            <a:pt x="35" y="30"/>
                          </a:lnTo>
                          <a:lnTo>
                            <a:pt x="35" y="32"/>
                          </a:lnTo>
                          <a:lnTo>
                            <a:pt x="35" y="35"/>
                          </a:lnTo>
                          <a:lnTo>
                            <a:pt x="35" y="37"/>
                          </a:lnTo>
                          <a:lnTo>
                            <a:pt x="35" y="41"/>
                          </a:lnTo>
                          <a:lnTo>
                            <a:pt x="35" y="43"/>
                          </a:lnTo>
                          <a:lnTo>
                            <a:pt x="35" y="47"/>
                          </a:lnTo>
                          <a:lnTo>
                            <a:pt x="35" y="49"/>
                          </a:lnTo>
                          <a:lnTo>
                            <a:pt x="35" y="53"/>
                          </a:lnTo>
                          <a:lnTo>
                            <a:pt x="35" y="55"/>
                          </a:lnTo>
                          <a:lnTo>
                            <a:pt x="35" y="57"/>
                          </a:lnTo>
                          <a:lnTo>
                            <a:pt x="35" y="61"/>
                          </a:lnTo>
                          <a:lnTo>
                            <a:pt x="35" y="63"/>
                          </a:lnTo>
                          <a:lnTo>
                            <a:pt x="35" y="67"/>
                          </a:lnTo>
                          <a:lnTo>
                            <a:pt x="35" y="69"/>
                          </a:lnTo>
                          <a:lnTo>
                            <a:pt x="35" y="72"/>
                          </a:lnTo>
                          <a:lnTo>
                            <a:pt x="35" y="75"/>
                          </a:lnTo>
                          <a:lnTo>
                            <a:pt x="35" y="77"/>
                          </a:lnTo>
                          <a:lnTo>
                            <a:pt x="35" y="80"/>
                          </a:lnTo>
                          <a:lnTo>
                            <a:pt x="35" y="82"/>
                          </a:lnTo>
                          <a:lnTo>
                            <a:pt x="35" y="86"/>
                          </a:lnTo>
                          <a:lnTo>
                            <a:pt x="35" y="88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52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5402" y="1599"/>
                      <a:ext cx="223" cy="177"/>
                    </a:xfrm>
                    <a:custGeom>
                      <a:avLst/>
                      <a:gdLst/>
                      <a:ahLst/>
                      <a:cxnLst>
                        <a:cxn ang="0">
                          <a:pos x="101" y="54"/>
                        </a:cxn>
                        <a:cxn ang="0">
                          <a:pos x="99" y="90"/>
                        </a:cxn>
                        <a:cxn ang="0">
                          <a:pos x="94" y="138"/>
                        </a:cxn>
                        <a:cxn ang="0">
                          <a:pos x="91" y="198"/>
                        </a:cxn>
                        <a:cxn ang="0">
                          <a:pos x="63" y="197"/>
                        </a:cxn>
                        <a:cxn ang="0">
                          <a:pos x="53" y="239"/>
                        </a:cxn>
                        <a:cxn ang="0">
                          <a:pos x="25" y="271"/>
                        </a:cxn>
                        <a:cxn ang="0">
                          <a:pos x="15" y="319"/>
                        </a:cxn>
                        <a:cxn ang="0">
                          <a:pos x="36" y="364"/>
                        </a:cxn>
                        <a:cxn ang="0">
                          <a:pos x="74" y="391"/>
                        </a:cxn>
                        <a:cxn ang="0">
                          <a:pos x="91" y="366"/>
                        </a:cxn>
                        <a:cxn ang="0">
                          <a:pos x="95" y="407"/>
                        </a:cxn>
                        <a:cxn ang="0">
                          <a:pos x="40" y="438"/>
                        </a:cxn>
                        <a:cxn ang="0">
                          <a:pos x="68" y="449"/>
                        </a:cxn>
                        <a:cxn ang="0">
                          <a:pos x="107" y="452"/>
                        </a:cxn>
                        <a:cxn ang="0">
                          <a:pos x="152" y="446"/>
                        </a:cxn>
                        <a:cxn ang="0">
                          <a:pos x="255" y="447"/>
                        </a:cxn>
                        <a:cxn ang="0">
                          <a:pos x="377" y="445"/>
                        </a:cxn>
                        <a:cxn ang="0">
                          <a:pos x="475" y="440"/>
                        </a:cxn>
                        <a:cxn ang="0">
                          <a:pos x="545" y="435"/>
                        </a:cxn>
                        <a:cxn ang="0">
                          <a:pos x="578" y="432"/>
                        </a:cxn>
                        <a:cxn ang="0">
                          <a:pos x="578" y="389"/>
                        </a:cxn>
                        <a:cxn ang="0">
                          <a:pos x="578" y="340"/>
                        </a:cxn>
                        <a:cxn ang="0">
                          <a:pos x="578" y="280"/>
                        </a:cxn>
                        <a:cxn ang="0">
                          <a:pos x="578" y="211"/>
                        </a:cxn>
                        <a:cxn ang="0">
                          <a:pos x="575" y="150"/>
                        </a:cxn>
                        <a:cxn ang="0">
                          <a:pos x="569" y="108"/>
                        </a:cxn>
                        <a:cxn ang="0">
                          <a:pos x="558" y="64"/>
                        </a:cxn>
                        <a:cxn ang="0">
                          <a:pos x="646" y="34"/>
                        </a:cxn>
                        <a:cxn ang="0">
                          <a:pos x="658" y="87"/>
                        </a:cxn>
                        <a:cxn ang="0">
                          <a:pos x="664" y="147"/>
                        </a:cxn>
                        <a:cxn ang="0">
                          <a:pos x="665" y="201"/>
                        </a:cxn>
                        <a:cxn ang="0">
                          <a:pos x="666" y="241"/>
                        </a:cxn>
                        <a:cxn ang="0">
                          <a:pos x="666" y="290"/>
                        </a:cxn>
                        <a:cxn ang="0">
                          <a:pos x="666" y="363"/>
                        </a:cxn>
                        <a:cxn ang="0">
                          <a:pos x="665" y="439"/>
                        </a:cxn>
                        <a:cxn ang="0">
                          <a:pos x="664" y="495"/>
                        </a:cxn>
                        <a:cxn ang="0">
                          <a:pos x="645" y="518"/>
                        </a:cxn>
                        <a:cxn ang="0">
                          <a:pos x="596" y="523"/>
                        </a:cxn>
                        <a:cxn ang="0">
                          <a:pos x="538" y="525"/>
                        </a:cxn>
                        <a:cxn ang="0">
                          <a:pos x="486" y="528"/>
                        </a:cxn>
                        <a:cxn ang="0">
                          <a:pos x="436" y="530"/>
                        </a:cxn>
                        <a:cxn ang="0">
                          <a:pos x="309" y="530"/>
                        </a:cxn>
                        <a:cxn ang="0">
                          <a:pos x="201" y="525"/>
                        </a:cxn>
                        <a:cxn ang="0">
                          <a:pos x="120" y="518"/>
                        </a:cxn>
                        <a:cxn ang="0">
                          <a:pos x="70" y="512"/>
                        </a:cxn>
                        <a:cxn ang="0">
                          <a:pos x="31" y="480"/>
                        </a:cxn>
                        <a:cxn ang="0">
                          <a:pos x="15" y="436"/>
                        </a:cxn>
                        <a:cxn ang="0">
                          <a:pos x="5" y="384"/>
                        </a:cxn>
                        <a:cxn ang="0">
                          <a:pos x="0" y="330"/>
                        </a:cxn>
                        <a:cxn ang="0">
                          <a:pos x="6" y="280"/>
                        </a:cxn>
                        <a:cxn ang="0">
                          <a:pos x="26" y="233"/>
                        </a:cxn>
                        <a:cxn ang="0">
                          <a:pos x="0" y="239"/>
                        </a:cxn>
                        <a:cxn ang="0">
                          <a:pos x="3" y="204"/>
                        </a:cxn>
                        <a:cxn ang="0">
                          <a:pos x="5" y="166"/>
                        </a:cxn>
                        <a:cxn ang="0">
                          <a:pos x="40" y="160"/>
                        </a:cxn>
                        <a:cxn ang="0">
                          <a:pos x="66" y="117"/>
                        </a:cxn>
                        <a:cxn ang="0">
                          <a:pos x="30" y="115"/>
                        </a:cxn>
                        <a:cxn ang="0">
                          <a:pos x="8" y="147"/>
                        </a:cxn>
                        <a:cxn ang="0">
                          <a:pos x="11" y="100"/>
                        </a:cxn>
                        <a:cxn ang="0">
                          <a:pos x="15" y="61"/>
                        </a:cxn>
                        <a:cxn ang="0">
                          <a:pos x="19" y="20"/>
                        </a:cxn>
                      </a:cxnLst>
                      <a:rect l="0" t="0" r="r" b="b"/>
                      <a:pathLst>
                        <a:path w="667" h="531">
                          <a:moveTo>
                            <a:pt x="22" y="4"/>
                          </a:moveTo>
                          <a:lnTo>
                            <a:pt x="105" y="26"/>
                          </a:lnTo>
                          <a:lnTo>
                            <a:pt x="105" y="27"/>
                          </a:lnTo>
                          <a:lnTo>
                            <a:pt x="105" y="29"/>
                          </a:lnTo>
                          <a:lnTo>
                            <a:pt x="104" y="30"/>
                          </a:lnTo>
                          <a:lnTo>
                            <a:pt x="104" y="33"/>
                          </a:lnTo>
                          <a:lnTo>
                            <a:pt x="104" y="35"/>
                          </a:lnTo>
                          <a:lnTo>
                            <a:pt x="104" y="38"/>
                          </a:lnTo>
                          <a:lnTo>
                            <a:pt x="104" y="41"/>
                          </a:lnTo>
                          <a:lnTo>
                            <a:pt x="104" y="45"/>
                          </a:lnTo>
                          <a:lnTo>
                            <a:pt x="102" y="48"/>
                          </a:lnTo>
                          <a:lnTo>
                            <a:pt x="101" y="53"/>
                          </a:lnTo>
                          <a:lnTo>
                            <a:pt x="101" y="54"/>
                          </a:lnTo>
                          <a:lnTo>
                            <a:pt x="101" y="57"/>
                          </a:lnTo>
                          <a:lnTo>
                            <a:pt x="101" y="59"/>
                          </a:lnTo>
                          <a:lnTo>
                            <a:pt x="101" y="62"/>
                          </a:lnTo>
                          <a:lnTo>
                            <a:pt x="101" y="65"/>
                          </a:lnTo>
                          <a:lnTo>
                            <a:pt x="101" y="67"/>
                          </a:lnTo>
                          <a:lnTo>
                            <a:pt x="101" y="71"/>
                          </a:lnTo>
                          <a:lnTo>
                            <a:pt x="101" y="73"/>
                          </a:lnTo>
                          <a:lnTo>
                            <a:pt x="100" y="76"/>
                          </a:lnTo>
                          <a:lnTo>
                            <a:pt x="99" y="79"/>
                          </a:lnTo>
                          <a:lnTo>
                            <a:pt x="99" y="81"/>
                          </a:lnTo>
                          <a:lnTo>
                            <a:pt x="99" y="85"/>
                          </a:lnTo>
                          <a:lnTo>
                            <a:pt x="99" y="87"/>
                          </a:lnTo>
                          <a:lnTo>
                            <a:pt x="99" y="90"/>
                          </a:lnTo>
                          <a:lnTo>
                            <a:pt x="99" y="95"/>
                          </a:lnTo>
                          <a:lnTo>
                            <a:pt x="99" y="97"/>
                          </a:lnTo>
                          <a:lnTo>
                            <a:pt x="98" y="100"/>
                          </a:lnTo>
                          <a:lnTo>
                            <a:pt x="97" y="105"/>
                          </a:lnTo>
                          <a:lnTo>
                            <a:pt x="97" y="108"/>
                          </a:lnTo>
                          <a:lnTo>
                            <a:pt x="97" y="112"/>
                          </a:lnTo>
                          <a:lnTo>
                            <a:pt x="97" y="115"/>
                          </a:lnTo>
                          <a:lnTo>
                            <a:pt x="97" y="119"/>
                          </a:lnTo>
                          <a:lnTo>
                            <a:pt x="97" y="123"/>
                          </a:lnTo>
                          <a:lnTo>
                            <a:pt x="97" y="128"/>
                          </a:lnTo>
                          <a:lnTo>
                            <a:pt x="95" y="131"/>
                          </a:lnTo>
                          <a:lnTo>
                            <a:pt x="94" y="135"/>
                          </a:lnTo>
                          <a:lnTo>
                            <a:pt x="94" y="138"/>
                          </a:lnTo>
                          <a:lnTo>
                            <a:pt x="94" y="143"/>
                          </a:lnTo>
                          <a:lnTo>
                            <a:pt x="94" y="148"/>
                          </a:lnTo>
                          <a:lnTo>
                            <a:pt x="94" y="152"/>
                          </a:lnTo>
                          <a:lnTo>
                            <a:pt x="93" y="156"/>
                          </a:lnTo>
                          <a:lnTo>
                            <a:pt x="93" y="161"/>
                          </a:lnTo>
                          <a:lnTo>
                            <a:pt x="92" y="165"/>
                          </a:lnTo>
                          <a:lnTo>
                            <a:pt x="92" y="169"/>
                          </a:lnTo>
                          <a:lnTo>
                            <a:pt x="91" y="173"/>
                          </a:lnTo>
                          <a:lnTo>
                            <a:pt x="91" y="179"/>
                          </a:lnTo>
                          <a:lnTo>
                            <a:pt x="91" y="182"/>
                          </a:lnTo>
                          <a:lnTo>
                            <a:pt x="91" y="187"/>
                          </a:lnTo>
                          <a:lnTo>
                            <a:pt x="91" y="192"/>
                          </a:lnTo>
                          <a:lnTo>
                            <a:pt x="91" y="198"/>
                          </a:lnTo>
                          <a:lnTo>
                            <a:pt x="89" y="201"/>
                          </a:lnTo>
                          <a:lnTo>
                            <a:pt x="89" y="207"/>
                          </a:lnTo>
                          <a:lnTo>
                            <a:pt x="89" y="211"/>
                          </a:lnTo>
                          <a:lnTo>
                            <a:pt x="89" y="217"/>
                          </a:lnTo>
                          <a:lnTo>
                            <a:pt x="88" y="214"/>
                          </a:lnTo>
                          <a:lnTo>
                            <a:pt x="86" y="211"/>
                          </a:lnTo>
                          <a:lnTo>
                            <a:pt x="83" y="207"/>
                          </a:lnTo>
                          <a:lnTo>
                            <a:pt x="80" y="205"/>
                          </a:lnTo>
                          <a:lnTo>
                            <a:pt x="76" y="201"/>
                          </a:lnTo>
                          <a:lnTo>
                            <a:pt x="70" y="199"/>
                          </a:lnTo>
                          <a:lnTo>
                            <a:pt x="68" y="198"/>
                          </a:lnTo>
                          <a:lnTo>
                            <a:pt x="66" y="197"/>
                          </a:lnTo>
                          <a:lnTo>
                            <a:pt x="63" y="197"/>
                          </a:lnTo>
                          <a:lnTo>
                            <a:pt x="61" y="195"/>
                          </a:lnTo>
                          <a:lnTo>
                            <a:pt x="60" y="197"/>
                          </a:lnTo>
                          <a:lnTo>
                            <a:pt x="59" y="199"/>
                          </a:lnTo>
                          <a:lnTo>
                            <a:pt x="59" y="201"/>
                          </a:lnTo>
                          <a:lnTo>
                            <a:pt x="57" y="206"/>
                          </a:lnTo>
                          <a:lnTo>
                            <a:pt x="56" y="208"/>
                          </a:lnTo>
                          <a:lnTo>
                            <a:pt x="55" y="213"/>
                          </a:lnTo>
                          <a:lnTo>
                            <a:pt x="54" y="218"/>
                          </a:lnTo>
                          <a:lnTo>
                            <a:pt x="54" y="222"/>
                          </a:lnTo>
                          <a:lnTo>
                            <a:pt x="53" y="226"/>
                          </a:lnTo>
                          <a:lnTo>
                            <a:pt x="53" y="231"/>
                          </a:lnTo>
                          <a:lnTo>
                            <a:pt x="53" y="235"/>
                          </a:lnTo>
                          <a:lnTo>
                            <a:pt x="53" y="239"/>
                          </a:lnTo>
                          <a:lnTo>
                            <a:pt x="53" y="243"/>
                          </a:lnTo>
                          <a:lnTo>
                            <a:pt x="53" y="246"/>
                          </a:lnTo>
                          <a:lnTo>
                            <a:pt x="54" y="250"/>
                          </a:lnTo>
                          <a:lnTo>
                            <a:pt x="56" y="254"/>
                          </a:lnTo>
                          <a:lnTo>
                            <a:pt x="51" y="255"/>
                          </a:lnTo>
                          <a:lnTo>
                            <a:pt x="48" y="257"/>
                          </a:lnTo>
                          <a:lnTo>
                            <a:pt x="44" y="257"/>
                          </a:lnTo>
                          <a:lnTo>
                            <a:pt x="41" y="260"/>
                          </a:lnTo>
                          <a:lnTo>
                            <a:pt x="38" y="262"/>
                          </a:lnTo>
                          <a:lnTo>
                            <a:pt x="35" y="263"/>
                          </a:lnTo>
                          <a:lnTo>
                            <a:pt x="32" y="264"/>
                          </a:lnTo>
                          <a:lnTo>
                            <a:pt x="30" y="267"/>
                          </a:lnTo>
                          <a:lnTo>
                            <a:pt x="25" y="271"/>
                          </a:lnTo>
                          <a:lnTo>
                            <a:pt x="22" y="275"/>
                          </a:lnTo>
                          <a:lnTo>
                            <a:pt x="19" y="280"/>
                          </a:lnTo>
                          <a:lnTo>
                            <a:pt x="17" y="284"/>
                          </a:lnTo>
                          <a:lnTo>
                            <a:pt x="15" y="289"/>
                          </a:lnTo>
                          <a:lnTo>
                            <a:pt x="13" y="294"/>
                          </a:lnTo>
                          <a:lnTo>
                            <a:pt x="12" y="299"/>
                          </a:lnTo>
                          <a:lnTo>
                            <a:pt x="12" y="303"/>
                          </a:lnTo>
                          <a:lnTo>
                            <a:pt x="12" y="306"/>
                          </a:lnTo>
                          <a:lnTo>
                            <a:pt x="12" y="308"/>
                          </a:lnTo>
                          <a:lnTo>
                            <a:pt x="12" y="312"/>
                          </a:lnTo>
                          <a:lnTo>
                            <a:pt x="13" y="314"/>
                          </a:lnTo>
                          <a:lnTo>
                            <a:pt x="13" y="317"/>
                          </a:lnTo>
                          <a:lnTo>
                            <a:pt x="15" y="319"/>
                          </a:lnTo>
                          <a:lnTo>
                            <a:pt x="15" y="322"/>
                          </a:lnTo>
                          <a:lnTo>
                            <a:pt x="17" y="325"/>
                          </a:lnTo>
                          <a:lnTo>
                            <a:pt x="18" y="330"/>
                          </a:lnTo>
                          <a:lnTo>
                            <a:pt x="21" y="336"/>
                          </a:lnTo>
                          <a:lnTo>
                            <a:pt x="21" y="338"/>
                          </a:lnTo>
                          <a:lnTo>
                            <a:pt x="23" y="340"/>
                          </a:lnTo>
                          <a:lnTo>
                            <a:pt x="24" y="343"/>
                          </a:lnTo>
                          <a:lnTo>
                            <a:pt x="25" y="345"/>
                          </a:lnTo>
                          <a:lnTo>
                            <a:pt x="28" y="351"/>
                          </a:lnTo>
                          <a:lnTo>
                            <a:pt x="31" y="356"/>
                          </a:lnTo>
                          <a:lnTo>
                            <a:pt x="32" y="358"/>
                          </a:lnTo>
                          <a:lnTo>
                            <a:pt x="35" y="360"/>
                          </a:lnTo>
                          <a:lnTo>
                            <a:pt x="36" y="364"/>
                          </a:lnTo>
                          <a:lnTo>
                            <a:pt x="38" y="368"/>
                          </a:lnTo>
                          <a:lnTo>
                            <a:pt x="42" y="372"/>
                          </a:lnTo>
                          <a:lnTo>
                            <a:pt x="45" y="376"/>
                          </a:lnTo>
                          <a:lnTo>
                            <a:pt x="49" y="381"/>
                          </a:lnTo>
                          <a:lnTo>
                            <a:pt x="53" y="387"/>
                          </a:lnTo>
                          <a:lnTo>
                            <a:pt x="56" y="391"/>
                          </a:lnTo>
                          <a:lnTo>
                            <a:pt x="60" y="396"/>
                          </a:lnTo>
                          <a:lnTo>
                            <a:pt x="63" y="400"/>
                          </a:lnTo>
                          <a:lnTo>
                            <a:pt x="67" y="404"/>
                          </a:lnTo>
                          <a:lnTo>
                            <a:pt x="68" y="401"/>
                          </a:lnTo>
                          <a:lnTo>
                            <a:pt x="70" y="396"/>
                          </a:lnTo>
                          <a:lnTo>
                            <a:pt x="73" y="394"/>
                          </a:lnTo>
                          <a:lnTo>
                            <a:pt x="74" y="391"/>
                          </a:lnTo>
                          <a:lnTo>
                            <a:pt x="76" y="388"/>
                          </a:lnTo>
                          <a:lnTo>
                            <a:pt x="78" y="384"/>
                          </a:lnTo>
                          <a:lnTo>
                            <a:pt x="79" y="381"/>
                          </a:lnTo>
                          <a:lnTo>
                            <a:pt x="81" y="378"/>
                          </a:lnTo>
                          <a:lnTo>
                            <a:pt x="81" y="374"/>
                          </a:lnTo>
                          <a:lnTo>
                            <a:pt x="83" y="371"/>
                          </a:lnTo>
                          <a:lnTo>
                            <a:pt x="86" y="366"/>
                          </a:lnTo>
                          <a:lnTo>
                            <a:pt x="87" y="363"/>
                          </a:lnTo>
                          <a:lnTo>
                            <a:pt x="88" y="358"/>
                          </a:lnTo>
                          <a:lnTo>
                            <a:pt x="91" y="356"/>
                          </a:lnTo>
                          <a:lnTo>
                            <a:pt x="91" y="359"/>
                          </a:lnTo>
                          <a:lnTo>
                            <a:pt x="91" y="363"/>
                          </a:lnTo>
                          <a:lnTo>
                            <a:pt x="91" y="366"/>
                          </a:lnTo>
                          <a:lnTo>
                            <a:pt x="91" y="370"/>
                          </a:lnTo>
                          <a:lnTo>
                            <a:pt x="91" y="374"/>
                          </a:lnTo>
                          <a:lnTo>
                            <a:pt x="91" y="376"/>
                          </a:lnTo>
                          <a:lnTo>
                            <a:pt x="92" y="379"/>
                          </a:lnTo>
                          <a:lnTo>
                            <a:pt x="92" y="383"/>
                          </a:lnTo>
                          <a:lnTo>
                            <a:pt x="92" y="387"/>
                          </a:lnTo>
                          <a:lnTo>
                            <a:pt x="93" y="389"/>
                          </a:lnTo>
                          <a:lnTo>
                            <a:pt x="94" y="391"/>
                          </a:lnTo>
                          <a:lnTo>
                            <a:pt x="94" y="396"/>
                          </a:lnTo>
                          <a:lnTo>
                            <a:pt x="94" y="398"/>
                          </a:lnTo>
                          <a:lnTo>
                            <a:pt x="94" y="401"/>
                          </a:lnTo>
                          <a:lnTo>
                            <a:pt x="94" y="404"/>
                          </a:lnTo>
                          <a:lnTo>
                            <a:pt x="95" y="407"/>
                          </a:lnTo>
                          <a:lnTo>
                            <a:pt x="92" y="408"/>
                          </a:lnTo>
                          <a:lnTo>
                            <a:pt x="88" y="409"/>
                          </a:lnTo>
                          <a:lnTo>
                            <a:pt x="83" y="411"/>
                          </a:lnTo>
                          <a:lnTo>
                            <a:pt x="81" y="414"/>
                          </a:lnTo>
                          <a:lnTo>
                            <a:pt x="76" y="416"/>
                          </a:lnTo>
                          <a:lnTo>
                            <a:pt x="70" y="419"/>
                          </a:lnTo>
                          <a:lnTo>
                            <a:pt x="66" y="421"/>
                          </a:lnTo>
                          <a:lnTo>
                            <a:pt x="62" y="425"/>
                          </a:lnTo>
                          <a:lnTo>
                            <a:pt x="57" y="427"/>
                          </a:lnTo>
                          <a:lnTo>
                            <a:pt x="53" y="429"/>
                          </a:lnTo>
                          <a:lnTo>
                            <a:pt x="48" y="432"/>
                          </a:lnTo>
                          <a:lnTo>
                            <a:pt x="44" y="435"/>
                          </a:lnTo>
                          <a:lnTo>
                            <a:pt x="40" y="438"/>
                          </a:lnTo>
                          <a:lnTo>
                            <a:pt x="37" y="440"/>
                          </a:lnTo>
                          <a:lnTo>
                            <a:pt x="34" y="442"/>
                          </a:lnTo>
                          <a:lnTo>
                            <a:pt x="32" y="445"/>
                          </a:lnTo>
                          <a:lnTo>
                            <a:pt x="36" y="445"/>
                          </a:lnTo>
                          <a:lnTo>
                            <a:pt x="41" y="445"/>
                          </a:lnTo>
                          <a:lnTo>
                            <a:pt x="44" y="445"/>
                          </a:lnTo>
                          <a:lnTo>
                            <a:pt x="48" y="445"/>
                          </a:lnTo>
                          <a:lnTo>
                            <a:pt x="53" y="445"/>
                          </a:lnTo>
                          <a:lnTo>
                            <a:pt x="56" y="445"/>
                          </a:lnTo>
                          <a:lnTo>
                            <a:pt x="61" y="445"/>
                          </a:lnTo>
                          <a:lnTo>
                            <a:pt x="66" y="445"/>
                          </a:lnTo>
                          <a:lnTo>
                            <a:pt x="66" y="447"/>
                          </a:lnTo>
                          <a:lnTo>
                            <a:pt x="68" y="449"/>
                          </a:lnTo>
                          <a:lnTo>
                            <a:pt x="69" y="452"/>
                          </a:lnTo>
                          <a:lnTo>
                            <a:pt x="70" y="454"/>
                          </a:lnTo>
                          <a:lnTo>
                            <a:pt x="74" y="457"/>
                          </a:lnTo>
                          <a:lnTo>
                            <a:pt x="78" y="460"/>
                          </a:lnTo>
                          <a:lnTo>
                            <a:pt x="81" y="461"/>
                          </a:lnTo>
                          <a:lnTo>
                            <a:pt x="85" y="463"/>
                          </a:lnTo>
                          <a:lnTo>
                            <a:pt x="88" y="463"/>
                          </a:lnTo>
                          <a:lnTo>
                            <a:pt x="92" y="463"/>
                          </a:lnTo>
                          <a:lnTo>
                            <a:pt x="94" y="461"/>
                          </a:lnTo>
                          <a:lnTo>
                            <a:pt x="99" y="459"/>
                          </a:lnTo>
                          <a:lnTo>
                            <a:pt x="101" y="458"/>
                          </a:lnTo>
                          <a:lnTo>
                            <a:pt x="104" y="455"/>
                          </a:lnTo>
                          <a:lnTo>
                            <a:pt x="107" y="452"/>
                          </a:lnTo>
                          <a:lnTo>
                            <a:pt x="110" y="449"/>
                          </a:lnTo>
                          <a:lnTo>
                            <a:pt x="112" y="446"/>
                          </a:lnTo>
                          <a:lnTo>
                            <a:pt x="114" y="442"/>
                          </a:lnTo>
                          <a:lnTo>
                            <a:pt x="117" y="442"/>
                          </a:lnTo>
                          <a:lnTo>
                            <a:pt x="121" y="444"/>
                          </a:lnTo>
                          <a:lnTo>
                            <a:pt x="125" y="445"/>
                          </a:lnTo>
                          <a:lnTo>
                            <a:pt x="130" y="446"/>
                          </a:lnTo>
                          <a:lnTo>
                            <a:pt x="133" y="446"/>
                          </a:lnTo>
                          <a:lnTo>
                            <a:pt x="138" y="446"/>
                          </a:lnTo>
                          <a:lnTo>
                            <a:pt x="142" y="446"/>
                          </a:lnTo>
                          <a:lnTo>
                            <a:pt x="146" y="447"/>
                          </a:lnTo>
                          <a:lnTo>
                            <a:pt x="149" y="446"/>
                          </a:lnTo>
                          <a:lnTo>
                            <a:pt x="152" y="446"/>
                          </a:lnTo>
                          <a:lnTo>
                            <a:pt x="156" y="446"/>
                          </a:lnTo>
                          <a:lnTo>
                            <a:pt x="158" y="446"/>
                          </a:lnTo>
                          <a:lnTo>
                            <a:pt x="162" y="446"/>
                          </a:lnTo>
                          <a:lnTo>
                            <a:pt x="164" y="446"/>
                          </a:lnTo>
                          <a:lnTo>
                            <a:pt x="175" y="446"/>
                          </a:lnTo>
                          <a:lnTo>
                            <a:pt x="184" y="447"/>
                          </a:lnTo>
                          <a:lnTo>
                            <a:pt x="195" y="447"/>
                          </a:lnTo>
                          <a:lnTo>
                            <a:pt x="204" y="447"/>
                          </a:lnTo>
                          <a:lnTo>
                            <a:pt x="215" y="447"/>
                          </a:lnTo>
                          <a:lnTo>
                            <a:pt x="225" y="447"/>
                          </a:lnTo>
                          <a:lnTo>
                            <a:pt x="235" y="447"/>
                          </a:lnTo>
                          <a:lnTo>
                            <a:pt x="246" y="447"/>
                          </a:lnTo>
                          <a:lnTo>
                            <a:pt x="255" y="447"/>
                          </a:lnTo>
                          <a:lnTo>
                            <a:pt x="265" y="447"/>
                          </a:lnTo>
                          <a:lnTo>
                            <a:pt x="274" y="447"/>
                          </a:lnTo>
                          <a:lnTo>
                            <a:pt x="285" y="447"/>
                          </a:lnTo>
                          <a:lnTo>
                            <a:pt x="293" y="447"/>
                          </a:lnTo>
                          <a:lnTo>
                            <a:pt x="304" y="447"/>
                          </a:lnTo>
                          <a:lnTo>
                            <a:pt x="314" y="447"/>
                          </a:lnTo>
                          <a:lnTo>
                            <a:pt x="323" y="447"/>
                          </a:lnTo>
                          <a:lnTo>
                            <a:pt x="331" y="447"/>
                          </a:lnTo>
                          <a:lnTo>
                            <a:pt x="341" y="446"/>
                          </a:lnTo>
                          <a:lnTo>
                            <a:pt x="349" y="446"/>
                          </a:lnTo>
                          <a:lnTo>
                            <a:pt x="359" y="446"/>
                          </a:lnTo>
                          <a:lnTo>
                            <a:pt x="367" y="445"/>
                          </a:lnTo>
                          <a:lnTo>
                            <a:pt x="377" y="445"/>
                          </a:lnTo>
                          <a:lnTo>
                            <a:pt x="385" y="445"/>
                          </a:lnTo>
                          <a:lnTo>
                            <a:pt x="393" y="445"/>
                          </a:lnTo>
                          <a:lnTo>
                            <a:pt x="401" y="445"/>
                          </a:lnTo>
                          <a:lnTo>
                            <a:pt x="410" y="444"/>
                          </a:lnTo>
                          <a:lnTo>
                            <a:pt x="417" y="444"/>
                          </a:lnTo>
                          <a:lnTo>
                            <a:pt x="425" y="444"/>
                          </a:lnTo>
                          <a:lnTo>
                            <a:pt x="432" y="442"/>
                          </a:lnTo>
                          <a:lnTo>
                            <a:pt x="441" y="442"/>
                          </a:lnTo>
                          <a:lnTo>
                            <a:pt x="448" y="442"/>
                          </a:lnTo>
                          <a:lnTo>
                            <a:pt x="455" y="442"/>
                          </a:lnTo>
                          <a:lnTo>
                            <a:pt x="462" y="441"/>
                          </a:lnTo>
                          <a:lnTo>
                            <a:pt x="468" y="441"/>
                          </a:lnTo>
                          <a:lnTo>
                            <a:pt x="475" y="440"/>
                          </a:lnTo>
                          <a:lnTo>
                            <a:pt x="482" y="440"/>
                          </a:lnTo>
                          <a:lnTo>
                            <a:pt x="488" y="439"/>
                          </a:lnTo>
                          <a:lnTo>
                            <a:pt x="494" y="439"/>
                          </a:lnTo>
                          <a:lnTo>
                            <a:pt x="500" y="439"/>
                          </a:lnTo>
                          <a:lnTo>
                            <a:pt x="506" y="439"/>
                          </a:lnTo>
                          <a:lnTo>
                            <a:pt x="512" y="438"/>
                          </a:lnTo>
                          <a:lnTo>
                            <a:pt x="517" y="438"/>
                          </a:lnTo>
                          <a:lnTo>
                            <a:pt x="521" y="436"/>
                          </a:lnTo>
                          <a:lnTo>
                            <a:pt x="526" y="436"/>
                          </a:lnTo>
                          <a:lnTo>
                            <a:pt x="532" y="436"/>
                          </a:lnTo>
                          <a:lnTo>
                            <a:pt x="537" y="436"/>
                          </a:lnTo>
                          <a:lnTo>
                            <a:pt x="540" y="435"/>
                          </a:lnTo>
                          <a:lnTo>
                            <a:pt x="545" y="435"/>
                          </a:lnTo>
                          <a:lnTo>
                            <a:pt x="549" y="435"/>
                          </a:lnTo>
                          <a:lnTo>
                            <a:pt x="552" y="434"/>
                          </a:lnTo>
                          <a:lnTo>
                            <a:pt x="556" y="434"/>
                          </a:lnTo>
                          <a:lnTo>
                            <a:pt x="559" y="434"/>
                          </a:lnTo>
                          <a:lnTo>
                            <a:pt x="562" y="434"/>
                          </a:lnTo>
                          <a:lnTo>
                            <a:pt x="564" y="433"/>
                          </a:lnTo>
                          <a:lnTo>
                            <a:pt x="566" y="433"/>
                          </a:lnTo>
                          <a:lnTo>
                            <a:pt x="570" y="433"/>
                          </a:lnTo>
                          <a:lnTo>
                            <a:pt x="572" y="433"/>
                          </a:lnTo>
                          <a:lnTo>
                            <a:pt x="576" y="433"/>
                          </a:lnTo>
                          <a:lnTo>
                            <a:pt x="577" y="433"/>
                          </a:lnTo>
                          <a:lnTo>
                            <a:pt x="578" y="433"/>
                          </a:lnTo>
                          <a:lnTo>
                            <a:pt x="578" y="432"/>
                          </a:lnTo>
                          <a:lnTo>
                            <a:pt x="578" y="428"/>
                          </a:lnTo>
                          <a:lnTo>
                            <a:pt x="578" y="425"/>
                          </a:lnTo>
                          <a:lnTo>
                            <a:pt x="578" y="422"/>
                          </a:lnTo>
                          <a:lnTo>
                            <a:pt x="578" y="419"/>
                          </a:lnTo>
                          <a:lnTo>
                            <a:pt x="578" y="415"/>
                          </a:lnTo>
                          <a:lnTo>
                            <a:pt x="578" y="410"/>
                          </a:lnTo>
                          <a:lnTo>
                            <a:pt x="578" y="406"/>
                          </a:lnTo>
                          <a:lnTo>
                            <a:pt x="578" y="402"/>
                          </a:lnTo>
                          <a:lnTo>
                            <a:pt x="578" y="400"/>
                          </a:lnTo>
                          <a:lnTo>
                            <a:pt x="578" y="397"/>
                          </a:lnTo>
                          <a:lnTo>
                            <a:pt x="578" y="395"/>
                          </a:lnTo>
                          <a:lnTo>
                            <a:pt x="578" y="391"/>
                          </a:lnTo>
                          <a:lnTo>
                            <a:pt x="578" y="389"/>
                          </a:lnTo>
                          <a:lnTo>
                            <a:pt x="578" y="385"/>
                          </a:lnTo>
                          <a:lnTo>
                            <a:pt x="578" y="383"/>
                          </a:lnTo>
                          <a:lnTo>
                            <a:pt x="578" y="378"/>
                          </a:lnTo>
                          <a:lnTo>
                            <a:pt x="578" y="376"/>
                          </a:lnTo>
                          <a:lnTo>
                            <a:pt x="578" y="372"/>
                          </a:lnTo>
                          <a:lnTo>
                            <a:pt x="579" y="369"/>
                          </a:lnTo>
                          <a:lnTo>
                            <a:pt x="578" y="364"/>
                          </a:lnTo>
                          <a:lnTo>
                            <a:pt x="578" y="360"/>
                          </a:lnTo>
                          <a:lnTo>
                            <a:pt x="578" y="357"/>
                          </a:lnTo>
                          <a:lnTo>
                            <a:pt x="578" y="353"/>
                          </a:lnTo>
                          <a:lnTo>
                            <a:pt x="578" y="349"/>
                          </a:lnTo>
                          <a:lnTo>
                            <a:pt x="578" y="344"/>
                          </a:lnTo>
                          <a:lnTo>
                            <a:pt x="578" y="340"/>
                          </a:lnTo>
                          <a:lnTo>
                            <a:pt x="578" y="336"/>
                          </a:lnTo>
                          <a:lnTo>
                            <a:pt x="578" y="331"/>
                          </a:lnTo>
                          <a:lnTo>
                            <a:pt x="578" y="327"/>
                          </a:lnTo>
                          <a:lnTo>
                            <a:pt x="578" y="322"/>
                          </a:lnTo>
                          <a:lnTo>
                            <a:pt x="578" y="318"/>
                          </a:lnTo>
                          <a:lnTo>
                            <a:pt x="578" y="313"/>
                          </a:lnTo>
                          <a:lnTo>
                            <a:pt x="578" y="308"/>
                          </a:lnTo>
                          <a:lnTo>
                            <a:pt x="578" y="303"/>
                          </a:lnTo>
                          <a:lnTo>
                            <a:pt x="578" y="300"/>
                          </a:lnTo>
                          <a:lnTo>
                            <a:pt x="578" y="294"/>
                          </a:lnTo>
                          <a:lnTo>
                            <a:pt x="578" y="290"/>
                          </a:lnTo>
                          <a:lnTo>
                            <a:pt x="578" y="284"/>
                          </a:lnTo>
                          <a:lnTo>
                            <a:pt x="578" y="280"/>
                          </a:lnTo>
                          <a:lnTo>
                            <a:pt x="578" y="275"/>
                          </a:lnTo>
                          <a:lnTo>
                            <a:pt x="578" y="269"/>
                          </a:lnTo>
                          <a:lnTo>
                            <a:pt x="578" y="264"/>
                          </a:lnTo>
                          <a:lnTo>
                            <a:pt x="578" y="260"/>
                          </a:lnTo>
                          <a:lnTo>
                            <a:pt x="578" y="254"/>
                          </a:lnTo>
                          <a:lnTo>
                            <a:pt x="578" y="249"/>
                          </a:lnTo>
                          <a:lnTo>
                            <a:pt x="578" y="243"/>
                          </a:lnTo>
                          <a:lnTo>
                            <a:pt x="578" y="237"/>
                          </a:lnTo>
                          <a:lnTo>
                            <a:pt x="578" y="232"/>
                          </a:lnTo>
                          <a:lnTo>
                            <a:pt x="578" y="226"/>
                          </a:lnTo>
                          <a:lnTo>
                            <a:pt x="578" y="222"/>
                          </a:lnTo>
                          <a:lnTo>
                            <a:pt x="578" y="217"/>
                          </a:lnTo>
                          <a:lnTo>
                            <a:pt x="578" y="211"/>
                          </a:lnTo>
                          <a:lnTo>
                            <a:pt x="578" y="205"/>
                          </a:lnTo>
                          <a:lnTo>
                            <a:pt x="577" y="200"/>
                          </a:lnTo>
                          <a:lnTo>
                            <a:pt x="577" y="195"/>
                          </a:lnTo>
                          <a:lnTo>
                            <a:pt x="577" y="190"/>
                          </a:lnTo>
                          <a:lnTo>
                            <a:pt x="577" y="185"/>
                          </a:lnTo>
                          <a:lnTo>
                            <a:pt x="577" y="180"/>
                          </a:lnTo>
                          <a:lnTo>
                            <a:pt x="577" y="176"/>
                          </a:lnTo>
                          <a:lnTo>
                            <a:pt x="576" y="171"/>
                          </a:lnTo>
                          <a:lnTo>
                            <a:pt x="576" y="166"/>
                          </a:lnTo>
                          <a:lnTo>
                            <a:pt x="575" y="162"/>
                          </a:lnTo>
                          <a:lnTo>
                            <a:pt x="575" y="159"/>
                          </a:lnTo>
                          <a:lnTo>
                            <a:pt x="575" y="154"/>
                          </a:lnTo>
                          <a:lnTo>
                            <a:pt x="575" y="150"/>
                          </a:lnTo>
                          <a:lnTo>
                            <a:pt x="575" y="146"/>
                          </a:lnTo>
                          <a:lnTo>
                            <a:pt x="575" y="143"/>
                          </a:lnTo>
                          <a:lnTo>
                            <a:pt x="573" y="138"/>
                          </a:lnTo>
                          <a:lnTo>
                            <a:pt x="573" y="135"/>
                          </a:lnTo>
                          <a:lnTo>
                            <a:pt x="572" y="131"/>
                          </a:lnTo>
                          <a:lnTo>
                            <a:pt x="572" y="128"/>
                          </a:lnTo>
                          <a:lnTo>
                            <a:pt x="571" y="125"/>
                          </a:lnTo>
                          <a:lnTo>
                            <a:pt x="571" y="122"/>
                          </a:lnTo>
                          <a:lnTo>
                            <a:pt x="570" y="118"/>
                          </a:lnTo>
                          <a:lnTo>
                            <a:pt x="570" y="116"/>
                          </a:lnTo>
                          <a:lnTo>
                            <a:pt x="570" y="112"/>
                          </a:lnTo>
                          <a:lnTo>
                            <a:pt x="570" y="110"/>
                          </a:lnTo>
                          <a:lnTo>
                            <a:pt x="569" y="108"/>
                          </a:lnTo>
                          <a:lnTo>
                            <a:pt x="569" y="105"/>
                          </a:lnTo>
                          <a:lnTo>
                            <a:pt x="568" y="100"/>
                          </a:lnTo>
                          <a:lnTo>
                            <a:pt x="566" y="95"/>
                          </a:lnTo>
                          <a:lnTo>
                            <a:pt x="565" y="90"/>
                          </a:lnTo>
                          <a:lnTo>
                            <a:pt x="565" y="87"/>
                          </a:lnTo>
                          <a:lnTo>
                            <a:pt x="564" y="83"/>
                          </a:lnTo>
                          <a:lnTo>
                            <a:pt x="563" y="79"/>
                          </a:lnTo>
                          <a:lnTo>
                            <a:pt x="562" y="77"/>
                          </a:lnTo>
                          <a:lnTo>
                            <a:pt x="562" y="74"/>
                          </a:lnTo>
                          <a:lnTo>
                            <a:pt x="560" y="71"/>
                          </a:lnTo>
                          <a:lnTo>
                            <a:pt x="560" y="70"/>
                          </a:lnTo>
                          <a:lnTo>
                            <a:pt x="559" y="66"/>
                          </a:lnTo>
                          <a:lnTo>
                            <a:pt x="558" y="64"/>
                          </a:lnTo>
                          <a:lnTo>
                            <a:pt x="557" y="62"/>
                          </a:lnTo>
                          <a:lnTo>
                            <a:pt x="626" y="0"/>
                          </a:lnTo>
                          <a:lnTo>
                            <a:pt x="628" y="3"/>
                          </a:lnTo>
                          <a:lnTo>
                            <a:pt x="633" y="8"/>
                          </a:lnTo>
                          <a:lnTo>
                            <a:pt x="634" y="10"/>
                          </a:lnTo>
                          <a:lnTo>
                            <a:pt x="635" y="13"/>
                          </a:lnTo>
                          <a:lnTo>
                            <a:pt x="638" y="16"/>
                          </a:lnTo>
                          <a:lnTo>
                            <a:pt x="640" y="19"/>
                          </a:lnTo>
                          <a:lnTo>
                            <a:pt x="640" y="21"/>
                          </a:lnTo>
                          <a:lnTo>
                            <a:pt x="642" y="24"/>
                          </a:lnTo>
                          <a:lnTo>
                            <a:pt x="643" y="28"/>
                          </a:lnTo>
                          <a:lnTo>
                            <a:pt x="646" y="32"/>
                          </a:lnTo>
                          <a:lnTo>
                            <a:pt x="646" y="34"/>
                          </a:lnTo>
                          <a:lnTo>
                            <a:pt x="648" y="39"/>
                          </a:lnTo>
                          <a:lnTo>
                            <a:pt x="648" y="41"/>
                          </a:lnTo>
                          <a:lnTo>
                            <a:pt x="651" y="46"/>
                          </a:lnTo>
                          <a:lnTo>
                            <a:pt x="651" y="49"/>
                          </a:lnTo>
                          <a:lnTo>
                            <a:pt x="652" y="53"/>
                          </a:lnTo>
                          <a:lnTo>
                            <a:pt x="653" y="58"/>
                          </a:lnTo>
                          <a:lnTo>
                            <a:pt x="653" y="62"/>
                          </a:lnTo>
                          <a:lnTo>
                            <a:pt x="654" y="66"/>
                          </a:lnTo>
                          <a:lnTo>
                            <a:pt x="655" y="71"/>
                          </a:lnTo>
                          <a:lnTo>
                            <a:pt x="655" y="74"/>
                          </a:lnTo>
                          <a:lnTo>
                            <a:pt x="657" y="79"/>
                          </a:lnTo>
                          <a:lnTo>
                            <a:pt x="658" y="83"/>
                          </a:lnTo>
                          <a:lnTo>
                            <a:pt x="658" y="87"/>
                          </a:lnTo>
                          <a:lnTo>
                            <a:pt x="658" y="92"/>
                          </a:lnTo>
                          <a:lnTo>
                            <a:pt x="659" y="97"/>
                          </a:lnTo>
                          <a:lnTo>
                            <a:pt x="660" y="100"/>
                          </a:lnTo>
                          <a:lnTo>
                            <a:pt x="660" y="105"/>
                          </a:lnTo>
                          <a:lnTo>
                            <a:pt x="660" y="110"/>
                          </a:lnTo>
                          <a:lnTo>
                            <a:pt x="661" y="115"/>
                          </a:lnTo>
                          <a:lnTo>
                            <a:pt x="661" y="121"/>
                          </a:lnTo>
                          <a:lnTo>
                            <a:pt x="662" y="124"/>
                          </a:lnTo>
                          <a:lnTo>
                            <a:pt x="662" y="129"/>
                          </a:lnTo>
                          <a:lnTo>
                            <a:pt x="662" y="134"/>
                          </a:lnTo>
                          <a:lnTo>
                            <a:pt x="662" y="138"/>
                          </a:lnTo>
                          <a:lnTo>
                            <a:pt x="664" y="142"/>
                          </a:lnTo>
                          <a:lnTo>
                            <a:pt x="664" y="147"/>
                          </a:lnTo>
                          <a:lnTo>
                            <a:pt x="664" y="152"/>
                          </a:lnTo>
                          <a:lnTo>
                            <a:pt x="664" y="156"/>
                          </a:lnTo>
                          <a:lnTo>
                            <a:pt x="664" y="161"/>
                          </a:lnTo>
                          <a:lnTo>
                            <a:pt x="664" y="165"/>
                          </a:lnTo>
                          <a:lnTo>
                            <a:pt x="664" y="169"/>
                          </a:lnTo>
                          <a:lnTo>
                            <a:pt x="664" y="173"/>
                          </a:lnTo>
                          <a:lnTo>
                            <a:pt x="664" y="178"/>
                          </a:lnTo>
                          <a:lnTo>
                            <a:pt x="664" y="182"/>
                          </a:lnTo>
                          <a:lnTo>
                            <a:pt x="665" y="186"/>
                          </a:lnTo>
                          <a:lnTo>
                            <a:pt x="665" y="191"/>
                          </a:lnTo>
                          <a:lnTo>
                            <a:pt x="665" y="193"/>
                          </a:lnTo>
                          <a:lnTo>
                            <a:pt x="665" y="198"/>
                          </a:lnTo>
                          <a:lnTo>
                            <a:pt x="665" y="201"/>
                          </a:lnTo>
                          <a:lnTo>
                            <a:pt x="665" y="205"/>
                          </a:lnTo>
                          <a:lnTo>
                            <a:pt x="665" y="208"/>
                          </a:lnTo>
                          <a:lnTo>
                            <a:pt x="665" y="212"/>
                          </a:lnTo>
                          <a:lnTo>
                            <a:pt x="665" y="217"/>
                          </a:lnTo>
                          <a:lnTo>
                            <a:pt x="665" y="219"/>
                          </a:lnTo>
                          <a:lnTo>
                            <a:pt x="665" y="222"/>
                          </a:lnTo>
                          <a:lnTo>
                            <a:pt x="665" y="224"/>
                          </a:lnTo>
                          <a:lnTo>
                            <a:pt x="666" y="229"/>
                          </a:lnTo>
                          <a:lnTo>
                            <a:pt x="666" y="231"/>
                          </a:lnTo>
                          <a:lnTo>
                            <a:pt x="666" y="233"/>
                          </a:lnTo>
                          <a:lnTo>
                            <a:pt x="666" y="236"/>
                          </a:lnTo>
                          <a:lnTo>
                            <a:pt x="666" y="239"/>
                          </a:lnTo>
                          <a:lnTo>
                            <a:pt x="666" y="241"/>
                          </a:lnTo>
                          <a:lnTo>
                            <a:pt x="666" y="243"/>
                          </a:lnTo>
                          <a:lnTo>
                            <a:pt x="666" y="246"/>
                          </a:lnTo>
                          <a:lnTo>
                            <a:pt x="666" y="249"/>
                          </a:lnTo>
                          <a:lnTo>
                            <a:pt x="666" y="252"/>
                          </a:lnTo>
                          <a:lnTo>
                            <a:pt x="666" y="256"/>
                          </a:lnTo>
                          <a:lnTo>
                            <a:pt x="666" y="260"/>
                          </a:lnTo>
                          <a:lnTo>
                            <a:pt x="666" y="264"/>
                          </a:lnTo>
                          <a:lnTo>
                            <a:pt x="666" y="267"/>
                          </a:lnTo>
                          <a:lnTo>
                            <a:pt x="666" y="273"/>
                          </a:lnTo>
                          <a:lnTo>
                            <a:pt x="666" y="276"/>
                          </a:lnTo>
                          <a:lnTo>
                            <a:pt x="666" y="281"/>
                          </a:lnTo>
                          <a:lnTo>
                            <a:pt x="666" y="284"/>
                          </a:lnTo>
                          <a:lnTo>
                            <a:pt x="666" y="290"/>
                          </a:lnTo>
                          <a:lnTo>
                            <a:pt x="666" y="295"/>
                          </a:lnTo>
                          <a:lnTo>
                            <a:pt x="667" y="301"/>
                          </a:lnTo>
                          <a:lnTo>
                            <a:pt x="666" y="306"/>
                          </a:lnTo>
                          <a:lnTo>
                            <a:pt x="666" y="311"/>
                          </a:lnTo>
                          <a:lnTo>
                            <a:pt x="666" y="317"/>
                          </a:lnTo>
                          <a:lnTo>
                            <a:pt x="666" y="322"/>
                          </a:lnTo>
                          <a:lnTo>
                            <a:pt x="666" y="328"/>
                          </a:lnTo>
                          <a:lnTo>
                            <a:pt x="666" y="334"/>
                          </a:lnTo>
                          <a:lnTo>
                            <a:pt x="666" y="340"/>
                          </a:lnTo>
                          <a:lnTo>
                            <a:pt x="666" y="345"/>
                          </a:lnTo>
                          <a:lnTo>
                            <a:pt x="666" y="351"/>
                          </a:lnTo>
                          <a:lnTo>
                            <a:pt x="666" y="357"/>
                          </a:lnTo>
                          <a:lnTo>
                            <a:pt x="666" y="363"/>
                          </a:lnTo>
                          <a:lnTo>
                            <a:pt x="666" y="370"/>
                          </a:lnTo>
                          <a:lnTo>
                            <a:pt x="666" y="376"/>
                          </a:lnTo>
                          <a:lnTo>
                            <a:pt x="666" y="381"/>
                          </a:lnTo>
                          <a:lnTo>
                            <a:pt x="666" y="387"/>
                          </a:lnTo>
                          <a:lnTo>
                            <a:pt x="666" y="394"/>
                          </a:lnTo>
                          <a:lnTo>
                            <a:pt x="665" y="398"/>
                          </a:lnTo>
                          <a:lnTo>
                            <a:pt x="665" y="404"/>
                          </a:lnTo>
                          <a:lnTo>
                            <a:pt x="665" y="411"/>
                          </a:lnTo>
                          <a:lnTo>
                            <a:pt x="665" y="416"/>
                          </a:lnTo>
                          <a:lnTo>
                            <a:pt x="665" y="421"/>
                          </a:lnTo>
                          <a:lnTo>
                            <a:pt x="665" y="427"/>
                          </a:lnTo>
                          <a:lnTo>
                            <a:pt x="665" y="433"/>
                          </a:lnTo>
                          <a:lnTo>
                            <a:pt x="665" y="439"/>
                          </a:lnTo>
                          <a:lnTo>
                            <a:pt x="664" y="444"/>
                          </a:lnTo>
                          <a:lnTo>
                            <a:pt x="664" y="448"/>
                          </a:lnTo>
                          <a:lnTo>
                            <a:pt x="664" y="453"/>
                          </a:lnTo>
                          <a:lnTo>
                            <a:pt x="664" y="459"/>
                          </a:lnTo>
                          <a:lnTo>
                            <a:pt x="664" y="464"/>
                          </a:lnTo>
                          <a:lnTo>
                            <a:pt x="664" y="468"/>
                          </a:lnTo>
                          <a:lnTo>
                            <a:pt x="664" y="472"/>
                          </a:lnTo>
                          <a:lnTo>
                            <a:pt x="664" y="477"/>
                          </a:lnTo>
                          <a:lnTo>
                            <a:pt x="664" y="482"/>
                          </a:lnTo>
                          <a:lnTo>
                            <a:pt x="664" y="485"/>
                          </a:lnTo>
                          <a:lnTo>
                            <a:pt x="664" y="489"/>
                          </a:lnTo>
                          <a:lnTo>
                            <a:pt x="664" y="492"/>
                          </a:lnTo>
                          <a:lnTo>
                            <a:pt x="664" y="495"/>
                          </a:lnTo>
                          <a:lnTo>
                            <a:pt x="664" y="498"/>
                          </a:lnTo>
                          <a:lnTo>
                            <a:pt x="664" y="501"/>
                          </a:lnTo>
                          <a:lnTo>
                            <a:pt x="664" y="504"/>
                          </a:lnTo>
                          <a:lnTo>
                            <a:pt x="664" y="508"/>
                          </a:lnTo>
                          <a:lnTo>
                            <a:pt x="664" y="510"/>
                          </a:lnTo>
                          <a:lnTo>
                            <a:pt x="664" y="512"/>
                          </a:lnTo>
                          <a:lnTo>
                            <a:pt x="664" y="514"/>
                          </a:lnTo>
                          <a:lnTo>
                            <a:pt x="659" y="515"/>
                          </a:lnTo>
                          <a:lnTo>
                            <a:pt x="655" y="515"/>
                          </a:lnTo>
                          <a:lnTo>
                            <a:pt x="652" y="515"/>
                          </a:lnTo>
                          <a:lnTo>
                            <a:pt x="649" y="516"/>
                          </a:lnTo>
                          <a:lnTo>
                            <a:pt x="647" y="517"/>
                          </a:lnTo>
                          <a:lnTo>
                            <a:pt x="645" y="518"/>
                          </a:lnTo>
                          <a:lnTo>
                            <a:pt x="641" y="518"/>
                          </a:lnTo>
                          <a:lnTo>
                            <a:pt x="638" y="518"/>
                          </a:lnTo>
                          <a:lnTo>
                            <a:pt x="635" y="518"/>
                          </a:lnTo>
                          <a:lnTo>
                            <a:pt x="632" y="520"/>
                          </a:lnTo>
                          <a:lnTo>
                            <a:pt x="628" y="520"/>
                          </a:lnTo>
                          <a:lnTo>
                            <a:pt x="624" y="521"/>
                          </a:lnTo>
                          <a:lnTo>
                            <a:pt x="620" y="521"/>
                          </a:lnTo>
                          <a:lnTo>
                            <a:pt x="617" y="521"/>
                          </a:lnTo>
                          <a:lnTo>
                            <a:pt x="613" y="521"/>
                          </a:lnTo>
                          <a:lnTo>
                            <a:pt x="608" y="522"/>
                          </a:lnTo>
                          <a:lnTo>
                            <a:pt x="604" y="522"/>
                          </a:lnTo>
                          <a:lnTo>
                            <a:pt x="600" y="523"/>
                          </a:lnTo>
                          <a:lnTo>
                            <a:pt x="596" y="523"/>
                          </a:lnTo>
                          <a:lnTo>
                            <a:pt x="591" y="523"/>
                          </a:lnTo>
                          <a:lnTo>
                            <a:pt x="588" y="523"/>
                          </a:lnTo>
                          <a:lnTo>
                            <a:pt x="583" y="524"/>
                          </a:lnTo>
                          <a:lnTo>
                            <a:pt x="578" y="524"/>
                          </a:lnTo>
                          <a:lnTo>
                            <a:pt x="575" y="524"/>
                          </a:lnTo>
                          <a:lnTo>
                            <a:pt x="570" y="524"/>
                          </a:lnTo>
                          <a:lnTo>
                            <a:pt x="565" y="525"/>
                          </a:lnTo>
                          <a:lnTo>
                            <a:pt x="560" y="525"/>
                          </a:lnTo>
                          <a:lnTo>
                            <a:pt x="556" y="525"/>
                          </a:lnTo>
                          <a:lnTo>
                            <a:pt x="552" y="525"/>
                          </a:lnTo>
                          <a:lnTo>
                            <a:pt x="547" y="525"/>
                          </a:lnTo>
                          <a:lnTo>
                            <a:pt x="543" y="525"/>
                          </a:lnTo>
                          <a:lnTo>
                            <a:pt x="538" y="525"/>
                          </a:lnTo>
                          <a:lnTo>
                            <a:pt x="534" y="525"/>
                          </a:lnTo>
                          <a:lnTo>
                            <a:pt x="528" y="527"/>
                          </a:lnTo>
                          <a:lnTo>
                            <a:pt x="525" y="527"/>
                          </a:lnTo>
                          <a:lnTo>
                            <a:pt x="521" y="527"/>
                          </a:lnTo>
                          <a:lnTo>
                            <a:pt x="517" y="527"/>
                          </a:lnTo>
                          <a:lnTo>
                            <a:pt x="513" y="528"/>
                          </a:lnTo>
                          <a:lnTo>
                            <a:pt x="508" y="528"/>
                          </a:lnTo>
                          <a:lnTo>
                            <a:pt x="503" y="528"/>
                          </a:lnTo>
                          <a:lnTo>
                            <a:pt x="501" y="528"/>
                          </a:lnTo>
                          <a:lnTo>
                            <a:pt x="498" y="528"/>
                          </a:lnTo>
                          <a:lnTo>
                            <a:pt x="494" y="528"/>
                          </a:lnTo>
                          <a:lnTo>
                            <a:pt x="490" y="528"/>
                          </a:lnTo>
                          <a:lnTo>
                            <a:pt x="486" y="528"/>
                          </a:lnTo>
                          <a:lnTo>
                            <a:pt x="483" y="528"/>
                          </a:lnTo>
                          <a:lnTo>
                            <a:pt x="481" y="528"/>
                          </a:lnTo>
                          <a:lnTo>
                            <a:pt x="477" y="528"/>
                          </a:lnTo>
                          <a:lnTo>
                            <a:pt x="475" y="528"/>
                          </a:lnTo>
                          <a:lnTo>
                            <a:pt x="473" y="529"/>
                          </a:lnTo>
                          <a:lnTo>
                            <a:pt x="468" y="529"/>
                          </a:lnTo>
                          <a:lnTo>
                            <a:pt x="463" y="530"/>
                          </a:lnTo>
                          <a:lnTo>
                            <a:pt x="461" y="530"/>
                          </a:lnTo>
                          <a:lnTo>
                            <a:pt x="458" y="530"/>
                          </a:lnTo>
                          <a:lnTo>
                            <a:pt x="456" y="530"/>
                          </a:lnTo>
                          <a:lnTo>
                            <a:pt x="456" y="530"/>
                          </a:lnTo>
                          <a:lnTo>
                            <a:pt x="445" y="530"/>
                          </a:lnTo>
                          <a:lnTo>
                            <a:pt x="436" y="530"/>
                          </a:lnTo>
                          <a:lnTo>
                            <a:pt x="425" y="530"/>
                          </a:lnTo>
                          <a:lnTo>
                            <a:pt x="414" y="530"/>
                          </a:lnTo>
                          <a:lnTo>
                            <a:pt x="405" y="530"/>
                          </a:lnTo>
                          <a:lnTo>
                            <a:pt x="394" y="530"/>
                          </a:lnTo>
                          <a:lnTo>
                            <a:pt x="385" y="530"/>
                          </a:lnTo>
                          <a:lnTo>
                            <a:pt x="374" y="531"/>
                          </a:lnTo>
                          <a:lnTo>
                            <a:pt x="365" y="530"/>
                          </a:lnTo>
                          <a:lnTo>
                            <a:pt x="354" y="530"/>
                          </a:lnTo>
                          <a:lnTo>
                            <a:pt x="344" y="530"/>
                          </a:lnTo>
                          <a:lnTo>
                            <a:pt x="336" y="530"/>
                          </a:lnTo>
                          <a:lnTo>
                            <a:pt x="327" y="530"/>
                          </a:lnTo>
                          <a:lnTo>
                            <a:pt x="317" y="530"/>
                          </a:lnTo>
                          <a:lnTo>
                            <a:pt x="309" y="530"/>
                          </a:lnTo>
                          <a:lnTo>
                            <a:pt x="299" y="530"/>
                          </a:lnTo>
                          <a:lnTo>
                            <a:pt x="291" y="530"/>
                          </a:lnTo>
                          <a:lnTo>
                            <a:pt x="280" y="530"/>
                          </a:lnTo>
                          <a:lnTo>
                            <a:pt x="273" y="529"/>
                          </a:lnTo>
                          <a:lnTo>
                            <a:pt x="264" y="529"/>
                          </a:lnTo>
                          <a:lnTo>
                            <a:pt x="255" y="528"/>
                          </a:lnTo>
                          <a:lnTo>
                            <a:pt x="247" y="528"/>
                          </a:lnTo>
                          <a:lnTo>
                            <a:pt x="239" y="528"/>
                          </a:lnTo>
                          <a:lnTo>
                            <a:pt x="232" y="528"/>
                          </a:lnTo>
                          <a:lnTo>
                            <a:pt x="223" y="527"/>
                          </a:lnTo>
                          <a:lnTo>
                            <a:pt x="215" y="527"/>
                          </a:lnTo>
                          <a:lnTo>
                            <a:pt x="208" y="525"/>
                          </a:lnTo>
                          <a:lnTo>
                            <a:pt x="201" y="525"/>
                          </a:lnTo>
                          <a:lnTo>
                            <a:pt x="194" y="525"/>
                          </a:lnTo>
                          <a:lnTo>
                            <a:pt x="187" y="525"/>
                          </a:lnTo>
                          <a:lnTo>
                            <a:pt x="180" y="524"/>
                          </a:lnTo>
                          <a:lnTo>
                            <a:pt x="174" y="524"/>
                          </a:lnTo>
                          <a:lnTo>
                            <a:pt x="167" y="523"/>
                          </a:lnTo>
                          <a:lnTo>
                            <a:pt x="161" y="523"/>
                          </a:lnTo>
                          <a:lnTo>
                            <a:pt x="155" y="522"/>
                          </a:lnTo>
                          <a:lnTo>
                            <a:pt x="149" y="522"/>
                          </a:lnTo>
                          <a:lnTo>
                            <a:pt x="142" y="521"/>
                          </a:lnTo>
                          <a:lnTo>
                            <a:pt x="137" y="521"/>
                          </a:lnTo>
                          <a:lnTo>
                            <a:pt x="131" y="520"/>
                          </a:lnTo>
                          <a:lnTo>
                            <a:pt x="126" y="520"/>
                          </a:lnTo>
                          <a:lnTo>
                            <a:pt x="120" y="518"/>
                          </a:lnTo>
                          <a:lnTo>
                            <a:pt x="115" y="518"/>
                          </a:lnTo>
                          <a:lnTo>
                            <a:pt x="110" y="518"/>
                          </a:lnTo>
                          <a:lnTo>
                            <a:pt x="106" y="518"/>
                          </a:lnTo>
                          <a:lnTo>
                            <a:pt x="101" y="517"/>
                          </a:lnTo>
                          <a:lnTo>
                            <a:pt x="97" y="517"/>
                          </a:lnTo>
                          <a:lnTo>
                            <a:pt x="94" y="516"/>
                          </a:lnTo>
                          <a:lnTo>
                            <a:pt x="89" y="516"/>
                          </a:lnTo>
                          <a:lnTo>
                            <a:pt x="86" y="515"/>
                          </a:lnTo>
                          <a:lnTo>
                            <a:pt x="82" y="515"/>
                          </a:lnTo>
                          <a:lnTo>
                            <a:pt x="80" y="515"/>
                          </a:lnTo>
                          <a:lnTo>
                            <a:pt x="76" y="515"/>
                          </a:lnTo>
                          <a:lnTo>
                            <a:pt x="73" y="514"/>
                          </a:lnTo>
                          <a:lnTo>
                            <a:pt x="70" y="512"/>
                          </a:lnTo>
                          <a:lnTo>
                            <a:pt x="68" y="512"/>
                          </a:lnTo>
                          <a:lnTo>
                            <a:pt x="68" y="512"/>
                          </a:lnTo>
                          <a:lnTo>
                            <a:pt x="63" y="512"/>
                          </a:lnTo>
                          <a:lnTo>
                            <a:pt x="61" y="512"/>
                          </a:lnTo>
                          <a:lnTo>
                            <a:pt x="60" y="512"/>
                          </a:lnTo>
                          <a:lnTo>
                            <a:pt x="56" y="509"/>
                          </a:lnTo>
                          <a:lnTo>
                            <a:pt x="51" y="506"/>
                          </a:lnTo>
                          <a:lnTo>
                            <a:pt x="48" y="503"/>
                          </a:lnTo>
                          <a:lnTo>
                            <a:pt x="44" y="499"/>
                          </a:lnTo>
                          <a:lnTo>
                            <a:pt x="41" y="495"/>
                          </a:lnTo>
                          <a:lnTo>
                            <a:pt x="37" y="490"/>
                          </a:lnTo>
                          <a:lnTo>
                            <a:pt x="34" y="485"/>
                          </a:lnTo>
                          <a:lnTo>
                            <a:pt x="31" y="480"/>
                          </a:lnTo>
                          <a:lnTo>
                            <a:pt x="30" y="477"/>
                          </a:lnTo>
                          <a:lnTo>
                            <a:pt x="28" y="473"/>
                          </a:lnTo>
                          <a:lnTo>
                            <a:pt x="26" y="470"/>
                          </a:lnTo>
                          <a:lnTo>
                            <a:pt x="25" y="467"/>
                          </a:lnTo>
                          <a:lnTo>
                            <a:pt x="24" y="464"/>
                          </a:lnTo>
                          <a:lnTo>
                            <a:pt x="23" y="460"/>
                          </a:lnTo>
                          <a:lnTo>
                            <a:pt x="22" y="457"/>
                          </a:lnTo>
                          <a:lnTo>
                            <a:pt x="21" y="454"/>
                          </a:lnTo>
                          <a:lnTo>
                            <a:pt x="19" y="451"/>
                          </a:lnTo>
                          <a:lnTo>
                            <a:pt x="18" y="447"/>
                          </a:lnTo>
                          <a:lnTo>
                            <a:pt x="17" y="444"/>
                          </a:lnTo>
                          <a:lnTo>
                            <a:pt x="16" y="440"/>
                          </a:lnTo>
                          <a:lnTo>
                            <a:pt x="15" y="436"/>
                          </a:lnTo>
                          <a:lnTo>
                            <a:pt x="15" y="433"/>
                          </a:lnTo>
                          <a:lnTo>
                            <a:pt x="13" y="429"/>
                          </a:lnTo>
                          <a:lnTo>
                            <a:pt x="12" y="426"/>
                          </a:lnTo>
                          <a:lnTo>
                            <a:pt x="11" y="421"/>
                          </a:lnTo>
                          <a:lnTo>
                            <a:pt x="11" y="417"/>
                          </a:lnTo>
                          <a:lnTo>
                            <a:pt x="10" y="414"/>
                          </a:lnTo>
                          <a:lnTo>
                            <a:pt x="9" y="409"/>
                          </a:lnTo>
                          <a:lnTo>
                            <a:pt x="8" y="404"/>
                          </a:lnTo>
                          <a:lnTo>
                            <a:pt x="8" y="401"/>
                          </a:lnTo>
                          <a:lnTo>
                            <a:pt x="6" y="397"/>
                          </a:lnTo>
                          <a:lnTo>
                            <a:pt x="6" y="394"/>
                          </a:lnTo>
                          <a:lnTo>
                            <a:pt x="5" y="389"/>
                          </a:lnTo>
                          <a:lnTo>
                            <a:pt x="5" y="384"/>
                          </a:lnTo>
                          <a:lnTo>
                            <a:pt x="5" y="381"/>
                          </a:lnTo>
                          <a:lnTo>
                            <a:pt x="5" y="376"/>
                          </a:lnTo>
                          <a:lnTo>
                            <a:pt x="4" y="372"/>
                          </a:lnTo>
                          <a:lnTo>
                            <a:pt x="3" y="369"/>
                          </a:lnTo>
                          <a:lnTo>
                            <a:pt x="3" y="363"/>
                          </a:lnTo>
                          <a:lnTo>
                            <a:pt x="3" y="360"/>
                          </a:lnTo>
                          <a:lnTo>
                            <a:pt x="3" y="356"/>
                          </a:lnTo>
                          <a:lnTo>
                            <a:pt x="2" y="351"/>
                          </a:lnTo>
                          <a:lnTo>
                            <a:pt x="0" y="347"/>
                          </a:lnTo>
                          <a:lnTo>
                            <a:pt x="0" y="343"/>
                          </a:lnTo>
                          <a:lnTo>
                            <a:pt x="0" y="338"/>
                          </a:lnTo>
                          <a:lnTo>
                            <a:pt x="0" y="334"/>
                          </a:lnTo>
                          <a:lnTo>
                            <a:pt x="0" y="330"/>
                          </a:lnTo>
                          <a:lnTo>
                            <a:pt x="0" y="325"/>
                          </a:lnTo>
                          <a:lnTo>
                            <a:pt x="0" y="321"/>
                          </a:lnTo>
                          <a:lnTo>
                            <a:pt x="0" y="317"/>
                          </a:lnTo>
                          <a:lnTo>
                            <a:pt x="0" y="313"/>
                          </a:lnTo>
                          <a:lnTo>
                            <a:pt x="0" y="308"/>
                          </a:lnTo>
                          <a:lnTo>
                            <a:pt x="0" y="303"/>
                          </a:lnTo>
                          <a:lnTo>
                            <a:pt x="0" y="300"/>
                          </a:lnTo>
                          <a:lnTo>
                            <a:pt x="0" y="295"/>
                          </a:lnTo>
                          <a:lnTo>
                            <a:pt x="0" y="292"/>
                          </a:lnTo>
                          <a:lnTo>
                            <a:pt x="0" y="287"/>
                          </a:lnTo>
                          <a:lnTo>
                            <a:pt x="0" y="282"/>
                          </a:lnTo>
                          <a:lnTo>
                            <a:pt x="3" y="281"/>
                          </a:lnTo>
                          <a:lnTo>
                            <a:pt x="6" y="280"/>
                          </a:lnTo>
                          <a:lnTo>
                            <a:pt x="10" y="277"/>
                          </a:lnTo>
                          <a:lnTo>
                            <a:pt x="15" y="275"/>
                          </a:lnTo>
                          <a:lnTo>
                            <a:pt x="18" y="271"/>
                          </a:lnTo>
                          <a:lnTo>
                            <a:pt x="22" y="268"/>
                          </a:lnTo>
                          <a:lnTo>
                            <a:pt x="24" y="264"/>
                          </a:lnTo>
                          <a:lnTo>
                            <a:pt x="28" y="260"/>
                          </a:lnTo>
                          <a:lnTo>
                            <a:pt x="30" y="255"/>
                          </a:lnTo>
                          <a:lnTo>
                            <a:pt x="31" y="250"/>
                          </a:lnTo>
                          <a:lnTo>
                            <a:pt x="32" y="246"/>
                          </a:lnTo>
                          <a:lnTo>
                            <a:pt x="32" y="242"/>
                          </a:lnTo>
                          <a:lnTo>
                            <a:pt x="31" y="238"/>
                          </a:lnTo>
                          <a:lnTo>
                            <a:pt x="29" y="235"/>
                          </a:lnTo>
                          <a:lnTo>
                            <a:pt x="26" y="233"/>
                          </a:lnTo>
                          <a:lnTo>
                            <a:pt x="25" y="231"/>
                          </a:lnTo>
                          <a:lnTo>
                            <a:pt x="23" y="231"/>
                          </a:lnTo>
                          <a:lnTo>
                            <a:pt x="21" y="230"/>
                          </a:lnTo>
                          <a:lnTo>
                            <a:pt x="16" y="235"/>
                          </a:lnTo>
                          <a:lnTo>
                            <a:pt x="11" y="239"/>
                          </a:lnTo>
                          <a:lnTo>
                            <a:pt x="8" y="242"/>
                          </a:lnTo>
                          <a:lnTo>
                            <a:pt x="5" y="244"/>
                          </a:lnTo>
                          <a:lnTo>
                            <a:pt x="3" y="246"/>
                          </a:lnTo>
                          <a:lnTo>
                            <a:pt x="0" y="249"/>
                          </a:lnTo>
                          <a:lnTo>
                            <a:pt x="0" y="246"/>
                          </a:lnTo>
                          <a:lnTo>
                            <a:pt x="0" y="244"/>
                          </a:lnTo>
                          <a:lnTo>
                            <a:pt x="0" y="242"/>
                          </a:lnTo>
                          <a:lnTo>
                            <a:pt x="0" y="239"/>
                          </a:lnTo>
                          <a:lnTo>
                            <a:pt x="0" y="236"/>
                          </a:lnTo>
                          <a:lnTo>
                            <a:pt x="0" y="233"/>
                          </a:lnTo>
                          <a:lnTo>
                            <a:pt x="0" y="231"/>
                          </a:lnTo>
                          <a:lnTo>
                            <a:pt x="2" y="229"/>
                          </a:lnTo>
                          <a:lnTo>
                            <a:pt x="2" y="225"/>
                          </a:lnTo>
                          <a:lnTo>
                            <a:pt x="2" y="223"/>
                          </a:lnTo>
                          <a:lnTo>
                            <a:pt x="2" y="219"/>
                          </a:lnTo>
                          <a:lnTo>
                            <a:pt x="3" y="217"/>
                          </a:lnTo>
                          <a:lnTo>
                            <a:pt x="3" y="214"/>
                          </a:lnTo>
                          <a:lnTo>
                            <a:pt x="3" y="211"/>
                          </a:lnTo>
                          <a:lnTo>
                            <a:pt x="3" y="208"/>
                          </a:lnTo>
                          <a:lnTo>
                            <a:pt x="3" y="206"/>
                          </a:lnTo>
                          <a:lnTo>
                            <a:pt x="3" y="204"/>
                          </a:lnTo>
                          <a:lnTo>
                            <a:pt x="3" y="201"/>
                          </a:lnTo>
                          <a:lnTo>
                            <a:pt x="3" y="198"/>
                          </a:lnTo>
                          <a:lnTo>
                            <a:pt x="3" y="195"/>
                          </a:lnTo>
                          <a:lnTo>
                            <a:pt x="3" y="192"/>
                          </a:lnTo>
                          <a:lnTo>
                            <a:pt x="4" y="190"/>
                          </a:lnTo>
                          <a:lnTo>
                            <a:pt x="5" y="186"/>
                          </a:lnTo>
                          <a:lnTo>
                            <a:pt x="5" y="184"/>
                          </a:lnTo>
                          <a:lnTo>
                            <a:pt x="5" y="181"/>
                          </a:lnTo>
                          <a:lnTo>
                            <a:pt x="5" y="178"/>
                          </a:lnTo>
                          <a:lnTo>
                            <a:pt x="5" y="175"/>
                          </a:lnTo>
                          <a:lnTo>
                            <a:pt x="5" y="172"/>
                          </a:lnTo>
                          <a:lnTo>
                            <a:pt x="5" y="169"/>
                          </a:lnTo>
                          <a:lnTo>
                            <a:pt x="5" y="166"/>
                          </a:lnTo>
                          <a:lnTo>
                            <a:pt x="6" y="163"/>
                          </a:lnTo>
                          <a:lnTo>
                            <a:pt x="6" y="161"/>
                          </a:lnTo>
                          <a:lnTo>
                            <a:pt x="8" y="165"/>
                          </a:lnTo>
                          <a:lnTo>
                            <a:pt x="11" y="167"/>
                          </a:lnTo>
                          <a:lnTo>
                            <a:pt x="13" y="167"/>
                          </a:lnTo>
                          <a:lnTo>
                            <a:pt x="16" y="168"/>
                          </a:lnTo>
                          <a:lnTo>
                            <a:pt x="19" y="168"/>
                          </a:lnTo>
                          <a:lnTo>
                            <a:pt x="23" y="168"/>
                          </a:lnTo>
                          <a:lnTo>
                            <a:pt x="25" y="166"/>
                          </a:lnTo>
                          <a:lnTo>
                            <a:pt x="29" y="166"/>
                          </a:lnTo>
                          <a:lnTo>
                            <a:pt x="32" y="163"/>
                          </a:lnTo>
                          <a:lnTo>
                            <a:pt x="36" y="162"/>
                          </a:lnTo>
                          <a:lnTo>
                            <a:pt x="40" y="160"/>
                          </a:lnTo>
                          <a:lnTo>
                            <a:pt x="43" y="159"/>
                          </a:lnTo>
                          <a:lnTo>
                            <a:pt x="47" y="155"/>
                          </a:lnTo>
                          <a:lnTo>
                            <a:pt x="50" y="153"/>
                          </a:lnTo>
                          <a:lnTo>
                            <a:pt x="53" y="150"/>
                          </a:lnTo>
                          <a:lnTo>
                            <a:pt x="56" y="147"/>
                          </a:lnTo>
                          <a:lnTo>
                            <a:pt x="59" y="143"/>
                          </a:lnTo>
                          <a:lnTo>
                            <a:pt x="61" y="141"/>
                          </a:lnTo>
                          <a:lnTo>
                            <a:pt x="62" y="136"/>
                          </a:lnTo>
                          <a:lnTo>
                            <a:pt x="64" y="133"/>
                          </a:lnTo>
                          <a:lnTo>
                            <a:pt x="66" y="129"/>
                          </a:lnTo>
                          <a:lnTo>
                            <a:pt x="66" y="125"/>
                          </a:lnTo>
                          <a:lnTo>
                            <a:pt x="66" y="122"/>
                          </a:lnTo>
                          <a:lnTo>
                            <a:pt x="66" y="117"/>
                          </a:lnTo>
                          <a:lnTo>
                            <a:pt x="63" y="114"/>
                          </a:lnTo>
                          <a:lnTo>
                            <a:pt x="62" y="110"/>
                          </a:lnTo>
                          <a:lnTo>
                            <a:pt x="59" y="105"/>
                          </a:lnTo>
                          <a:lnTo>
                            <a:pt x="56" y="102"/>
                          </a:lnTo>
                          <a:lnTo>
                            <a:pt x="51" y="97"/>
                          </a:lnTo>
                          <a:lnTo>
                            <a:pt x="47" y="95"/>
                          </a:lnTo>
                          <a:lnTo>
                            <a:pt x="44" y="97"/>
                          </a:lnTo>
                          <a:lnTo>
                            <a:pt x="42" y="99"/>
                          </a:lnTo>
                          <a:lnTo>
                            <a:pt x="40" y="103"/>
                          </a:lnTo>
                          <a:lnTo>
                            <a:pt x="38" y="105"/>
                          </a:lnTo>
                          <a:lnTo>
                            <a:pt x="35" y="110"/>
                          </a:lnTo>
                          <a:lnTo>
                            <a:pt x="32" y="112"/>
                          </a:lnTo>
                          <a:lnTo>
                            <a:pt x="30" y="115"/>
                          </a:lnTo>
                          <a:lnTo>
                            <a:pt x="29" y="117"/>
                          </a:lnTo>
                          <a:lnTo>
                            <a:pt x="25" y="121"/>
                          </a:lnTo>
                          <a:lnTo>
                            <a:pt x="24" y="123"/>
                          </a:lnTo>
                          <a:lnTo>
                            <a:pt x="22" y="125"/>
                          </a:lnTo>
                          <a:lnTo>
                            <a:pt x="19" y="129"/>
                          </a:lnTo>
                          <a:lnTo>
                            <a:pt x="16" y="134"/>
                          </a:lnTo>
                          <a:lnTo>
                            <a:pt x="13" y="138"/>
                          </a:lnTo>
                          <a:lnTo>
                            <a:pt x="10" y="142"/>
                          </a:lnTo>
                          <a:lnTo>
                            <a:pt x="9" y="147"/>
                          </a:lnTo>
                          <a:lnTo>
                            <a:pt x="8" y="150"/>
                          </a:lnTo>
                          <a:lnTo>
                            <a:pt x="8" y="154"/>
                          </a:lnTo>
                          <a:lnTo>
                            <a:pt x="8" y="150"/>
                          </a:lnTo>
                          <a:lnTo>
                            <a:pt x="8" y="147"/>
                          </a:lnTo>
                          <a:lnTo>
                            <a:pt x="8" y="143"/>
                          </a:lnTo>
                          <a:lnTo>
                            <a:pt x="8" y="140"/>
                          </a:lnTo>
                          <a:lnTo>
                            <a:pt x="8" y="135"/>
                          </a:lnTo>
                          <a:lnTo>
                            <a:pt x="9" y="133"/>
                          </a:lnTo>
                          <a:lnTo>
                            <a:pt x="9" y="128"/>
                          </a:lnTo>
                          <a:lnTo>
                            <a:pt x="10" y="125"/>
                          </a:lnTo>
                          <a:lnTo>
                            <a:pt x="10" y="121"/>
                          </a:lnTo>
                          <a:lnTo>
                            <a:pt x="10" y="117"/>
                          </a:lnTo>
                          <a:lnTo>
                            <a:pt x="10" y="115"/>
                          </a:lnTo>
                          <a:lnTo>
                            <a:pt x="10" y="110"/>
                          </a:lnTo>
                          <a:lnTo>
                            <a:pt x="10" y="108"/>
                          </a:lnTo>
                          <a:lnTo>
                            <a:pt x="11" y="104"/>
                          </a:lnTo>
                          <a:lnTo>
                            <a:pt x="11" y="100"/>
                          </a:lnTo>
                          <a:lnTo>
                            <a:pt x="12" y="97"/>
                          </a:lnTo>
                          <a:lnTo>
                            <a:pt x="12" y="95"/>
                          </a:lnTo>
                          <a:lnTo>
                            <a:pt x="12" y="91"/>
                          </a:lnTo>
                          <a:lnTo>
                            <a:pt x="12" y="87"/>
                          </a:lnTo>
                          <a:lnTo>
                            <a:pt x="12" y="85"/>
                          </a:lnTo>
                          <a:lnTo>
                            <a:pt x="12" y="81"/>
                          </a:lnTo>
                          <a:lnTo>
                            <a:pt x="13" y="78"/>
                          </a:lnTo>
                          <a:lnTo>
                            <a:pt x="13" y="74"/>
                          </a:lnTo>
                          <a:lnTo>
                            <a:pt x="15" y="72"/>
                          </a:lnTo>
                          <a:lnTo>
                            <a:pt x="15" y="70"/>
                          </a:lnTo>
                          <a:lnTo>
                            <a:pt x="15" y="67"/>
                          </a:lnTo>
                          <a:lnTo>
                            <a:pt x="15" y="64"/>
                          </a:lnTo>
                          <a:lnTo>
                            <a:pt x="15" y="61"/>
                          </a:lnTo>
                          <a:lnTo>
                            <a:pt x="15" y="58"/>
                          </a:lnTo>
                          <a:lnTo>
                            <a:pt x="16" y="55"/>
                          </a:lnTo>
                          <a:lnTo>
                            <a:pt x="16" y="53"/>
                          </a:lnTo>
                          <a:lnTo>
                            <a:pt x="17" y="51"/>
                          </a:lnTo>
                          <a:lnTo>
                            <a:pt x="17" y="47"/>
                          </a:lnTo>
                          <a:lnTo>
                            <a:pt x="17" y="45"/>
                          </a:lnTo>
                          <a:lnTo>
                            <a:pt x="17" y="41"/>
                          </a:lnTo>
                          <a:lnTo>
                            <a:pt x="17" y="40"/>
                          </a:lnTo>
                          <a:lnTo>
                            <a:pt x="18" y="35"/>
                          </a:lnTo>
                          <a:lnTo>
                            <a:pt x="18" y="32"/>
                          </a:lnTo>
                          <a:lnTo>
                            <a:pt x="18" y="27"/>
                          </a:lnTo>
                          <a:lnTo>
                            <a:pt x="19" y="23"/>
                          </a:lnTo>
                          <a:lnTo>
                            <a:pt x="19" y="20"/>
                          </a:lnTo>
                          <a:lnTo>
                            <a:pt x="21" y="16"/>
                          </a:lnTo>
                          <a:lnTo>
                            <a:pt x="21" y="14"/>
                          </a:lnTo>
                          <a:lnTo>
                            <a:pt x="21" y="11"/>
                          </a:lnTo>
                          <a:lnTo>
                            <a:pt x="21" y="9"/>
                          </a:lnTo>
                          <a:lnTo>
                            <a:pt x="21" y="8"/>
                          </a:lnTo>
                          <a:lnTo>
                            <a:pt x="21" y="5"/>
                          </a:lnTo>
                          <a:lnTo>
                            <a:pt x="22" y="4"/>
                          </a:lnTo>
                          <a:lnTo>
                            <a:pt x="22" y="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53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5458" y="1947"/>
                      <a:ext cx="1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3" y="3"/>
                        </a:cxn>
                        <a:cxn ang="0">
                          <a:pos x="43" y="3"/>
                        </a:cxn>
                        <a:cxn ang="0">
                          <a:pos x="42" y="6"/>
                        </a:cxn>
                        <a:cxn ang="0">
                          <a:pos x="41" y="9"/>
                        </a:cxn>
                        <a:cxn ang="0">
                          <a:pos x="40" y="11"/>
                        </a:cxn>
                        <a:cxn ang="0">
                          <a:pos x="37" y="13"/>
                        </a:cxn>
                        <a:cxn ang="0">
                          <a:pos x="37" y="16"/>
                        </a:cxn>
                        <a:cxn ang="0">
                          <a:pos x="35" y="18"/>
                        </a:cxn>
                        <a:cxn ang="0">
                          <a:pos x="33" y="20"/>
                        </a:cxn>
                        <a:cxn ang="0">
                          <a:pos x="32" y="23"/>
                        </a:cxn>
                        <a:cxn ang="0">
                          <a:pos x="30" y="26"/>
                        </a:cxn>
                        <a:cxn ang="0">
                          <a:pos x="26" y="29"/>
                        </a:cxn>
                        <a:cxn ang="0">
                          <a:pos x="20" y="31"/>
                        </a:cxn>
                        <a:cxn ang="0">
                          <a:pos x="16" y="30"/>
                        </a:cxn>
                        <a:cxn ang="0">
                          <a:pos x="13" y="28"/>
                        </a:cxn>
                        <a:cxn ang="0">
                          <a:pos x="13" y="24"/>
                        </a:cxn>
                        <a:cxn ang="0">
                          <a:pos x="13" y="20"/>
                        </a:cxn>
                        <a:cxn ang="0">
                          <a:pos x="13" y="17"/>
                        </a:cxn>
                        <a:cxn ang="0">
                          <a:pos x="13" y="13"/>
                        </a:cxn>
                        <a:cxn ang="0">
                          <a:pos x="14" y="11"/>
                        </a:cxn>
                        <a:cxn ang="0">
                          <a:pos x="15" y="11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31">
                          <a:moveTo>
                            <a:pt x="0" y="0"/>
                          </a:moveTo>
                          <a:lnTo>
                            <a:pt x="43" y="3"/>
                          </a:lnTo>
                          <a:lnTo>
                            <a:pt x="43" y="3"/>
                          </a:lnTo>
                          <a:lnTo>
                            <a:pt x="42" y="6"/>
                          </a:lnTo>
                          <a:lnTo>
                            <a:pt x="41" y="9"/>
                          </a:lnTo>
                          <a:lnTo>
                            <a:pt x="40" y="11"/>
                          </a:lnTo>
                          <a:lnTo>
                            <a:pt x="37" y="13"/>
                          </a:lnTo>
                          <a:lnTo>
                            <a:pt x="37" y="16"/>
                          </a:lnTo>
                          <a:lnTo>
                            <a:pt x="35" y="18"/>
                          </a:lnTo>
                          <a:lnTo>
                            <a:pt x="33" y="20"/>
                          </a:lnTo>
                          <a:lnTo>
                            <a:pt x="32" y="23"/>
                          </a:lnTo>
                          <a:lnTo>
                            <a:pt x="30" y="26"/>
                          </a:lnTo>
                          <a:lnTo>
                            <a:pt x="26" y="29"/>
                          </a:lnTo>
                          <a:lnTo>
                            <a:pt x="20" y="31"/>
                          </a:lnTo>
                          <a:lnTo>
                            <a:pt x="16" y="30"/>
                          </a:lnTo>
                          <a:lnTo>
                            <a:pt x="13" y="28"/>
                          </a:lnTo>
                          <a:lnTo>
                            <a:pt x="13" y="24"/>
                          </a:lnTo>
                          <a:lnTo>
                            <a:pt x="13" y="20"/>
                          </a:lnTo>
                          <a:lnTo>
                            <a:pt x="13" y="17"/>
                          </a:lnTo>
                          <a:lnTo>
                            <a:pt x="13" y="13"/>
                          </a:lnTo>
                          <a:lnTo>
                            <a:pt x="14" y="11"/>
                          </a:lnTo>
                          <a:lnTo>
                            <a:pt x="15" y="1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54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5487" y="1968"/>
                      <a:ext cx="19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57" y="19"/>
                        </a:cxn>
                        <a:cxn ang="0">
                          <a:pos x="0" y="22"/>
                        </a:cxn>
                        <a:cxn ang="0">
                          <a:pos x="20" y="0"/>
                        </a:cxn>
                        <a:cxn ang="0">
                          <a:pos x="23" y="0"/>
                        </a:cxn>
                        <a:cxn ang="0">
                          <a:pos x="26" y="3"/>
                        </a:cxn>
                        <a:cxn ang="0">
                          <a:pos x="29" y="4"/>
                        </a:cxn>
                        <a:cxn ang="0">
                          <a:pos x="32" y="6"/>
                        </a:cxn>
                        <a:cxn ang="0">
                          <a:pos x="36" y="7"/>
                        </a:cxn>
                        <a:cxn ang="0">
                          <a:pos x="39" y="8"/>
                        </a:cxn>
                        <a:cxn ang="0">
                          <a:pos x="43" y="11"/>
                        </a:cxn>
                        <a:cxn ang="0">
                          <a:pos x="45" y="13"/>
                        </a:cxn>
                        <a:cxn ang="0">
                          <a:pos x="49" y="13"/>
                        </a:cxn>
                        <a:cxn ang="0">
                          <a:pos x="51" y="16"/>
                        </a:cxn>
                        <a:cxn ang="0">
                          <a:pos x="56" y="18"/>
                        </a:cxn>
                        <a:cxn ang="0">
                          <a:pos x="57" y="19"/>
                        </a:cxn>
                        <a:cxn ang="0">
                          <a:pos x="57" y="19"/>
                        </a:cxn>
                      </a:cxnLst>
                      <a:rect l="0" t="0" r="r" b="b"/>
                      <a:pathLst>
                        <a:path w="57" h="22">
                          <a:moveTo>
                            <a:pt x="57" y="19"/>
                          </a:moveTo>
                          <a:lnTo>
                            <a:pt x="0" y="22"/>
                          </a:lnTo>
                          <a:lnTo>
                            <a:pt x="20" y="0"/>
                          </a:lnTo>
                          <a:lnTo>
                            <a:pt x="23" y="0"/>
                          </a:lnTo>
                          <a:lnTo>
                            <a:pt x="26" y="3"/>
                          </a:lnTo>
                          <a:lnTo>
                            <a:pt x="29" y="4"/>
                          </a:lnTo>
                          <a:lnTo>
                            <a:pt x="32" y="6"/>
                          </a:lnTo>
                          <a:lnTo>
                            <a:pt x="36" y="7"/>
                          </a:lnTo>
                          <a:lnTo>
                            <a:pt x="39" y="8"/>
                          </a:lnTo>
                          <a:lnTo>
                            <a:pt x="43" y="11"/>
                          </a:lnTo>
                          <a:lnTo>
                            <a:pt x="45" y="13"/>
                          </a:lnTo>
                          <a:lnTo>
                            <a:pt x="49" y="13"/>
                          </a:lnTo>
                          <a:lnTo>
                            <a:pt x="51" y="16"/>
                          </a:lnTo>
                          <a:lnTo>
                            <a:pt x="56" y="18"/>
                          </a:lnTo>
                          <a:lnTo>
                            <a:pt x="57" y="19"/>
                          </a:lnTo>
                          <a:lnTo>
                            <a:pt x="57" y="1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0" name="Group 255"/>
              <p:cNvGrpSpPr>
                <a:grpSpLocks/>
              </p:cNvGrpSpPr>
              <p:nvPr/>
            </p:nvGrpSpPr>
            <p:grpSpPr bwMode="auto">
              <a:xfrm>
                <a:off x="2506" y="1293"/>
                <a:ext cx="363" cy="369"/>
                <a:chOff x="1884" y="1812"/>
                <a:chExt cx="363" cy="369"/>
              </a:xfrm>
            </p:grpSpPr>
            <p:sp>
              <p:nvSpPr>
                <p:cNvPr id="153856" name="AutoShape 256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" name="Group 257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3858" name="Freeform 258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859" name="Freeform 259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3860" name="Text Box 260"/>
              <p:cNvSpPr txBox="1">
                <a:spLocks noChangeArrowheads="1"/>
              </p:cNvSpPr>
              <p:nvPr/>
            </p:nvSpPr>
            <p:spPr bwMode="auto">
              <a:xfrm>
                <a:off x="86" y="1491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Calibri" pitchFamily="34" charset="0"/>
                  </a:rPr>
                  <a:t>A</a:t>
                </a:r>
              </a:p>
            </p:txBody>
          </p:sp>
          <p:sp>
            <p:nvSpPr>
              <p:cNvPr id="153861" name="Text Box 261"/>
              <p:cNvSpPr txBox="1">
                <a:spLocks noChangeArrowheads="1"/>
              </p:cNvSpPr>
              <p:nvPr/>
            </p:nvSpPr>
            <p:spPr bwMode="auto">
              <a:xfrm>
                <a:off x="86" y="2285"/>
                <a:ext cx="2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B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3862" name="Text Box 262"/>
              <p:cNvSpPr txBox="1">
                <a:spLocks noChangeArrowheads="1"/>
              </p:cNvSpPr>
              <p:nvPr/>
            </p:nvSpPr>
            <p:spPr bwMode="auto">
              <a:xfrm>
                <a:off x="86" y="2931"/>
                <a:ext cx="21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C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3863" name="Text Box 263"/>
              <p:cNvSpPr txBox="1">
                <a:spLocks noChangeArrowheads="1"/>
              </p:cNvSpPr>
              <p:nvPr/>
            </p:nvSpPr>
            <p:spPr bwMode="auto">
              <a:xfrm>
                <a:off x="1601" y="1302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R1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3864" name="Text Box 264"/>
              <p:cNvSpPr txBox="1">
                <a:spLocks noChangeArrowheads="1"/>
              </p:cNvSpPr>
              <p:nvPr/>
            </p:nvSpPr>
            <p:spPr bwMode="auto">
              <a:xfrm>
                <a:off x="1632" y="2835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R2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3865" name="Text Box 265"/>
              <p:cNvSpPr txBox="1">
                <a:spLocks noChangeArrowheads="1"/>
              </p:cNvSpPr>
              <p:nvPr/>
            </p:nvSpPr>
            <p:spPr bwMode="auto">
              <a:xfrm>
                <a:off x="3696" y="1443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R4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3866" name="Text Box 266"/>
              <p:cNvSpPr txBox="1">
                <a:spLocks noChangeArrowheads="1"/>
              </p:cNvSpPr>
              <p:nvPr/>
            </p:nvSpPr>
            <p:spPr bwMode="auto">
              <a:xfrm>
                <a:off x="5184" y="1443"/>
                <a:ext cx="23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D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3867" name="Text Box 267"/>
              <p:cNvSpPr txBox="1">
                <a:spLocks noChangeArrowheads="1"/>
              </p:cNvSpPr>
              <p:nvPr/>
            </p:nvSpPr>
            <p:spPr bwMode="auto">
              <a:xfrm>
                <a:off x="5232" y="2307"/>
                <a:ext cx="2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E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3868" name="Text Box 268"/>
              <p:cNvSpPr txBox="1">
                <a:spLocks noChangeArrowheads="1"/>
              </p:cNvSpPr>
              <p:nvPr/>
            </p:nvSpPr>
            <p:spPr bwMode="auto">
              <a:xfrm>
                <a:off x="5136" y="3171"/>
                <a:ext cx="2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F</a:t>
                </a:r>
                <a:endParaRPr lang="en-US" sz="2400">
                  <a:latin typeface="Calibri" pitchFamily="34" charset="0"/>
                </a:endParaRPr>
              </a:p>
            </p:txBody>
          </p:sp>
          <p:sp>
            <p:nvSpPr>
              <p:cNvPr id="153869" name="Text Box 269"/>
              <p:cNvSpPr txBox="1">
                <a:spLocks noChangeArrowheads="1"/>
              </p:cNvSpPr>
              <p:nvPr/>
            </p:nvSpPr>
            <p:spPr bwMode="auto">
              <a:xfrm>
                <a:off x="3696" y="3072"/>
                <a:ext cx="3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" sz="2400">
                    <a:latin typeface="Calibri" pitchFamily="34" charset="0"/>
                  </a:rPr>
                  <a:t>R5</a:t>
                </a:r>
                <a:endParaRPr lang="en-US" sz="2400">
                  <a:latin typeface="Calibri" pitchFamily="34" charset="0"/>
                </a:endParaRPr>
              </a:p>
            </p:txBody>
          </p:sp>
        </p:grpSp>
      </p:grpSp>
      <p:grpSp>
        <p:nvGrpSpPr>
          <p:cNvPr id="153824" name="Group 270"/>
          <p:cNvGrpSpPr>
            <a:grpSpLocks/>
          </p:cNvGrpSpPr>
          <p:nvPr/>
        </p:nvGrpSpPr>
        <p:grpSpPr bwMode="auto">
          <a:xfrm>
            <a:off x="2819400" y="4419600"/>
            <a:ext cx="2971800" cy="2114550"/>
            <a:chOff x="1776" y="2784"/>
            <a:chExt cx="1872" cy="1332"/>
          </a:xfrm>
        </p:grpSpPr>
        <p:sp>
          <p:nvSpPr>
            <p:cNvPr id="153871" name="Rectangle 271"/>
            <p:cNvSpPr>
              <a:spLocks noChangeArrowheads="1"/>
            </p:cNvSpPr>
            <p:nvPr/>
          </p:nvSpPr>
          <p:spPr bwMode="auto">
            <a:xfrm>
              <a:off x="2793" y="3867"/>
              <a:ext cx="855" cy="24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bg2"/>
                  </a:solidFill>
                  <a:latin typeface="Calibri" pitchFamily="34" charset="0"/>
                </a:rPr>
                <a:t>R5</a:t>
              </a:r>
              <a:endParaRPr lang="en-US" sz="200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53872" name="Rectangle 272"/>
            <p:cNvSpPr>
              <a:spLocks noChangeArrowheads="1"/>
            </p:cNvSpPr>
            <p:nvPr/>
          </p:nvSpPr>
          <p:spPr bwMode="auto">
            <a:xfrm>
              <a:off x="1776" y="3867"/>
              <a:ext cx="1017" cy="24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bg2"/>
                  </a:solidFill>
                  <a:latin typeface="Calibri" pitchFamily="34" charset="0"/>
                </a:rPr>
                <a:t>F</a:t>
              </a:r>
              <a:endParaRPr lang="en-US" sz="200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53873" name="Rectangle 273"/>
            <p:cNvSpPr>
              <a:spLocks noChangeArrowheads="1"/>
            </p:cNvSpPr>
            <p:nvPr/>
          </p:nvSpPr>
          <p:spPr bwMode="auto">
            <a:xfrm>
              <a:off x="2793" y="3618"/>
              <a:ext cx="855" cy="24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bg2"/>
                  </a:solidFill>
                  <a:latin typeface="Calibri" pitchFamily="34" charset="0"/>
                </a:rPr>
                <a:t>R3</a:t>
              </a:r>
              <a:endParaRPr lang="en-US" sz="200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53874" name="Rectangle 274"/>
            <p:cNvSpPr>
              <a:spLocks noChangeArrowheads="1"/>
            </p:cNvSpPr>
            <p:nvPr/>
          </p:nvSpPr>
          <p:spPr bwMode="auto">
            <a:xfrm>
              <a:off x="1776" y="3618"/>
              <a:ext cx="1017" cy="24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>
                  <a:solidFill>
                    <a:schemeClr val="bg2"/>
                  </a:solidFill>
                  <a:latin typeface="Calibri" pitchFamily="34" charset="0"/>
                </a:rPr>
                <a:t>E</a:t>
              </a:r>
              <a:endParaRPr lang="en-US" sz="200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53875" name="Rectangle 275"/>
            <p:cNvSpPr>
              <a:spLocks noChangeArrowheads="1"/>
            </p:cNvSpPr>
            <p:nvPr/>
          </p:nvSpPr>
          <p:spPr bwMode="auto">
            <a:xfrm>
              <a:off x="2793" y="3369"/>
              <a:ext cx="855" cy="249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 dirty="0">
                  <a:solidFill>
                    <a:srgbClr val="000090"/>
                  </a:solidFill>
                  <a:latin typeface="Calibri" pitchFamily="34" charset="0"/>
                </a:rPr>
                <a:t>R3</a:t>
              </a:r>
              <a:endParaRPr lang="en-US" sz="2000" dirty="0">
                <a:solidFill>
                  <a:srgbClr val="000090"/>
                </a:solidFill>
                <a:latin typeface="Calibri" pitchFamily="34" charset="0"/>
              </a:endParaRPr>
            </a:p>
          </p:txBody>
        </p:sp>
        <p:sp>
          <p:nvSpPr>
            <p:cNvPr id="153876" name="Rectangle 276"/>
            <p:cNvSpPr>
              <a:spLocks noChangeArrowheads="1"/>
            </p:cNvSpPr>
            <p:nvPr/>
          </p:nvSpPr>
          <p:spPr bwMode="auto">
            <a:xfrm>
              <a:off x="1776" y="3369"/>
              <a:ext cx="1017" cy="249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 dirty="0">
                  <a:solidFill>
                    <a:srgbClr val="000090"/>
                  </a:solidFill>
                  <a:latin typeface="Calibri" pitchFamily="34" charset="0"/>
                </a:rPr>
                <a:t>D</a:t>
              </a:r>
              <a:endParaRPr lang="en-US" sz="2000" dirty="0">
                <a:solidFill>
                  <a:srgbClr val="000090"/>
                </a:solidFill>
                <a:latin typeface="Calibri" pitchFamily="34" charset="0"/>
              </a:endParaRPr>
            </a:p>
          </p:txBody>
        </p:sp>
        <p:sp>
          <p:nvSpPr>
            <p:cNvPr id="153877" name="Rectangle 277"/>
            <p:cNvSpPr>
              <a:spLocks noChangeArrowheads="1"/>
            </p:cNvSpPr>
            <p:nvPr/>
          </p:nvSpPr>
          <p:spPr bwMode="auto">
            <a:xfrm>
              <a:off x="2793" y="3120"/>
              <a:ext cx="855" cy="24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 dirty="0" err="1">
                  <a:solidFill>
                    <a:srgbClr val="000090"/>
                  </a:solidFill>
                  <a:latin typeface="Calibri" pitchFamily="34" charset="0"/>
                </a:rPr>
                <a:t>Next</a:t>
              </a:r>
              <a:r>
                <a:rPr lang="es-ES" sz="2000" dirty="0">
                  <a:solidFill>
                    <a:srgbClr val="000090"/>
                  </a:solidFill>
                  <a:latin typeface="Calibri" pitchFamily="34" charset="0"/>
                </a:rPr>
                <a:t> Hop</a:t>
              </a:r>
              <a:endParaRPr lang="en-US" sz="2000" dirty="0">
                <a:solidFill>
                  <a:srgbClr val="000090"/>
                </a:solidFill>
                <a:latin typeface="Calibri" pitchFamily="34" charset="0"/>
              </a:endParaRPr>
            </a:p>
          </p:txBody>
        </p:sp>
        <p:sp>
          <p:nvSpPr>
            <p:cNvPr id="153878" name="Rectangle 278"/>
            <p:cNvSpPr>
              <a:spLocks noChangeArrowheads="1"/>
            </p:cNvSpPr>
            <p:nvPr/>
          </p:nvSpPr>
          <p:spPr bwMode="auto">
            <a:xfrm>
              <a:off x="1776" y="3120"/>
              <a:ext cx="1017" cy="24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s-ES" sz="2000" dirty="0" err="1">
                  <a:solidFill>
                    <a:srgbClr val="000090"/>
                  </a:solidFill>
                  <a:latin typeface="Calibri" pitchFamily="34" charset="0"/>
                </a:rPr>
                <a:t>Destination</a:t>
              </a:r>
              <a:endParaRPr lang="en-US" sz="2000" dirty="0">
                <a:solidFill>
                  <a:srgbClr val="000090"/>
                </a:solidFill>
                <a:latin typeface="Calibri" pitchFamily="34" charset="0"/>
              </a:endParaRPr>
            </a:p>
          </p:txBody>
        </p:sp>
        <p:sp>
          <p:nvSpPr>
            <p:cNvPr id="153879" name="Line 279"/>
            <p:cNvSpPr>
              <a:spLocks noChangeShapeType="1"/>
            </p:cNvSpPr>
            <p:nvPr/>
          </p:nvSpPr>
          <p:spPr bwMode="auto">
            <a:xfrm>
              <a:off x="1776" y="3120"/>
              <a:ext cx="1872" cy="0"/>
            </a:xfrm>
            <a:prstGeom prst="line">
              <a:avLst/>
            </a:prstGeom>
            <a:noFill/>
            <a:ln w="28575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0" name="Line 280"/>
            <p:cNvSpPr>
              <a:spLocks noChangeShapeType="1"/>
            </p:cNvSpPr>
            <p:nvPr/>
          </p:nvSpPr>
          <p:spPr bwMode="auto">
            <a:xfrm>
              <a:off x="1776" y="3369"/>
              <a:ext cx="187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1" name="Line 281"/>
            <p:cNvSpPr>
              <a:spLocks noChangeShapeType="1"/>
            </p:cNvSpPr>
            <p:nvPr/>
          </p:nvSpPr>
          <p:spPr bwMode="auto">
            <a:xfrm>
              <a:off x="1776" y="3618"/>
              <a:ext cx="187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2" name="Line 282"/>
            <p:cNvSpPr>
              <a:spLocks noChangeShapeType="1"/>
            </p:cNvSpPr>
            <p:nvPr/>
          </p:nvSpPr>
          <p:spPr bwMode="auto">
            <a:xfrm>
              <a:off x="1776" y="3867"/>
              <a:ext cx="187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3" name="Line 283"/>
            <p:cNvSpPr>
              <a:spLocks noChangeShapeType="1"/>
            </p:cNvSpPr>
            <p:nvPr/>
          </p:nvSpPr>
          <p:spPr bwMode="auto">
            <a:xfrm>
              <a:off x="1776" y="4116"/>
              <a:ext cx="1872" cy="0"/>
            </a:xfrm>
            <a:prstGeom prst="line">
              <a:avLst/>
            </a:prstGeom>
            <a:noFill/>
            <a:ln w="28575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4" name="Line 284"/>
            <p:cNvSpPr>
              <a:spLocks noChangeShapeType="1"/>
            </p:cNvSpPr>
            <p:nvPr/>
          </p:nvSpPr>
          <p:spPr bwMode="auto">
            <a:xfrm>
              <a:off x="1776" y="3120"/>
              <a:ext cx="0" cy="996"/>
            </a:xfrm>
            <a:prstGeom prst="line">
              <a:avLst/>
            </a:prstGeom>
            <a:noFill/>
            <a:ln w="28575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5" name="Line 285"/>
            <p:cNvSpPr>
              <a:spLocks noChangeShapeType="1"/>
            </p:cNvSpPr>
            <p:nvPr/>
          </p:nvSpPr>
          <p:spPr bwMode="auto">
            <a:xfrm>
              <a:off x="2793" y="3120"/>
              <a:ext cx="0" cy="996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6" name="Line 286"/>
            <p:cNvSpPr>
              <a:spLocks noChangeShapeType="1"/>
            </p:cNvSpPr>
            <p:nvPr/>
          </p:nvSpPr>
          <p:spPr bwMode="auto">
            <a:xfrm>
              <a:off x="3648" y="3120"/>
              <a:ext cx="0" cy="2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7" name="Line 287"/>
            <p:cNvSpPr>
              <a:spLocks noChangeShapeType="1"/>
            </p:cNvSpPr>
            <p:nvPr/>
          </p:nvSpPr>
          <p:spPr bwMode="auto">
            <a:xfrm>
              <a:off x="3648" y="3369"/>
              <a:ext cx="0" cy="747"/>
            </a:xfrm>
            <a:prstGeom prst="line">
              <a:avLst/>
            </a:prstGeom>
            <a:noFill/>
            <a:ln w="28575" cap="sq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888" name="Freeform 288"/>
            <p:cNvSpPr>
              <a:spLocks/>
            </p:cNvSpPr>
            <p:nvPr/>
          </p:nvSpPr>
          <p:spPr bwMode="auto">
            <a:xfrm>
              <a:off x="1776" y="2784"/>
              <a:ext cx="1872" cy="33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336"/>
                </a:cxn>
                <a:cxn ang="0">
                  <a:pos x="1872" y="336"/>
                </a:cxn>
                <a:cxn ang="0">
                  <a:pos x="240" y="0"/>
                </a:cxn>
              </a:cxnLst>
              <a:rect l="0" t="0" r="r" b="b"/>
              <a:pathLst>
                <a:path w="1872" h="336">
                  <a:moveTo>
                    <a:pt x="48" y="0"/>
                  </a:moveTo>
                  <a:lnTo>
                    <a:pt x="0" y="336"/>
                  </a:lnTo>
                  <a:lnTo>
                    <a:pt x="1872" y="336"/>
                  </a:lnTo>
                  <a:lnTo>
                    <a:pt x="24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28575" cap="rnd" cmpd="sng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855" name="Group 289"/>
          <p:cNvGrpSpPr>
            <a:grpSpLocks/>
          </p:cNvGrpSpPr>
          <p:nvPr/>
        </p:nvGrpSpPr>
        <p:grpSpPr bwMode="auto">
          <a:xfrm rot="3523642">
            <a:off x="2817019" y="3815556"/>
            <a:ext cx="517525" cy="817563"/>
            <a:chOff x="2039" y="1843"/>
            <a:chExt cx="326" cy="515"/>
          </a:xfrm>
        </p:grpSpPr>
        <p:sp>
          <p:nvSpPr>
            <p:cNvPr id="153890" name="Rectangle 290"/>
            <p:cNvSpPr>
              <a:spLocks noChangeArrowheads="1"/>
            </p:cNvSpPr>
            <p:nvPr/>
          </p:nvSpPr>
          <p:spPr bwMode="auto">
            <a:xfrm rot="-3488662">
              <a:off x="1908" y="2083"/>
              <a:ext cx="406" cy="144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1" name="Rectangle 291"/>
            <p:cNvSpPr>
              <a:spLocks noChangeArrowheads="1"/>
            </p:cNvSpPr>
            <p:nvPr/>
          </p:nvSpPr>
          <p:spPr bwMode="auto">
            <a:xfrm rot="-3488662">
              <a:off x="2194" y="1867"/>
              <a:ext cx="101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2" name="Text Box 292"/>
            <p:cNvSpPr txBox="1">
              <a:spLocks noChangeArrowheads="1"/>
            </p:cNvSpPr>
            <p:nvPr/>
          </p:nvSpPr>
          <p:spPr bwMode="auto">
            <a:xfrm rot="-3891682">
              <a:off x="2161" y="1835"/>
              <a:ext cx="1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Calibri" pitchFamily="34" charset="0"/>
                </a:rPr>
                <a:t>D</a:t>
              </a:r>
            </a:p>
          </p:txBody>
        </p:sp>
      </p:grpSp>
      <p:grpSp>
        <p:nvGrpSpPr>
          <p:cNvPr id="351" name="Group 293"/>
          <p:cNvGrpSpPr>
            <a:grpSpLocks/>
          </p:cNvGrpSpPr>
          <p:nvPr/>
        </p:nvGrpSpPr>
        <p:grpSpPr bwMode="auto">
          <a:xfrm>
            <a:off x="76200" y="1976438"/>
            <a:ext cx="8497888" cy="4957762"/>
            <a:chOff x="0" y="1245"/>
            <a:chExt cx="5353" cy="3123"/>
          </a:xfrm>
        </p:grpSpPr>
        <p:sp>
          <p:nvSpPr>
            <p:cNvPr id="352" name="Rectangle 294"/>
            <p:cNvSpPr>
              <a:spLocks noChangeArrowheads="1"/>
            </p:cNvSpPr>
            <p:nvPr/>
          </p:nvSpPr>
          <p:spPr bwMode="auto">
            <a:xfrm>
              <a:off x="0" y="1245"/>
              <a:ext cx="5353" cy="312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3" name="Group 295"/>
            <p:cNvGrpSpPr>
              <a:grpSpLocks/>
            </p:cNvGrpSpPr>
            <p:nvPr/>
          </p:nvGrpSpPr>
          <p:grpSpPr bwMode="auto">
            <a:xfrm>
              <a:off x="96" y="1578"/>
              <a:ext cx="4464" cy="2742"/>
              <a:chOff x="10" y="4218"/>
              <a:chExt cx="4464" cy="2742"/>
            </a:xfrm>
          </p:grpSpPr>
          <p:sp>
            <p:nvSpPr>
              <p:cNvPr id="354" name="Line 296"/>
              <p:cNvSpPr>
                <a:spLocks noChangeShapeType="1"/>
              </p:cNvSpPr>
              <p:nvPr/>
            </p:nvSpPr>
            <p:spPr bwMode="auto">
              <a:xfrm flipV="1">
                <a:off x="4048" y="4350"/>
                <a:ext cx="426" cy="2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5" name="Group 297"/>
              <p:cNvGrpSpPr>
                <a:grpSpLocks/>
              </p:cNvGrpSpPr>
              <p:nvPr/>
            </p:nvGrpSpPr>
            <p:grpSpPr bwMode="auto">
              <a:xfrm>
                <a:off x="10" y="4474"/>
                <a:ext cx="4130" cy="2486"/>
                <a:chOff x="96" y="1786"/>
                <a:chExt cx="4130" cy="2486"/>
              </a:xfrm>
            </p:grpSpPr>
            <p:sp>
              <p:nvSpPr>
                <p:cNvPr id="358" name="Rectangle 298"/>
                <p:cNvSpPr>
                  <a:spLocks noChangeArrowheads="1"/>
                </p:cNvSpPr>
                <p:nvPr/>
              </p:nvSpPr>
              <p:spPr bwMode="auto">
                <a:xfrm>
                  <a:off x="96" y="1786"/>
                  <a:ext cx="4038" cy="2486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9" name="Group 299"/>
                <p:cNvGrpSpPr>
                  <a:grpSpLocks/>
                </p:cNvGrpSpPr>
                <p:nvPr/>
              </p:nvGrpSpPr>
              <p:grpSpPr bwMode="auto">
                <a:xfrm>
                  <a:off x="97" y="1786"/>
                  <a:ext cx="4129" cy="2345"/>
                  <a:chOff x="97" y="1786"/>
                  <a:chExt cx="4129" cy="2345"/>
                </a:xfrm>
              </p:grpSpPr>
              <p:sp>
                <p:nvSpPr>
                  <p:cNvPr id="360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2528" y="1786"/>
                    <a:ext cx="248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1" name="Rectangle 301"/>
                  <p:cNvSpPr>
                    <a:spLocks noChangeArrowheads="1"/>
                  </p:cNvSpPr>
                  <p:nvPr/>
                </p:nvSpPr>
                <p:spPr bwMode="auto">
                  <a:xfrm>
                    <a:off x="2776" y="1786"/>
                    <a:ext cx="440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2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1840" y="1786"/>
                    <a:ext cx="459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 algn="r">
                      <a:spcBef>
                        <a:spcPct val="20000"/>
                      </a:spcBef>
                    </a:pPr>
                    <a:r>
                      <a:rPr lang="es-ES">
                        <a:solidFill>
                          <a:schemeClr val="accent2"/>
                        </a:solidFill>
                        <a:latin typeface="Calibri" pitchFamily="34" charset="0"/>
                      </a:rPr>
                      <a:t>16</a:t>
                    </a: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3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3675" y="1786"/>
                    <a:ext cx="459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 algn="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32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4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1786"/>
                    <a:ext cx="459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5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693" y="1786"/>
                    <a:ext cx="229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 algn="r">
                      <a:spcBef>
                        <a:spcPct val="20000"/>
                      </a:spcBef>
                    </a:pPr>
                    <a:r>
                      <a:rPr lang="es-ES">
                        <a:solidFill>
                          <a:schemeClr val="accent2"/>
                        </a:solidFill>
                        <a:latin typeface="Calibri" pitchFamily="34" charset="0"/>
                      </a:rPr>
                      <a:t>4</a:t>
                    </a: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6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1151" y="1786"/>
                    <a:ext cx="230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7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786"/>
                    <a:ext cx="229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8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1381" y="1786"/>
                    <a:ext cx="459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69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922" y="1786"/>
                    <a:ext cx="229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0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1786"/>
                    <a:ext cx="230" cy="19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s-ES">
                        <a:solidFill>
                          <a:schemeClr val="accent2"/>
                        </a:solidFill>
                        <a:latin typeface="Calibri" pitchFamily="34" charset="0"/>
                      </a:rPr>
                      <a:t>1</a:t>
                    </a: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1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3653"/>
                    <a:ext cx="3671" cy="4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Data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2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3375"/>
                    <a:ext cx="3671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Options (if any)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3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3097"/>
                    <a:ext cx="3671" cy="278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rgbClr val="CC0000"/>
                        </a:solidFill>
                        <a:latin typeface="Calibri" pitchFamily="34" charset="0"/>
                      </a:rPr>
                      <a:t>Destination Address</a:t>
                    </a:r>
                    <a:endParaRPr lang="en-US" sz="2000">
                      <a:solidFill>
                        <a:srgbClr val="CC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4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2819"/>
                    <a:ext cx="3671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Source Address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5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541"/>
                    <a:ext cx="1835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Header Checksum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6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1381" y="2541"/>
                    <a:ext cx="918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Protocol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7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2541"/>
                    <a:ext cx="918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TTL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8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2666" y="2263"/>
                    <a:ext cx="1468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Fragment Offset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79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2263"/>
                    <a:ext cx="367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rIns="0"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>
                        <a:solidFill>
                          <a:schemeClr val="accent2"/>
                        </a:solidFill>
                        <a:latin typeface="Calibri" pitchFamily="34" charset="0"/>
                      </a:rPr>
                      <a:t>Flags</a:t>
                    </a:r>
                    <a:endParaRPr lang="en-US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80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2263"/>
                    <a:ext cx="1836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Fragment ID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81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2299" y="1985"/>
                    <a:ext cx="1835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Total Packet Length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8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381" y="1985"/>
                    <a:ext cx="918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T.Service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83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922" y="1985"/>
                    <a:ext cx="459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45720" rIns="45720"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HLen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84" name="Rectangle 324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1985"/>
                    <a:ext cx="459" cy="2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spcBef>
                        <a:spcPct val="20000"/>
                      </a:spcBef>
                    </a:pPr>
                    <a:r>
                      <a:rPr lang="es-ES" sz="2000">
                        <a:solidFill>
                          <a:schemeClr val="accent2"/>
                        </a:solidFill>
                        <a:latin typeface="Calibri" pitchFamily="34" charset="0"/>
                      </a:rPr>
                      <a:t>Ver</a:t>
                    </a:r>
                    <a:endParaRPr lang="en-US" sz="2000">
                      <a:solidFill>
                        <a:schemeClr val="accent2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385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463" y="2263"/>
                    <a:ext cx="367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463" y="2541"/>
                    <a:ext cx="367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463" y="2819"/>
                    <a:ext cx="367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463" y="3097"/>
                    <a:ext cx="367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463" y="3375"/>
                    <a:ext cx="367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463" y="3653"/>
                    <a:ext cx="367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463" y="4131"/>
                    <a:ext cx="3671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2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2666" y="2263"/>
                    <a:ext cx="0" cy="27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3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381" y="2541"/>
                    <a:ext cx="0" cy="27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4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463" y="1985"/>
                    <a:ext cx="0" cy="214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922" y="1985"/>
                    <a:ext cx="0" cy="27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1381" y="1985"/>
                    <a:ext cx="0" cy="27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2299" y="1985"/>
                    <a:ext cx="0" cy="83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4134" y="1985"/>
                    <a:ext cx="0" cy="214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463" y="1985"/>
                    <a:ext cx="367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" name="AutoShape 340"/>
                  <p:cNvSpPr>
                    <a:spLocks noChangeArrowheads="1"/>
                  </p:cNvSpPr>
                  <p:nvPr/>
                </p:nvSpPr>
                <p:spPr bwMode="auto">
                  <a:xfrm>
                    <a:off x="371" y="3474"/>
                    <a:ext cx="184" cy="9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1" name="AutoShape 341"/>
                  <p:cNvSpPr>
                    <a:spLocks noChangeArrowheads="1"/>
                  </p:cNvSpPr>
                  <p:nvPr/>
                </p:nvSpPr>
                <p:spPr bwMode="auto">
                  <a:xfrm>
                    <a:off x="371" y="3803"/>
                    <a:ext cx="184" cy="140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2" name="AutoShape 342"/>
                  <p:cNvSpPr>
                    <a:spLocks noChangeArrowheads="1"/>
                  </p:cNvSpPr>
                  <p:nvPr/>
                </p:nvSpPr>
                <p:spPr bwMode="auto">
                  <a:xfrm>
                    <a:off x="4042" y="3474"/>
                    <a:ext cx="184" cy="94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3" name="AutoShape 343"/>
                  <p:cNvSpPr>
                    <a:spLocks noChangeArrowheads="1"/>
                  </p:cNvSpPr>
                  <p:nvPr/>
                </p:nvSpPr>
                <p:spPr bwMode="auto">
                  <a:xfrm>
                    <a:off x="4042" y="3803"/>
                    <a:ext cx="184" cy="140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4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1" y="1985"/>
                    <a:ext cx="0" cy="1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" name="Text Box 345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-372" y="2545"/>
                    <a:ext cx="1188" cy="25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s-ES" sz="2000">
                        <a:latin typeface="Calibri" pitchFamily="34" charset="0"/>
                      </a:rPr>
                      <a:t>20 bytes </a:t>
                    </a:r>
                    <a:endParaRPr lang="en-US" sz="2000"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356" name="Line 346"/>
              <p:cNvSpPr>
                <a:spLocks noChangeShapeType="1"/>
              </p:cNvSpPr>
              <p:nvPr/>
            </p:nvSpPr>
            <p:spPr bwMode="auto">
              <a:xfrm flipV="1">
                <a:off x="388" y="4236"/>
                <a:ext cx="3977" cy="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347"/>
              <p:cNvSpPr>
                <a:spLocks noChangeShapeType="1"/>
              </p:cNvSpPr>
              <p:nvPr/>
            </p:nvSpPr>
            <p:spPr bwMode="auto">
              <a:xfrm flipV="1">
                <a:off x="4048" y="4218"/>
                <a:ext cx="390" cy="4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2396 -0.26505 L 0.3118 -0.17408 L 0.42135 -0.2210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53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28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72CDBD-D0E7-4EB9-B295-79A7E542E39E}" type="slidenum">
              <a:rPr lang="en-US"/>
              <a:pPr/>
              <a:t>17</a:t>
            </a:fld>
            <a:endParaRPr lang="en-US"/>
          </a:p>
        </p:txBody>
      </p:sp>
      <p:sp>
        <p:nvSpPr>
          <p:cNvPr id="28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Routing?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6525" y="1604963"/>
            <a:ext cx="8502650" cy="4044950"/>
            <a:chOff x="86" y="1011"/>
            <a:chExt cx="5356" cy="2548"/>
          </a:xfrm>
        </p:grpSpPr>
        <p:sp>
          <p:nvSpPr>
            <p:cNvPr id="155652" name="Line 4"/>
            <p:cNvSpPr>
              <a:spLocks noChangeShapeType="1"/>
            </p:cNvSpPr>
            <p:nvPr/>
          </p:nvSpPr>
          <p:spPr bwMode="auto">
            <a:xfrm flipV="1">
              <a:off x="1920" y="1520"/>
              <a:ext cx="720" cy="1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3" name="Line 5"/>
            <p:cNvSpPr>
              <a:spLocks noChangeShapeType="1"/>
            </p:cNvSpPr>
            <p:nvPr/>
          </p:nvSpPr>
          <p:spPr bwMode="auto">
            <a:xfrm flipH="1" flipV="1">
              <a:off x="2640" y="1507"/>
              <a:ext cx="1104" cy="12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4" name="Line 6"/>
            <p:cNvSpPr>
              <a:spLocks noChangeShapeType="1"/>
            </p:cNvSpPr>
            <p:nvPr/>
          </p:nvSpPr>
          <p:spPr bwMode="auto">
            <a:xfrm flipH="1" flipV="1">
              <a:off x="2640" y="1503"/>
              <a:ext cx="1248" cy="4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5" name="Line 7"/>
            <p:cNvSpPr>
              <a:spLocks noChangeShapeType="1"/>
            </p:cNvSpPr>
            <p:nvPr/>
          </p:nvSpPr>
          <p:spPr bwMode="auto">
            <a:xfrm flipV="1">
              <a:off x="1776" y="1539"/>
              <a:ext cx="912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6" name="Line 8"/>
            <p:cNvSpPr>
              <a:spLocks noChangeShapeType="1"/>
            </p:cNvSpPr>
            <p:nvPr/>
          </p:nvSpPr>
          <p:spPr bwMode="auto">
            <a:xfrm>
              <a:off x="1774" y="1915"/>
              <a:ext cx="154" cy="8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7" name="Line 9"/>
            <p:cNvSpPr>
              <a:spLocks noChangeShapeType="1"/>
            </p:cNvSpPr>
            <p:nvPr/>
          </p:nvSpPr>
          <p:spPr bwMode="auto">
            <a:xfrm>
              <a:off x="1872" y="2733"/>
              <a:ext cx="19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8" name="Line 10"/>
            <p:cNvSpPr>
              <a:spLocks noChangeShapeType="1"/>
            </p:cNvSpPr>
            <p:nvPr/>
          </p:nvSpPr>
          <p:spPr bwMode="auto">
            <a:xfrm flipV="1">
              <a:off x="3842" y="1840"/>
              <a:ext cx="41" cy="10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59" name="Line 11"/>
            <p:cNvSpPr>
              <a:spLocks noChangeShapeType="1"/>
            </p:cNvSpPr>
            <p:nvPr/>
          </p:nvSpPr>
          <p:spPr bwMode="auto">
            <a:xfrm>
              <a:off x="462" y="1620"/>
              <a:ext cx="1314" cy="2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0" name="Line 12"/>
            <p:cNvSpPr>
              <a:spLocks noChangeShapeType="1"/>
            </p:cNvSpPr>
            <p:nvPr/>
          </p:nvSpPr>
          <p:spPr bwMode="auto">
            <a:xfrm flipV="1">
              <a:off x="462" y="1824"/>
              <a:ext cx="1266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1" name="Line 13"/>
            <p:cNvSpPr>
              <a:spLocks noChangeShapeType="1"/>
            </p:cNvSpPr>
            <p:nvPr/>
          </p:nvSpPr>
          <p:spPr bwMode="auto">
            <a:xfrm flipV="1">
              <a:off x="3840" y="1620"/>
              <a:ext cx="1127" cy="2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2" name="Line 14"/>
            <p:cNvSpPr>
              <a:spLocks noChangeShapeType="1"/>
            </p:cNvSpPr>
            <p:nvPr/>
          </p:nvSpPr>
          <p:spPr bwMode="auto">
            <a:xfrm>
              <a:off x="3840" y="1917"/>
              <a:ext cx="1279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3" name="Line 15"/>
            <p:cNvSpPr>
              <a:spLocks noChangeShapeType="1"/>
            </p:cNvSpPr>
            <p:nvPr/>
          </p:nvSpPr>
          <p:spPr bwMode="auto">
            <a:xfrm flipV="1">
              <a:off x="576" y="2685"/>
              <a:ext cx="134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4" name="Line 16"/>
            <p:cNvSpPr>
              <a:spLocks noChangeShapeType="1"/>
            </p:cNvSpPr>
            <p:nvPr/>
          </p:nvSpPr>
          <p:spPr bwMode="auto">
            <a:xfrm>
              <a:off x="3840" y="2877"/>
              <a:ext cx="103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88" y="1485"/>
              <a:ext cx="475" cy="442"/>
              <a:chOff x="192" y="1632"/>
              <a:chExt cx="475" cy="442"/>
            </a:xfrm>
          </p:grpSpPr>
          <p:sp>
            <p:nvSpPr>
              <p:cNvPr id="155666" name="Rectangle 18"/>
              <p:cNvSpPr>
                <a:spLocks noChangeArrowheads="1"/>
              </p:cNvSpPr>
              <p:nvPr/>
            </p:nvSpPr>
            <p:spPr bwMode="auto">
              <a:xfrm>
                <a:off x="278" y="1654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67" name="Rectangle 19"/>
              <p:cNvSpPr>
                <a:spLocks noChangeArrowheads="1"/>
              </p:cNvSpPr>
              <p:nvPr/>
            </p:nvSpPr>
            <p:spPr bwMode="auto">
              <a:xfrm>
                <a:off x="220" y="1956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192" y="1632"/>
                <a:ext cx="475" cy="442"/>
                <a:chOff x="5285" y="1536"/>
                <a:chExt cx="475" cy="442"/>
              </a:xfrm>
            </p:grpSpPr>
            <p:sp>
              <p:nvSpPr>
                <p:cNvPr id="155669" name="Rectangle 21"/>
                <p:cNvSpPr>
                  <a:spLocks noChangeArrowheads="1"/>
                </p:cNvSpPr>
                <p:nvPr/>
              </p:nvSpPr>
              <p:spPr bwMode="auto">
                <a:xfrm>
                  <a:off x="5424" y="1612"/>
                  <a:ext cx="192" cy="14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5285" y="1536"/>
                  <a:ext cx="475" cy="442"/>
                  <a:chOff x="5285" y="1536"/>
                  <a:chExt cx="475" cy="442"/>
                </a:xfrm>
              </p:grpSpPr>
              <p:sp>
                <p:nvSpPr>
                  <p:cNvPr id="155671" name="Freeform 23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72" name="Freeform 24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73" name="Freeform 25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74" name="Freeform 26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75" name="Freeform 27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76" name="Freeform 28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77" name="Freeform 29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78" name="Freeform 30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79" name="Freeform 31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0" name="Freeform 32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1" name="Freeform 33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2" name="Freeform 34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3" name="Freeform 35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4" name="Freeform 36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5" name="Freeform 37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6" name="Freeform 38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7" name="Freeform 39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8" name="Freeform 40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89" name="Freeform 41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0" name="Freeform 42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1" name="Freeform 43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2" name="Freeform 44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3" name="Freeform 45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4" name="Freeform 46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5" name="Freeform 47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6" name="Freeform 48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7" name="Freeform 49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8" name="Freeform 50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99" name="Freeform 51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00" name="Freeform 52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1701" y="2493"/>
              <a:ext cx="363" cy="369"/>
              <a:chOff x="1884" y="1812"/>
              <a:chExt cx="363" cy="369"/>
            </a:xfrm>
          </p:grpSpPr>
          <p:sp>
            <p:nvSpPr>
              <p:cNvPr id="155702" name="AutoShape 54"/>
              <p:cNvSpPr>
                <a:spLocks noChangeArrowheads="1"/>
              </p:cNvSpPr>
              <p:nvPr/>
            </p:nvSpPr>
            <p:spPr bwMode="auto">
              <a:xfrm>
                <a:off x="1884" y="1812"/>
                <a:ext cx="363" cy="369"/>
              </a:xfrm>
              <a:prstGeom prst="can">
                <a:avLst>
                  <a:gd name="adj" fmla="val 50826"/>
                </a:avLst>
              </a:pr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55"/>
              <p:cNvGrpSpPr>
                <a:grpSpLocks/>
              </p:cNvGrpSpPr>
              <p:nvPr/>
            </p:nvGrpSpPr>
            <p:grpSpPr bwMode="auto">
              <a:xfrm>
                <a:off x="1932" y="1863"/>
                <a:ext cx="279" cy="81"/>
                <a:chOff x="1470" y="1821"/>
                <a:chExt cx="279" cy="93"/>
              </a:xfrm>
            </p:grpSpPr>
            <p:sp>
              <p:nvSpPr>
                <p:cNvPr id="155704" name="Freeform 56"/>
                <p:cNvSpPr>
                  <a:spLocks/>
                </p:cNvSpPr>
                <p:nvPr/>
              </p:nvSpPr>
              <p:spPr bwMode="auto">
                <a:xfrm>
                  <a:off x="1476" y="1821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05" name="Freeform 57"/>
                <p:cNvSpPr>
                  <a:spLocks/>
                </p:cNvSpPr>
                <p:nvPr/>
              </p:nvSpPr>
              <p:spPr bwMode="auto">
                <a:xfrm flipV="1">
                  <a:off x="1470" y="1824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1584" y="1584"/>
              <a:ext cx="363" cy="369"/>
              <a:chOff x="1884" y="1812"/>
              <a:chExt cx="363" cy="369"/>
            </a:xfrm>
          </p:grpSpPr>
          <p:sp>
            <p:nvSpPr>
              <p:cNvPr id="155707" name="AutoShape 59"/>
              <p:cNvSpPr>
                <a:spLocks noChangeArrowheads="1"/>
              </p:cNvSpPr>
              <p:nvPr/>
            </p:nvSpPr>
            <p:spPr bwMode="auto">
              <a:xfrm>
                <a:off x="1884" y="1812"/>
                <a:ext cx="363" cy="369"/>
              </a:xfrm>
              <a:prstGeom prst="can">
                <a:avLst>
                  <a:gd name="adj" fmla="val 50826"/>
                </a:avLst>
              </a:pr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0"/>
              <p:cNvGrpSpPr>
                <a:grpSpLocks/>
              </p:cNvGrpSpPr>
              <p:nvPr/>
            </p:nvGrpSpPr>
            <p:grpSpPr bwMode="auto">
              <a:xfrm>
                <a:off x="1932" y="1863"/>
                <a:ext cx="279" cy="81"/>
                <a:chOff x="1470" y="1821"/>
                <a:chExt cx="279" cy="93"/>
              </a:xfrm>
            </p:grpSpPr>
            <p:sp>
              <p:nvSpPr>
                <p:cNvPr id="155709" name="Freeform 61"/>
                <p:cNvSpPr>
                  <a:spLocks/>
                </p:cNvSpPr>
                <p:nvPr/>
              </p:nvSpPr>
              <p:spPr bwMode="auto">
                <a:xfrm>
                  <a:off x="1476" y="1821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10" name="Freeform 62"/>
                <p:cNvSpPr>
                  <a:spLocks/>
                </p:cNvSpPr>
                <p:nvPr/>
              </p:nvSpPr>
              <p:spPr bwMode="auto">
                <a:xfrm flipV="1">
                  <a:off x="1470" y="1824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>
              <a:off x="3648" y="1725"/>
              <a:ext cx="363" cy="369"/>
              <a:chOff x="1884" y="1812"/>
              <a:chExt cx="363" cy="369"/>
            </a:xfrm>
          </p:grpSpPr>
          <p:sp>
            <p:nvSpPr>
              <p:cNvPr id="155712" name="AutoShape 64"/>
              <p:cNvSpPr>
                <a:spLocks noChangeArrowheads="1"/>
              </p:cNvSpPr>
              <p:nvPr/>
            </p:nvSpPr>
            <p:spPr bwMode="auto">
              <a:xfrm>
                <a:off x="1884" y="1812"/>
                <a:ext cx="363" cy="369"/>
              </a:xfrm>
              <a:prstGeom prst="can">
                <a:avLst>
                  <a:gd name="adj" fmla="val 50826"/>
                </a:avLst>
              </a:pr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65"/>
              <p:cNvGrpSpPr>
                <a:grpSpLocks/>
              </p:cNvGrpSpPr>
              <p:nvPr/>
            </p:nvGrpSpPr>
            <p:grpSpPr bwMode="auto">
              <a:xfrm>
                <a:off x="1932" y="1863"/>
                <a:ext cx="279" cy="81"/>
                <a:chOff x="1470" y="1821"/>
                <a:chExt cx="279" cy="93"/>
              </a:xfrm>
            </p:grpSpPr>
            <p:sp>
              <p:nvSpPr>
                <p:cNvPr id="155714" name="Freeform 66"/>
                <p:cNvSpPr>
                  <a:spLocks/>
                </p:cNvSpPr>
                <p:nvPr/>
              </p:nvSpPr>
              <p:spPr bwMode="auto">
                <a:xfrm>
                  <a:off x="1476" y="1821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15" name="Freeform 67"/>
                <p:cNvSpPr>
                  <a:spLocks/>
                </p:cNvSpPr>
                <p:nvPr/>
              </p:nvSpPr>
              <p:spPr bwMode="auto">
                <a:xfrm flipV="1">
                  <a:off x="1470" y="1824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3648" y="2733"/>
              <a:ext cx="363" cy="369"/>
              <a:chOff x="1884" y="1812"/>
              <a:chExt cx="363" cy="369"/>
            </a:xfrm>
          </p:grpSpPr>
          <p:sp>
            <p:nvSpPr>
              <p:cNvPr id="155717" name="AutoShape 69"/>
              <p:cNvSpPr>
                <a:spLocks noChangeArrowheads="1"/>
              </p:cNvSpPr>
              <p:nvPr/>
            </p:nvSpPr>
            <p:spPr bwMode="auto">
              <a:xfrm>
                <a:off x="1884" y="1812"/>
                <a:ext cx="363" cy="369"/>
              </a:xfrm>
              <a:prstGeom prst="can">
                <a:avLst>
                  <a:gd name="adj" fmla="val 50826"/>
                </a:avLst>
              </a:pr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70"/>
              <p:cNvGrpSpPr>
                <a:grpSpLocks/>
              </p:cNvGrpSpPr>
              <p:nvPr/>
            </p:nvGrpSpPr>
            <p:grpSpPr bwMode="auto">
              <a:xfrm>
                <a:off x="1932" y="1863"/>
                <a:ext cx="279" cy="81"/>
                <a:chOff x="1470" y="1821"/>
                <a:chExt cx="279" cy="93"/>
              </a:xfrm>
            </p:grpSpPr>
            <p:sp>
              <p:nvSpPr>
                <p:cNvPr id="155719" name="Freeform 71"/>
                <p:cNvSpPr>
                  <a:spLocks/>
                </p:cNvSpPr>
                <p:nvPr/>
              </p:nvSpPr>
              <p:spPr bwMode="auto">
                <a:xfrm>
                  <a:off x="1476" y="1821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720" name="Freeform 72"/>
                <p:cNvSpPr>
                  <a:spLocks/>
                </p:cNvSpPr>
                <p:nvPr/>
              </p:nvSpPr>
              <p:spPr bwMode="auto">
                <a:xfrm flipV="1">
                  <a:off x="1470" y="1824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73"/>
            <p:cNvGrpSpPr>
              <a:grpSpLocks/>
            </p:cNvGrpSpPr>
            <p:nvPr/>
          </p:nvGrpSpPr>
          <p:grpSpPr bwMode="auto">
            <a:xfrm>
              <a:off x="287" y="2253"/>
              <a:ext cx="475" cy="442"/>
              <a:chOff x="287" y="2253"/>
              <a:chExt cx="475" cy="442"/>
            </a:xfrm>
          </p:grpSpPr>
          <p:sp>
            <p:nvSpPr>
              <p:cNvPr id="155722" name="Rectangle 74"/>
              <p:cNvSpPr>
                <a:spLocks noChangeArrowheads="1"/>
              </p:cNvSpPr>
              <p:nvPr/>
            </p:nvSpPr>
            <p:spPr bwMode="auto">
              <a:xfrm>
                <a:off x="373" y="2275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23" name="Rectangle 75"/>
              <p:cNvSpPr>
                <a:spLocks noChangeArrowheads="1"/>
              </p:cNvSpPr>
              <p:nvPr/>
            </p:nvSpPr>
            <p:spPr bwMode="auto">
              <a:xfrm>
                <a:off x="315" y="2577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76"/>
              <p:cNvGrpSpPr>
                <a:grpSpLocks/>
              </p:cNvGrpSpPr>
              <p:nvPr/>
            </p:nvGrpSpPr>
            <p:grpSpPr bwMode="auto">
              <a:xfrm>
                <a:off x="287" y="2253"/>
                <a:ext cx="475" cy="442"/>
                <a:chOff x="287" y="2253"/>
                <a:chExt cx="475" cy="442"/>
              </a:xfrm>
            </p:grpSpPr>
            <p:sp>
              <p:nvSpPr>
                <p:cNvPr id="15572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6" y="2329"/>
                  <a:ext cx="192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78"/>
                <p:cNvGrpSpPr>
                  <a:grpSpLocks/>
                </p:cNvGrpSpPr>
                <p:nvPr/>
              </p:nvGrpSpPr>
              <p:grpSpPr bwMode="auto">
                <a:xfrm>
                  <a:off x="287" y="2253"/>
                  <a:ext cx="475" cy="442"/>
                  <a:chOff x="5285" y="1536"/>
                  <a:chExt cx="475" cy="442"/>
                </a:xfrm>
              </p:grpSpPr>
              <p:sp>
                <p:nvSpPr>
                  <p:cNvPr id="155727" name="Freeform 79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28" name="Freeform 80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29" name="Freeform 81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0" name="Freeform 82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1" name="Freeform 83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2" name="Freeform 84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3" name="Freeform 85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4" name="Freeform 86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5" name="Freeform 87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6" name="Freeform 88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7" name="Freeform 89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8" name="Freeform 90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9" name="Freeform 91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0" name="Freeform 92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1" name="Freeform 93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2" name="Freeform 94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3" name="Freeform 95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4" name="Freeform 96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5" name="Freeform 97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6" name="Freeform 98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7" name="Freeform 99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8" name="Freeform 100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9" name="Freeform 101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50" name="Freeform 102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51" name="Freeform 103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52" name="Freeform 104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53" name="Freeform 105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54" name="Freeform 106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55" name="Freeform 107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56" name="Freeform 108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" name="Group 109"/>
            <p:cNvGrpSpPr>
              <a:grpSpLocks/>
            </p:cNvGrpSpPr>
            <p:nvPr/>
          </p:nvGrpSpPr>
          <p:grpSpPr bwMode="auto">
            <a:xfrm>
              <a:off x="4656" y="3117"/>
              <a:ext cx="475" cy="442"/>
              <a:chOff x="4656" y="3117"/>
              <a:chExt cx="475" cy="442"/>
            </a:xfrm>
          </p:grpSpPr>
          <p:sp>
            <p:nvSpPr>
              <p:cNvPr id="155758" name="Rectangle 110"/>
              <p:cNvSpPr>
                <a:spLocks noChangeArrowheads="1"/>
              </p:cNvSpPr>
              <p:nvPr/>
            </p:nvSpPr>
            <p:spPr bwMode="auto">
              <a:xfrm>
                <a:off x="4742" y="3139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59" name="Rectangle 111"/>
              <p:cNvSpPr>
                <a:spLocks noChangeArrowheads="1"/>
              </p:cNvSpPr>
              <p:nvPr/>
            </p:nvSpPr>
            <p:spPr bwMode="auto">
              <a:xfrm>
                <a:off x="4684" y="3441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12"/>
              <p:cNvGrpSpPr>
                <a:grpSpLocks/>
              </p:cNvGrpSpPr>
              <p:nvPr/>
            </p:nvGrpSpPr>
            <p:grpSpPr bwMode="auto">
              <a:xfrm>
                <a:off x="4656" y="3117"/>
                <a:ext cx="475" cy="442"/>
                <a:chOff x="4656" y="3117"/>
                <a:chExt cx="475" cy="442"/>
              </a:xfrm>
            </p:grpSpPr>
            <p:sp>
              <p:nvSpPr>
                <p:cNvPr id="155761" name="Rectangle 113"/>
                <p:cNvSpPr>
                  <a:spLocks noChangeArrowheads="1"/>
                </p:cNvSpPr>
                <p:nvPr/>
              </p:nvSpPr>
              <p:spPr bwMode="auto">
                <a:xfrm>
                  <a:off x="4795" y="3193"/>
                  <a:ext cx="192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14"/>
                <p:cNvGrpSpPr>
                  <a:grpSpLocks/>
                </p:cNvGrpSpPr>
                <p:nvPr/>
              </p:nvGrpSpPr>
              <p:grpSpPr bwMode="auto">
                <a:xfrm>
                  <a:off x="4656" y="3117"/>
                  <a:ext cx="475" cy="442"/>
                  <a:chOff x="5285" y="1536"/>
                  <a:chExt cx="475" cy="442"/>
                </a:xfrm>
              </p:grpSpPr>
              <p:sp>
                <p:nvSpPr>
                  <p:cNvPr id="155763" name="Freeform 115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64" name="Freeform 116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65" name="Freeform 117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66" name="Freeform 118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67" name="Freeform 119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68" name="Freeform 120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69" name="Freeform 121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0" name="Freeform 122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1" name="Freeform 123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2" name="Freeform 124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3" name="Freeform 125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4" name="Freeform 126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5" name="Freeform 127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6" name="Freeform 128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7" name="Freeform 129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8" name="Freeform 130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79" name="Freeform 131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0" name="Freeform 132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1" name="Freeform 133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2" name="Freeform 134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3" name="Freeform 135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4" name="Freeform 136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5" name="Freeform 137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6" name="Freeform 138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7" name="Freeform 139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8" name="Freeform 140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89" name="Freeform 141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90" name="Freeform 142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91" name="Freeform 143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92" name="Freeform 144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0" name="Group 145"/>
            <p:cNvGrpSpPr>
              <a:grpSpLocks/>
            </p:cNvGrpSpPr>
            <p:nvPr/>
          </p:nvGrpSpPr>
          <p:grpSpPr bwMode="auto">
            <a:xfrm>
              <a:off x="4752" y="2301"/>
              <a:ext cx="475" cy="442"/>
              <a:chOff x="192" y="1632"/>
              <a:chExt cx="475" cy="442"/>
            </a:xfrm>
          </p:grpSpPr>
          <p:sp>
            <p:nvSpPr>
              <p:cNvPr id="155794" name="Rectangle 146"/>
              <p:cNvSpPr>
                <a:spLocks noChangeArrowheads="1"/>
              </p:cNvSpPr>
              <p:nvPr/>
            </p:nvSpPr>
            <p:spPr bwMode="auto">
              <a:xfrm>
                <a:off x="278" y="1654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95" name="Rectangle 147"/>
              <p:cNvSpPr>
                <a:spLocks noChangeArrowheads="1"/>
              </p:cNvSpPr>
              <p:nvPr/>
            </p:nvSpPr>
            <p:spPr bwMode="auto">
              <a:xfrm>
                <a:off x="220" y="1956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" name="Group 148"/>
              <p:cNvGrpSpPr>
                <a:grpSpLocks/>
              </p:cNvGrpSpPr>
              <p:nvPr/>
            </p:nvGrpSpPr>
            <p:grpSpPr bwMode="auto">
              <a:xfrm>
                <a:off x="192" y="1632"/>
                <a:ext cx="475" cy="442"/>
                <a:chOff x="5285" y="1536"/>
                <a:chExt cx="475" cy="442"/>
              </a:xfrm>
            </p:grpSpPr>
            <p:sp>
              <p:nvSpPr>
                <p:cNvPr id="155797" name="Rectangle 149"/>
                <p:cNvSpPr>
                  <a:spLocks noChangeArrowheads="1"/>
                </p:cNvSpPr>
                <p:nvPr/>
              </p:nvSpPr>
              <p:spPr bwMode="auto">
                <a:xfrm>
                  <a:off x="5424" y="1612"/>
                  <a:ext cx="192" cy="14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50"/>
                <p:cNvGrpSpPr>
                  <a:grpSpLocks/>
                </p:cNvGrpSpPr>
                <p:nvPr/>
              </p:nvGrpSpPr>
              <p:grpSpPr bwMode="auto">
                <a:xfrm>
                  <a:off x="5285" y="1536"/>
                  <a:ext cx="475" cy="442"/>
                  <a:chOff x="5285" y="1536"/>
                  <a:chExt cx="475" cy="442"/>
                </a:xfrm>
              </p:grpSpPr>
              <p:sp>
                <p:nvSpPr>
                  <p:cNvPr id="155799" name="Freeform 151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0" name="Freeform 152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1" name="Freeform 153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2" name="Freeform 154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3" name="Freeform 155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4" name="Freeform 156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5" name="Freeform 157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6" name="Freeform 158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7" name="Freeform 159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8" name="Freeform 160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09" name="Freeform 161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0" name="Freeform 162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1" name="Freeform 163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2" name="Freeform 164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3" name="Freeform 165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4" name="Freeform 166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5" name="Freeform 167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6" name="Freeform 168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7" name="Freeform 169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8" name="Freeform 170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19" name="Freeform 171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20" name="Freeform 172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21" name="Freeform 173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22" name="Freeform 174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23" name="Freeform 175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24" name="Freeform 176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25" name="Freeform 177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26" name="Freeform 178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27" name="Freeform 179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28" name="Freeform 180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" name="Group 181"/>
            <p:cNvGrpSpPr>
              <a:grpSpLocks/>
            </p:cNvGrpSpPr>
            <p:nvPr/>
          </p:nvGrpSpPr>
          <p:grpSpPr bwMode="auto">
            <a:xfrm>
              <a:off x="4752" y="1437"/>
              <a:ext cx="475" cy="442"/>
              <a:chOff x="4752" y="1437"/>
              <a:chExt cx="475" cy="442"/>
            </a:xfrm>
          </p:grpSpPr>
          <p:sp>
            <p:nvSpPr>
              <p:cNvPr id="155830" name="Rectangle 182"/>
              <p:cNvSpPr>
                <a:spLocks noChangeArrowheads="1"/>
              </p:cNvSpPr>
              <p:nvPr/>
            </p:nvSpPr>
            <p:spPr bwMode="auto">
              <a:xfrm>
                <a:off x="4838" y="1459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831" name="Rectangle 183"/>
              <p:cNvSpPr>
                <a:spLocks noChangeArrowheads="1"/>
              </p:cNvSpPr>
              <p:nvPr/>
            </p:nvSpPr>
            <p:spPr bwMode="auto">
              <a:xfrm>
                <a:off x="4780" y="1761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184"/>
              <p:cNvGrpSpPr>
                <a:grpSpLocks/>
              </p:cNvGrpSpPr>
              <p:nvPr/>
            </p:nvGrpSpPr>
            <p:grpSpPr bwMode="auto">
              <a:xfrm>
                <a:off x="4752" y="1437"/>
                <a:ext cx="475" cy="442"/>
                <a:chOff x="4752" y="1437"/>
                <a:chExt cx="475" cy="442"/>
              </a:xfrm>
            </p:grpSpPr>
            <p:sp>
              <p:nvSpPr>
                <p:cNvPr id="155833" name="Rectangle 185"/>
                <p:cNvSpPr>
                  <a:spLocks noChangeArrowheads="1"/>
                </p:cNvSpPr>
                <p:nvPr/>
              </p:nvSpPr>
              <p:spPr bwMode="auto">
                <a:xfrm>
                  <a:off x="4891" y="1513"/>
                  <a:ext cx="192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186"/>
                <p:cNvGrpSpPr>
                  <a:grpSpLocks/>
                </p:cNvGrpSpPr>
                <p:nvPr/>
              </p:nvGrpSpPr>
              <p:grpSpPr bwMode="auto">
                <a:xfrm>
                  <a:off x="4752" y="1437"/>
                  <a:ext cx="475" cy="442"/>
                  <a:chOff x="5285" y="1536"/>
                  <a:chExt cx="475" cy="442"/>
                </a:xfrm>
              </p:grpSpPr>
              <p:sp>
                <p:nvSpPr>
                  <p:cNvPr id="155835" name="Freeform 187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36" name="Freeform 188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37" name="Freeform 189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38" name="Freeform 190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39" name="Freeform 191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0" name="Freeform 192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1" name="Freeform 193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2" name="Freeform 194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3" name="Freeform 195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4" name="Freeform 196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5" name="Freeform 197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6" name="Freeform 198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7" name="Freeform 199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8" name="Freeform 200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49" name="Freeform 201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0" name="Freeform 202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1" name="Freeform 203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2" name="Freeform 204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3" name="Freeform 205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4" name="Freeform 206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5" name="Freeform 207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6" name="Freeform 208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7" name="Freeform 209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8" name="Freeform 210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59" name="Freeform 211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60" name="Freeform 212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61" name="Freeform 213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62" name="Freeform 214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63" name="Freeform 215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64" name="Freeform 216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" name="Group 217"/>
            <p:cNvGrpSpPr>
              <a:grpSpLocks/>
            </p:cNvGrpSpPr>
            <p:nvPr/>
          </p:nvGrpSpPr>
          <p:grpSpPr bwMode="auto">
            <a:xfrm>
              <a:off x="288" y="2925"/>
              <a:ext cx="475" cy="442"/>
              <a:chOff x="288" y="2925"/>
              <a:chExt cx="475" cy="442"/>
            </a:xfrm>
          </p:grpSpPr>
          <p:sp>
            <p:nvSpPr>
              <p:cNvPr id="155866" name="Rectangle 218"/>
              <p:cNvSpPr>
                <a:spLocks noChangeArrowheads="1"/>
              </p:cNvSpPr>
              <p:nvPr/>
            </p:nvSpPr>
            <p:spPr bwMode="auto">
              <a:xfrm>
                <a:off x="374" y="2947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867" name="Rectangle 219"/>
              <p:cNvSpPr>
                <a:spLocks noChangeArrowheads="1"/>
              </p:cNvSpPr>
              <p:nvPr/>
            </p:nvSpPr>
            <p:spPr bwMode="auto">
              <a:xfrm>
                <a:off x="316" y="3249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20"/>
              <p:cNvGrpSpPr>
                <a:grpSpLocks/>
              </p:cNvGrpSpPr>
              <p:nvPr/>
            </p:nvGrpSpPr>
            <p:grpSpPr bwMode="auto">
              <a:xfrm>
                <a:off x="288" y="2925"/>
                <a:ext cx="475" cy="442"/>
                <a:chOff x="288" y="2925"/>
                <a:chExt cx="475" cy="442"/>
              </a:xfrm>
            </p:grpSpPr>
            <p:sp>
              <p:nvSpPr>
                <p:cNvPr id="155869" name="Rectangle 221"/>
                <p:cNvSpPr>
                  <a:spLocks noChangeArrowheads="1"/>
                </p:cNvSpPr>
                <p:nvPr/>
              </p:nvSpPr>
              <p:spPr bwMode="auto">
                <a:xfrm>
                  <a:off x="427" y="3001"/>
                  <a:ext cx="192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" name="Group 222"/>
                <p:cNvGrpSpPr>
                  <a:grpSpLocks/>
                </p:cNvGrpSpPr>
                <p:nvPr/>
              </p:nvGrpSpPr>
              <p:grpSpPr bwMode="auto">
                <a:xfrm>
                  <a:off x="288" y="2925"/>
                  <a:ext cx="475" cy="442"/>
                  <a:chOff x="5285" y="1536"/>
                  <a:chExt cx="475" cy="442"/>
                </a:xfrm>
              </p:grpSpPr>
              <p:sp>
                <p:nvSpPr>
                  <p:cNvPr id="155871" name="Freeform 223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72" name="Freeform 224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73" name="Freeform 225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74" name="Freeform 226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75" name="Freeform 227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76" name="Freeform 228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77" name="Freeform 229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78" name="Freeform 230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79" name="Freeform 231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0" name="Freeform 232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1" name="Freeform 233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2" name="Freeform 234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3" name="Freeform 235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4" name="Freeform 236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5" name="Freeform 237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6" name="Freeform 238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7" name="Freeform 239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8" name="Freeform 240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89" name="Freeform 241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0" name="Freeform 242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1" name="Freeform 243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2" name="Freeform 244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3" name="Freeform 245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4" name="Freeform 246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5" name="Freeform 247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6" name="Freeform 248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7" name="Freeform 249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8" name="Freeform 250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899" name="Freeform 251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900" name="Freeform 252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9" name="Group 253"/>
            <p:cNvGrpSpPr>
              <a:grpSpLocks/>
            </p:cNvGrpSpPr>
            <p:nvPr/>
          </p:nvGrpSpPr>
          <p:grpSpPr bwMode="auto">
            <a:xfrm>
              <a:off x="2506" y="1293"/>
              <a:ext cx="363" cy="369"/>
              <a:chOff x="1884" y="1812"/>
              <a:chExt cx="363" cy="369"/>
            </a:xfrm>
          </p:grpSpPr>
          <p:sp>
            <p:nvSpPr>
              <p:cNvPr id="155902" name="AutoShape 254"/>
              <p:cNvSpPr>
                <a:spLocks noChangeArrowheads="1"/>
              </p:cNvSpPr>
              <p:nvPr/>
            </p:nvSpPr>
            <p:spPr bwMode="auto">
              <a:xfrm>
                <a:off x="1884" y="1812"/>
                <a:ext cx="363" cy="369"/>
              </a:xfrm>
              <a:prstGeom prst="can">
                <a:avLst>
                  <a:gd name="adj" fmla="val 50826"/>
                </a:avLst>
              </a:pr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" name="Group 255"/>
              <p:cNvGrpSpPr>
                <a:grpSpLocks/>
              </p:cNvGrpSpPr>
              <p:nvPr/>
            </p:nvGrpSpPr>
            <p:grpSpPr bwMode="auto">
              <a:xfrm>
                <a:off x="1932" y="1863"/>
                <a:ext cx="279" cy="81"/>
                <a:chOff x="1470" y="1821"/>
                <a:chExt cx="279" cy="93"/>
              </a:xfrm>
            </p:grpSpPr>
            <p:sp>
              <p:nvSpPr>
                <p:cNvPr id="155904" name="Freeform 256"/>
                <p:cNvSpPr>
                  <a:spLocks/>
                </p:cNvSpPr>
                <p:nvPr/>
              </p:nvSpPr>
              <p:spPr bwMode="auto">
                <a:xfrm>
                  <a:off x="1476" y="1821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905" name="Freeform 257"/>
                <p:cNvSpPr>
                  <a:spLocks/>
                </p:cNvSpPr>
                <p:nvPr/>
              </p:nvSpPr>
              <p:spPr bwMode="auto">
                <a:xfrm flipV="1">
                  <a:off x="1470" y="1824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5906" name="Text Box 258"/>
            <p:cNvSpPr txBox="1">
              <a:spLocks noChangeArrowheads="1"/>
            </p:cNvSpPr>
            <p:nvPr/>
          </p:nvSpPr>
          <p:spPr bwMode="auto">
            <a:xfrm>
              <a:off x="86" y="1491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A</a:t>
              </a:r>
            </a:p>
          </p:txBody>
        </p:sp>
        <p:sp>
          <p:nvSpPr>
            <p:cNvPr id="155907" name="Text Box 259"/>
            <p:cNvSpPr txBox="1">
              <a:spLocks noChangeArrowheads="1"/>
            </p:cNvSpPr>
            <p:nvPr/>
          </p:nvSpPr>
          <p:spPr bwMode="auto">
            <a:xfrm>
              <a:off x="86" y="2285"/>
              <a:ext cx="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B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5908" name="Text Box 260"/>
            <p:cNvSpPr txBox="1">
              <a:spLocks noChangeArrowheads="1"/>
            </p:cNvSpPr>
            <p:nvPr/>
          </p:nvSpPr>
          <p:spPr bwMode="auto">
            <a:xfrm>
              <a:off x="86" y="2931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C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5909" name="Text Box 261"/>
            <p:cNvSpPr txBox="1">
              <a:spLocks noChangeArrowheads="1"/>
            </p:cNvSpPr>
            <p:nvPr/>
          </p:nvSpPr>
          <p:spPr bwMode="auto">
            <a:xfrm>
              <a:off x="1601" y="1302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R1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5910" name="Text Box 262"/>
            <p:cNvSpPr txBox="1">
              <a:spLocks noChangeArrowheads="1"/>
            </p:cNvSpPr>
            <p:nvPr/>
          </p:nvSpPr>
          <p:spPr bwMode="auto">
            <a:xfrm>
              <a:off x="1632" y="2835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R2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5911" name="Text Box 263"/>
            <p:cNvSpPr txBox="1">
              <a:spLocks noChangeArrowheads="1"/>
            </p:cNvSpPr>
            <p:nvPr/>
          </p:nvSpPr>
          <p:spPr bwMode="auto">
            <a:xfrm>
              <a:off x="2640" y="1011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R3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5912" name="Text Box 264"/>
            <p:cNvSpPr txBox="1">
              <a:spLocks noChangeArrowheads="1"/>
            </p:cNvSpPr>
            <p:nvPr/>
          </p:nvSpPr>
          <p:spPr bwMode="auto">
            <a:xfrm>
              <a:off x="3696" y="1443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R4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5913" name="Text Box 265"/>
            <p:cNvSpPr txBox="1">
              <a:spLocks noChangeArrowheads="1"/>
            </p:cNvSpPr>
            <p:nvPr/>
          </p:nvSpPr>
          <p:spPr bwMode="auto">
            <a:xfrm>
              <a:off x="5184" y="1443"/>
              <a:ext cx="2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D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5914" name="Text Box 266"/>
            <p:cNvSpPr txBox="1">
              <a:spLocks noChangeArrowheads="1"/>
            </p:cNvSpPr>
            <p:nvPr/>
          </p:nvSpPr>
          <p:spPr bwMode="auto">
            <a:xfrm>
              <a:off x="5232" y="2307"/>
              <a:ext cx="2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E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5915" name="Text Box 267"/>
            <p:cNvSpPr txBox="1">
              <a:spLocks noChangeArrowheads="1"/>
            </p:cNvSpPr>
            <p:nvPr/>
          </p:nvSpPr>
          <p:spPr bwMode="auto">
            <a:xfrm>
              <a:off x="5136" y="3171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F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5916" name="Text Box 268"/>
            <p:cNvSpPr txBox="1">
              <a:spLocks noChangeArrowheads="1"/>
            </p:cNvSpPr>
            <p:nvPr/>
          </p:nvSpPr>
          <p:spPr bwMode="auto">
            <a:xfrm>
              <a:off x="3696" y="3072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R5</a:t>
              </a:r>
              <a:endParaRPr lang="en-US" sz="2400">
                <a:latin typeface="Calibri" pitchFamily="34" charset="0"/>
              </a:endParaRPr>
            </a:p>
          </p:txBody>
        </p:sp>
      </p:grpSp>
      <p:grpSp>
        <p:nvGrpSpPr>
          <p:cNvPr id="31" name="Group 269"/>
          <p:cNvGrpSpPr>
            <a:grpSpLocks/>
          </p:cNvGrpSpPr>
          <p:nvPr/>
        </p:nvGrpSpPr>
        <p:grpSpPr bwMode="auto">
          <a:xfrm>
            <a:off x="1055688" y="4354513"/>
            <a:ext cx="804862" cy="228600"/>
            <a:chOff x="1776" y="3840"/>
            <a:chExt cx="720" cy="144"/>
          </a:xfrm>
        </p:grpSpPr>
        <p:sp>
          <p:nvSpPr>
            <p:cNvPr id="155918" name="Rectangle 270"/>
            <p:cNvSpPr>
              <a:spLocks noChangeArrowheads="1"/>
            </p:cNvSpPr>
            <p:nvPr/>
          </p:nvSpPr>
          <p:spPr bwMode="auto">
            <a:xfrm>
              <a:off x="1776" y="3840"/>
              <a:ext cx="57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19" name="Rectangle 271" descr="Wide upward diagonal"/>
            <p:cNvSpPr>
              <a:spLocks noChangeArrowheads="1"/>
            </p:cNvSpPr>
            <p:nvPr/>
          </p:nvSpPr>
          <p:spPr bwMode="auto">
            <a:xfrm>
              <a:off x="2352" y="3840"/>
              <a:ext cx="144" cy="14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" name="Group 272"/>
          <p:cNvGrpSpPr>
            <a:grpSpLocks/>
          </p:cNvGrpSpPr>
          <p:nvPr/>
        </p:nvGrpSpPr>
        <p:grpSpPr bwMode="auto">
          <a:xfrm>
            <a:off x="1168400" y="2354263"/>
            <a:ext cx="541338" cy="228600"/>
            <a:chOff x="244" y="1056"/>
            <a:chExt cx="341" cy="144"/>
          </a:xfrm>
        </p:grpSpPr>
        <p:sp>
          <p:nvSpPr>
            <p:cNvPr id="155921" name="Rectangle 273"/>
            <p:cNvSpPr>
              <a:spLocks noChangeArrowheads="1"/>
            </p:cNvSpPr>
            <p:nvPr/>
          </p:nvSpPr>
          <p:spPr bwMode="auto">
            <a:xfrm>
              <a:off x="244" y="1056"/>
              <a:ext cx="240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22" name="Rectangle 274" descr="Wide upward diagonal"/>
            <p:cNvSpPr>
              <a:spLocks noChangeArrowheads="1"/>
            </p:cNvSpPr>
            <p:nvPr/>
          </p:nvSpPr>
          <p:spPr bwMode="auto">
            <a:xfrm>
              <a:off x="484" y="1056"/>
              <a:ext cx="101" cy="144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" name="Group 275"/>
          <p:cNvGrpSpPr>
            <a:grpSpLocks/>
          </p:cNvGrpSpPr>
          <p:nvPr/>
        </p:nvGrpSpPr>
        <p:grpSpPr bwMode="auto">
          <a:xfrm rot="-126167">
            <a:off x="1106488" y="3141663"/>
            <a:ext cx="700087" cy="228600"/>
            <a:chOff x="144" y="1252"/>
            <a:chExt cx="441" cy="144"/>
          </a:xfrm>
        </p:grpSpPr>
        <p:sp>
          <p:nvSpPr>
            <p:cNvPr id="155924" name="Rectangle 276"/>
            <p:cNvSpPr>
              <a:spLocks noChangeArrowheads="1"/>
            </p:cNvSpPr>
            <p:nvPr/>
          </p:nvSpPr>
          <p:spPr bwMode="auto">
            <a:xfrm>
              <a:off x="144" y="1252"/>
              <a:ext cx="340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25" name="Rectangle 277" descr="Wide upward diagonal"/>
            <p:cNvSpPr>
              <a:spLocks noChangeArrowheads="1"/>
            </p:cNvSpPr>
            <p:nvPr/>
          </p:nvSpPr>
          <p:spPr bwMode="auto">
            <a:xfrm>
              <a:off x="484" y="1252"/>
              <a:ext cx="101" cy="144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8" name="Group 278"/>
          <p:cNvGrpSpPr>
            <a:grpSpLocks/>
          </p:cNvGrpSpPr>
          <p:nvPr/>
        </p:nvGrpSpPr>
        <p:grpSpPr bwMode="auto">
          <a:xfrm>
            <a:off x="7467600" y="5105400"/>
            <a:ext cx="804863" cy="228600"/>
            <a:chOff x="1776" y="3840"/>
            <a:chExt cx="720" cy="144"/>
          </a:xfrm>
        </p:grpSpPr>
        <p:sp>
          <p:nvSpPr>
            <p:cNvPr id="155927" name="Rectangle 279"/>
            <p:cNvSpPr>
              <a:spLocks noChangeArrowheads="1"/>
            </p:cNvSpPr>
            <p:nvPr/>
          </p:nvSpPr>
          <p:spPr bwMode="auto">
            <a:xfrm>
              <a:off x="1776" y="3840"/>
              <a:ext cx="57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928" name="Rectangle 280" descr="Wide upward diagonal"/>
            <p:cNvSpPr>
              <a:spLocks noChangeArrowheads="1"/>
            </p:cNvSpPr>
            <p:nvPr/>
          </p:nvSpPr>
          <p:spPr bwMode="auto">
            <a:xfrm>
              <a:off x="2352" y="3840"/>
              <a:ext cx="144" cy="14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14392 0.03588 L 0.30607 -0.02755 L 0.50347 0.06343 L 0.70243 0.20995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14028 -0.06667 L 0.16962 0.15116 L 0.51094 0.19514 L 0.68906 0.28125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07407E-6 L 0.16233 -0.05694 L 0.30001 -0.32199 L 0.49983 -0.22615 L 0.70001 -0.2877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16233 -0.06828 L -0.3684 -0.39027 L -0.52812 -0.32847 L -0.70486 -0.36574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44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7F0B7E-599C-4DF9-B15D-165A9B3F4109}" type="slidenum">
              <a:rPr lang="en-US"/>
              <a:pPr/>
              <a:t>18</a:t>
            </a:fld>
            <a:endParaRPr lang="en-US"/>
          </a:p>
        </p:txBody>
      </p:sp>
      <p:sp>
        <p:nvSpPr>
          <p:cNvPr id="44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of Presence (POPs)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6550" y="914400"/>
            <a:ext cx="8502650" cy="4256088"/>
            <a:chOff x="86" y="878"/>
            <a:chExt cx="5356" cy="2681"/>
          </a:xfrm>
        </p:grpSpPr>
        <p:sp>
          <p:nvSpPr>
            <p:cNvPr id="157700" name="Line 4"/>
            <p:cNvSpPr>
              <a:spLocks noChangeShapeType="1"/>
            </p:cNvSpPr>
            <p:nvPr/>
          </p:nvSpPr>
          <p:spPr bwMode="auto">
            <a:xfrm flipH="1" flipV="1">
              <a:off x="1755" y="1815"/>
              <a:ext cx="1114" cy="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1" name="Line 5"/>
            <p:cNvSpPr>
              <a:spLocks noChangeShapeType="1"/>
            </p:cNvSpPr>
            <p:nvPr/>
          </p:nvSpPr>
          <p:spPr bwMode="auto">
            <a:xfrm flipH="1">
              <a:off x="3792" y="1104"/>
              <a:ext cx="528" cy="7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2" name="Line 6"/>
            <p:cNvSpPr>
              <a:spLocks noChangeShapeType="1"/>
            </p:cNvSpPr>
            <p:nvPr/>
          </p:nvSpPr>
          <p:spPr bwMode="auto">
            <a:xfrm flipH="1">
              <a:off x="2688" y="2253"/>
              <a:ext cx="209" cy="5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3" name="Line 7"/>
            <p:cNvSpPr>
              <a:spLocks noChangeShapeType="1"/>
            </p:cNvSpPr>
            <p:nvPr/>
          </p:nvSpPr>
          <p:spPr bwMode="auto">
            <a:xfrm flipH="1">
              <a:off x="2897" y="1905"/>
              <a:ext cx="986" cy="2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4" name="Line 8"/>
            <p:cNvSpPr>
              <a:spLocks noChangeShapeType="1"/>
            </p:cNvSpPr>
            <p:nvPr/>
          </p:nvSpPr>
          <p:spPr bwMode="auto">
            <a:xfrm flipV="1">
              <a:off x="2640" y="1491"/>
              <a:ext cx="0" cy="1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5" name="Line 9"/>
            <p:cNvSpPr>
              <a:spLocks noChangeShapeType="1"/>
            </p:cNvSpPr>
            <p:nvPr/>
          </p:nvSpPr>
          <p:spPr bwMode="auto">
            <a:xfrm flipH="1">
              <a:off x="2742" y="1104"/>
              <a:ext cx="1578" cy="3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6" name="Line 10"/>
            <p:cNvSpPr>
              <a:spLocks noChangeShapeType="1"/>
            </p:cNvSpPr>
            <p:nvPr/>
          </p:nvSpPr>
          <p:spPr bwMode="auto">
            <a:xfrm flipH="1" flipV="1">
              <a:off x="2688" y="1458"/>
              <a:ext cx="181" cy="7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7" name="Line 11"/>
            <p:cNvSpPr>
              <a:spLocks noChangeShapeType="1"/>
            </p:cNvSpPr>
            <p:nvPr/>
          </p:nvSpPr>
          <p:spPr bwMode="auto">
            <a:xfrm flipV="1">
              <a:off x="1920" y="1520"/>
              <a:ext cx="720" cy="1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8" name="Line 12"/>
            <p:cNvSpPr>
              <a:spLocks noChangeShapeType="1"/>
            </p:cNvSpPr>
            <p:nvPr/>
          </p:nvSpPr>
          <p:spPr bwMode="auto">
            <a:xfrm flipH="1" flipV="1">
              <a:off x="2640" y="1507"/>
              <a:ext cx="1104" cy="12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9" name="Line 13"/>
            <p:cNvSpPr>
              <a:spLocks noChangeShapeType="1"/>
            </p:cNvSpPr>
            <p:nvPr/>
          </p:nvSpPr>
          <p:spPr bwMode="auto">
            <a:xfrm flipH="1" flipV="1">
              <a:off x="2640" y="1503"/>
              <a:ext cx="1248" cy="4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0" name="Line 14"/>
            <p:cNvSpPr>
              <a:spLocks noChangeShapeType="1"/>
            </p:cNvSpPr>
            <p:nvPr/>
          </p:nvSpPr>
          <p:spPr bwMode="auto">
            <a:xfrm flipV="1">
              <a:off x="1776" y="1539"/>
              <a:ext cx="912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1" name="Line 15"/>
            <p:cNvSpPr>
              <a:spLocks noChangeShapeType="1"/>
            </p:cNvSpPr>
            <p:nvPr/>
          </p:nvSpPr>
          <p:spPr bwMode="auto">
            <a:xfrm>
              <a:off x="1774" y="1915"/>
              <a:ext cx="154" cy="8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2" name="Line 16"/>
            <p:cNvSpPr>
              <a:spLocks noChangeShapeType="1"/>
            </p:cNvSpPr>
            <p:nvPr/>
          </p:nvSpPr>
          <p:spPr bwMode="auto">
            <a:xfrm>
              <a:off x="1872" y="2733"/>
              <a:ext cx="19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3" name="Line 17"/>
            <p:cNvSpPr>
              <a:spLocks noChangeShapeType="1"/>
            </p:cNvSpPr>
            <p:nvPr/>
          </p:nvSpPr>
          <p:spPr bwMode="auto">
            <a:xfrm flipH="1" flipV="1">
              <a:off x="3883" y="1832"/>
              <a:ext cx="0" cy="10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4" name="Line 18"/>
            <p:cNvSpPr>
              <a:spLocks noChangeShapeType="1"/>
            </p:cNvSpPr>
            <p:nvPr/>
          </p:nvSpPr>
          <p:spPr bwMode="auto">
            <a:xfrm>
              <a:off x="462" y="1620"/>
              <a:ext cx="1314" cy="2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5" name="Line 19"/>
            <p:cNvSpPr>
              <a:spLocks noChangeShapeType="1"/>
            </p:cNvSpPr>
            <p:nvPr/>
          </p:nvSpPr>
          <p:spPr bwMode="auto">
            <a:xfrm flipV="1">
              <a:off x="462" y="1824"/>
              <a:ext cx="1266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6" name="Line 20"/>
            <p:cNvSpPr>
              <a:spLocks noChangeShapeType="1"/>
            </p:cNvSpPr>
            <p:nvPr/>
          </p:nvSpPr>
          <p:spPr bwMode="auto">
            <a:xfrm flipV="1">
              <a:off x="3840" y="1620"/>
              <a:ext cx="1127" cy="2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7" name="Line 21"/>
            <p:cNvSpPr>
              <a:spLocks noChangeShapeType="1"/>
            </p:cNvSpPr>
            <p:nvPr/>
          </p:nvSpPr>
          <p:spPr bwMode="auto">
            <a:xfrm>
              <a:off x="3840" y="1917"/>
              <a:ext cx="1279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8" name="Line 22"/>
            <p:cNvSpPr>
              <a:spLocks noChangeShapeType="1"/>
            </p:cNvSpPr>
            <p:nvPr/>
          </p:nvSpPr>
          <p:spPr bwMode="auto">
            <a:xfrm flipV="1">
              <a:off x="576" y="2685"/>
              <a:ext cx="134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9" name="Line 23"/>
            <p:cNvSpPr>
              <a:spLocks noChangeShapeType="1"/>
            </p:cNvSpPr>
            <p:nvPr/>
          </p:nvSpPr>
          <p:spPr bwMode="auto">
            <a:xfrm>
              <a:off x="3840" y="2877"/>
              <a:ext cx="103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88" y="1485"/>
              <a:ext cx="475" cy="442"/>
              <a:chOff x="192" y="1632"/>
              <a:chExt cx="475" cy="442"/>
            </a:xfrm>
          </p:grpSpPr>
          <p:sp>
            <p:nvSpPr>
              <p:cNvPr id="157721" name="Rectangle 25"/>
              <p:cNvSpPr>
                <a:spLocks noChangeArrowheads="1"/>
              </p:cNvSpPr>
              <p:nvPr/>
            </p:nvSpPr>
            <p:spPr bwMode="auto">
              <a:xfrm>
                <a:off x="278" y="1654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22" name="Rectangle 26"/>
              <p:cNvSpPr>
                <a:spLocks noChangeArrowheads="1"/>
              </p:cNvSpPr>
              <p:nvPr/>
            </p:nvSpPr>
            <p:spPr bwMode="auto">
              <a:xfrm>
                <a:off x="220" y="1956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192" y="1632"/>
                <a:ext cx="475" cy="442"/>
                <a:chOff x="5285" y="1536"/>
                <a:chExt cx="475" cy="442"/>
              </a:xfrm>
            </p:grpSpPr>
            <p:sp>
              <p:nvSpPr>
                <p:cNvPr id="157724" name="Rectangle 28"/>
                <p:cNvSpPr>
                  <a:spLocks noChangeArrowheads="1"/>
                </p:cNvSpPr>
                <p:nvPr/>
              </p:nvSpPr>
              <p:spPr bwMode="auto">
                <a:xfrm>
                  <a:off x="5424" y="1612"/>
                  <a:ext cx="192" cy="14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9"/>
                <p:cNvGrpSpPr>
                  <a:grpSpLocks/>
                </p:cNvGrpSpPr>
                <p:nvPr/>
              </p:nvGrpSpPr>
              <p:grpSpPr bwMode="auto">
                <a:xfrm>
                  <a:off x="5285" y="1536"/>
                  <a:ext cx="475" cy="442"/>
                  <a:chOff x="5285" y="1536"/>
                  <a:chExt cx="475" cy="442"/>
                </a:xfrm>
              </p:grpSpPr>
              <p:sp>
                <p:nvSpPr>
                  <p:cNvPr id="157726" name="Freeform 30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27" name="Freeform 31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28" name="Freeform 32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29" name="Freeform 33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0" name="Freeform 34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1" name="Freeform 35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2" name="Freeform 36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3" name="Freeform 37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4" name="Freeform 38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5" name="Freeform 39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6" name="Freeform 40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7" name="Freeform 41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8" name="Freeform 42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39" name="Freeform 43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0" name="Freeform 44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1" name="Freeform 45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2" name="Freeform 46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3" name="Freeform 47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4" name="Freeform 48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5" name="Freeform 49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6" name="Freeform 50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7" name="Freeform 51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8" name="Freeform 52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49" name="Freeform 53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50" name="Freeform 54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51" name="Freeform 55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52" name="Freeform 56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53" name="Freeform 57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54" name="Freeform 58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55" name="Freeform 59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1701" y="2493"/>
              <a:ext cx="363" cy="369"/>
              <a:chOff x="1884" y="1812"/>
              <a:chExt cx="363" cy="369"/>
            </a:xfrm>
          </p:grpSpPr>
          <p:sp>
            <p:nvSpPr>
              <p:cNvPr id="157757" name="AutoShape 61"/>
              <p:cNvSpPr>
                <a:spLocks noChangeArrowheads="1"/>
              </p:cNvSpPr>
              <p:nvPr/>
            </p:nvSpPr>
            <p:spPr bwMode="auto">
              <a:xfrm>
                <a:off x="1884" y="1812"/>
                <a:ext cx="363" cy="369"/>
              </a:xfrm>
              <a:prstGeom prst="can">
                <a:avLst>
                  <a:gd name="adj" fmla="val 50826"/>
                </a:avLst>
              </a:pr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2"/>
              <p:cNvGrpSpPr>
                <a:grpSpLocks/>
              </p:cNvGrpSpPr>
              <p:nvPr/>
            </p:nvGrpSpPr>
            <p:grpSpPr bwMode="auto">
              <a:xfrm>
                <a:off x="1932" y="1863"/>
                <a:ext cx="279" cy="81"/>
                <a:chOff x="1470" y="1821"/>
                <a:chExt cx="279" cy="93"/>
              </a:xfrm>
            </p:grpSpPr>
            <p:sp>
              <p:nvSpPr>
                <p:cNvPr id="157759" name="Freeform 63"/>
                <p:cNvSpPr>
                  <a:spLocks/>
                </p:cNvSpPr>
                <p:nvPr/>
              </p:nvSpPr>
              <p:spPr bwMode="auto">
                <a:xfrm>
                  <a:off x="1476" y="1821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60" name="Freeform 64"/>
                <p:cNvSpPr>
                  <a:spLocks/>
                </p:cNvSpPr>
                <p:nvPr/>
              </p:nvSpPr>
              <p:spPr bwMode="auto">
                <a:xfrm flipV="1">
                  <a:off x="1470" y="1824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1584" y="1584"/>
              <a:ext cx="363" cy="369"/>
              <a:chOff x="1884" y="1812"/>
              <a:chExt cx="363" cy="369"/>
            </a:xfrm>
          </p:grpSpPr>
          <p:sp>
            <p:nvSpPr>
              <p:cNvPr id="157762" name="AutoShape 66"/>
              <p:cNvSpPr>
                <a:spLocks noChangeArrowheads="1"/>
              </p:cNvSpPr>
              <p:nvPr/>
            </p:nvSpPr>
            <p:spPr bwMode="auto">
              <a:xfrm>
                <a:off x="1884" y="1812"/>
                <a:ext cx="363" cy="369"/>
              </a:xfrm>
              <a:prstGeom prst="can">
                <a:avLst>
                  <a:gd name="adj" fmla="val 50826"/>
                </a:avLst>
              </a:pr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1932" y="1863"/>
                <a:ext cx="279" cy="81"/>
                <a:chOff x="1470" y="1821"/>
                <a:chExt cx="279" cy="93"/>
              </a:xfrm>
            </p:grpSpPr>
            <p:sp>
              <p:nvSpPr>
                <p:cNvPr id="157764" name="Freeform 68"/>
                <p:cNvSpPr>
                  <a:spLocks/>
                </p:cNvSpPr>
                <p:nvPr/>
              </p:nvSpPr>
              <p:spPr bwMode="auto">
                <a:xfrm>
                  <a:off x="1476" y="1821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65" name="Freeform 69"/>
                <p:cNvSpPr>
                  <a:spLocks/>
                </p:cNvSpPr>
                <p:nvPr/>
              </p:nvSpPr>
              <p:spPr bwMode="auto">
                <a:xfrm flipV="1">
                  <a:off x="1470" y="1824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648" y="1725"/>
              <a:ext cx="363" cy="369"/>
              <a:chOff x="1884" y="1812"/>
              <a:chExt cx="363" cy="369"/>
            </a:xfrm>
          </p:grpSpPr>
          <p:sp>
            <p:nvSpPr>
              <p:cNvPr id="157767" name="AutoShape 71"/>
              <p:cNvSpPr>
                <a:spLocks noChangeArrowheads="1"/>
              </p:cNvSpPr>
              <p:nvPr/>
            </p:nvSpPr>
            <p:spPr bwMode="auto">
              <a:xfrm>
                <a:off x="1884" y="1812"/>
                <a:ext cx="363" cy="369"/>
              </a:xfrm>
              <a:prstGeom prst="can">
                <a:avLst>
                  <a:gd name="adj" fmla="val 50826"/>
                </a:avLst>
              </a:pr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72"/>
              <p:cNvGrpSpPr>
                <a:grpSpLocks/>
              </p:cNvGrpSpPr>
              <p:nvPr/>
            </p:nvGrpSpPr>
            <p:grpSpPr bwMode="auto">
              <a:xfrm>
                <a:off x="1932" y="1863"/>
                <a:ext cx="279" cy="81"/>
                <a:chOff x="1470" y="1821"/>
                <a:chExt cx="279" cy="93"/>
              </a:xfrm>
            </p:grpSpPr>
            <p:sp>
              <p:nvSpPr>
                <p:cNvPr id="157769" name="Freeform 73"/>
                <p:cNvSpPr>
                  <a:spLocks/>
                </p:cNvSpPr>
                <p:nvPr/>
              </p:nvSpPr>
              <p:spPr bwMode="auto">
                <a:xfrm>
                  <a:off x="1476" y="1821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70" name="Freeform 74"/>
                <p:cNvSpPr>
                  <a:spLocks/>
                </p:cNvSpPr>
                <p:nvPr/>
              </p:nvSpPr>
              <p:spPr bwMode="auto">
                <a:xfrm flipV="1">
                  <a:off x="1470" y="1824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75"/>
            <p:cNvGrpSpPr>
              <a:grpSpLocks/>
            </p:cNvGrpSpPr>
            <p:nvPr/>
          </p:nvGrpSpPr>
          <p:grpSpPr bwMode="auto">
            <a:xfrm>
              <a:off x="3648" y="2733"/>
              <a:ext cx="363" cy="369"/>
              <a:chOff x="1884" y="1812"/>
              <a:chExt cx="363" cy="369"/>
            </a:xfrm>
          </p:grpSpPr>
          <p:sp>
            <p:nvSpPr>
              <p:cNvPr id="157772" name="AutoShape 76"/>
              <p:cNvSpPr>
                <a:spLocks noChangeArrowheads="1"/>
              </p:cNvSpPr>
              <p:nvPr/>
            </p:nvSpPr>
            <p:spPr bwMode="auto">
              <a:xfrm>
                <a:off x="1884" y="1812"/>
                <a:ext cx="363" cy="369"/>
              </a:xfrm>
              <a:prstGeom prst="can">
                <a:avLst>
                  <a:gd name="adj" fmla="val 50826"/>
                </a:avLst>
              </a:pr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77"/>
              <p:cNvGrpSpPr>
                <a:grpSpLocks/>
              </p:cNvGrpSpPr>
              <p:nvPr/>
            </p:nvGrpSpPr>
            <p:grpSpPr bwMode="auto">
              <a:xfrm>
                <a:off x="1932" y="1863"/>
                <a:ext cx="279" cy="81"/>
                <a:chOff x="1470" y="1821"/>
                <a:chExt cx="279" cy="93"/>
              </a:xfrm>
            </p:grpSpPr>
            <p:sp>
              <p:nvSpPr>
                <p:cNvPr id="157774" name="Freeform 78"/>
                <p:cNvSpPr>
                  <a:spLocks/>
                </p:cNvSpPr>
                <p:nvPr/>
              </p:nvSpPr>
              <p:spPr bwMode="auto">
                <a:xfrm>
                  <a:off x="1476" y="1821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775" name="Freeform 79"/>
                <p:cNvSpPr>
                  <a:spLocks/>
                </p:cNvSpPr>
                <p:nvPr/>
              </p:nvSpPr>
              <p:spPr bwMode="auto">
                <a:xfrm flipV="1">
                  <a:off x="1470" y="1824"/>
                  <a:ext cx="273" cy="9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0" y="0"/>
                    </a:cxn>
                    <a:cxn ang="0">
                      <a:pos x="198" y="90"/>
                    </a:cxn>
                    <a:cxn ang="0">
                      <a:pos x="273" y="90"/>
                    </a:cxn>
                  </a:cxnLst>
                  <a:rect l="0" t="0" r="r" b="b"/>
                  <a:pathLst>
                    <a:path w="273" h="90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198" y="90"/>
                      </a:lnTo>
                      <a:lnTo>
                        <a:pt x="273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9525" cap="flat" cmpd="sng">
                  <a:solidFill>
                    <a:schemeClr val="bg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80"/>
            <p:cNvGrpSpPr>
              <a:grpSpLocks/>
            </p:cNvGrpSpPr>
            <p:nvPr/>
          </p:nvGrpSpPr>
          <p:grpSpPr bwMode="auto">
            <a:xfrm>
              <a:off x="287" y="2253"/>
              <a:ext cx="475" cy="442"/>
              <a:chOff x="192" y="1632"/>
              <a:chExt cx="475" cy="442"/>
            </a:xfrm>
          </p:grpSpPr>
          <p:sp>
            <p:nvSpPr>
              <p:cNvPr id="157777" name="Rectangle 81"/>
              <p:cNvSpPr>
                <a:spLocks noChangeArrowheads="1"/>
              </p:cNvSpPr>
              <p:nvPr/>
            </p:nvSpPr>
            <p:spPr bwMode="auto">
              <a:xfrm>
                <a:off x="278" y="1654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78" name="Rectangle 82"/>
              <p:cNvSpPr>
                <a:spLocks noChangeArrowheads="1"/>
              </p:cNvSpPr>
              <p:nvPr/>
            </p:nvSpPr>
            <p:spPr bwMode="auto">
              <a:xfrm>
                <a:off x="220" y="1956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83"/>
              <p:cNvGrpSpPr>
                <a:grpSpLocks/>
              </p:cNvGrpSpPr>
              <p:nvPr/>
            </p:nvGrpSpPr>
            <p:grpSpPr bwMode="auto">
              <a:xfrm>
                <a:off x="192" y="1632"/>
                <a:ext cx="475" cy="442"/>
                <a:chOff x="5285" y="1536"/>
                <a:chExt cx="475" cy="442"/>
              </a:xfrm>
            </p:grpSpPr>
            <p:sp>
              <p:nvSpPr>
                <p:cNvPr id="157780" name="Rectangle 84"/>
                <p:cNvSpPr>
                  <a:spLocks noChangeArrowheads="1"/>
                </p:cNvSpPr>
                <p:nvPr/>
              </p:nvSpPr>
              <p:spPr bwMode="auto">
                <a:xfrm>
                  <a:off x="5424" y="1612"/>
                  <a:ext cx="192" cy="14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85"/>
                <p:cNvGrpSpPr>
                  <a:grpSpLocks/>
                </p:cNvGrpSpPr>
                <p:nvPr/>
              </p:nvGrpSpPr>
              <p:grpSpPr bwMode="auto">
                <a:xfrm>
                  <a:off x="5285" y="1536"/>
                  <a:ext cx="475" cy="442"/>
                  <a:chOff x="5285" y="1536"/>
                  <a:chExt cx="475" cy="442"/>
                </a:xfrm>
              </p:grpSpPr>
              <p:sp>
                <p:nvSpPr>
                  <p:cNvPr id="157782" name="Freeform 86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83" name="Freeform 87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84" name="Freeform 88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85" name="Freeform 89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86" name="Freeform 90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87" name="Freeform 91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88" name="Freeform 92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89" name="Freeform 93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0" name="Freeform 94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1" name="Freeform 95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2" name="Freeform 96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3" name="Freeform 97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4" name="Freeform 98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5" name="Freeform 99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6" name="Freeform 100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7" name="Freeform 101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8" name="Freeform 102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99" name="Freeform 103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0" name="Freeform 104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1" name="Freeform 105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2" name="Freeform 106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3" name="Freeform 107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4" name="Freeform 108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5" name="Freeform 109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6" name="Freeform 110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7" name="Freeform 111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8" name="Freeform 112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09" name="Freeform 113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10" name="Freeform 114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11" name="Freeform 115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7" name="Group 116"/>
            <p:cNvGrpSpPr>
              <a:grpSpLocks/>
            </p:cNvGrpSpPr>
            <p:nvPr/>
          </p:nvGrpSpPr>
          <p:grpSpPr bwMode="auto">
            <a:xfrm>
              <a:off x="4656" y="3117"/>
              <a:ext cx="475" cy="442"/>
              <a:chOff x="192" y="1632"/>
              <a:chExt cx="475" cy="442"/>
            </a:xfrm>
          </p:grpSpPr>
          <p:sp>
            <p:nvSpPr>
              <p:cNvPr id="157813" name="Rectangle 117"/>
              <p:cNvSpPr>
                <a:spLocks noChangeArrowheads="1"/>
              </p:cNvSpPr>
              <p:nvPr/>
            </p:nvSpPr>
            <p:spPr bwMode="auto">
              <a:xfrm>
                <a:off x="278" y="1654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814" name="Rectangle 118"/>
              <p:cNvSpPr>
                <a:spLocks noChangeArrowheads="1"/>
              </p:cNvSpPr>
              <p:nvPr/>
            </p:nvSpPr>
            <p:spPr bwMode="auto">
              <a:xfrm>
                <a:off x="220" y="1956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19"/>
              <p:cNvGrpSpPr>
                <a:grpSpLocks/>
              </p:cNvGrpSpPr>
              <p:nvPr/>
            </p:nvGrpSpPr>
            <p:grpSpPr bwMode="auto">
              <a:xfrm>
                <a:off x="192" y="1632"/>
                <a:ext cx="475" cy="442"/>
                <a:chOff x="5285" y="1536"/>
                <a:chExt cx="475" cy="442"/>
              </a:xfrm>
            </p:grpSpPr>
            <p:sp>
              <p:nvSpPr>
                <p:cNvPr id="157816" name="Rectangle 120"/>
                <p:cNvSpPr>
                  <a:spLocks noChangeArrowheads="1"/>
                </p:cNvSpPr>
                <p:nvPr/>
              </p:nvSpPr>
              <p:spPr bwMode="auto">
                <a:xfrm>
                  <a:off x="5424" y="1612"/>
                  <a:ext cx="192" cy="14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21"/>
                <p:cNvGrpSpPr>
                  <a:grpSpLocks/>
                </p:cNvGrpSpPr>
                <p:nvPr/>
              </p:nvGrpSpPr>
              <p:grpSpPr bwMode="auto">
                <a:xfrm>
                  <a:off x="5285" y="1536"/>
                  <a:ext cx="475" cy="442"/>
                  <a:chOff x="5285" y="1536"/>
                  <a:chExt cx="475" cy="442"/>
                </a:xfrm>
              </p:grpSpPr>
              <p:sp>
                <p:nvSpPr>
                  <p:cNvPr id="157818" name="Freeform 122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19" name="Freeform 123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0" name="Freeform 124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1" name="Freeform 125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2" name="Freeform 126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3" name="Freeform 127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4" name="Freeform 128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5" name="Freeform 129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6" name="Freeform 130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7" name="Freeform 131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8" name="Freeform 132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29" name="Freeform 133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0" name="Freeform 134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1" name="Freeform 135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2" name="Freeform 136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3" name="Freeform 137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4" name="Freeform 138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5" name="Freeform 139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6" name="Freeform 140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7" name="Freeform 141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8" name="Freeform 142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39" name="Freeform 143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40" name="Freeform 144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41" name="Freeform 145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42" name="Freeform 146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43" name="Freeform 147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44" name="Freeform 148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45" name="Freeform 149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46" name="Freeform 150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47" name="Freeform 151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0" name="Group 152"/>
            <p:cNvGrpSpPr>
              <a:grpSpLocks/>
            </p:cNvGrpSpPr>
            <p:nvPr/>
          </p:nvGrpSpPr>
          <p:grpSpPr bwMode="auto">
            <a:xfrm>
              <a:off x="4752" y="2301"/>
              <a:ext cx="475" cy="442"/>
              <a:chOff x="192" y="1632"/>
              <a:chExt cx="475" cy="442"/>
            </a:xfrm>
          </p:grpSpPr>
          <p:sp>
            <p:nvSpPr>
              <p:cNvPr id="157849" name="Rectangle 153"/>
              <p:cNvSpPr>
                <a:spLocks noChangeArrowheads="1"/>
              </p:cNvSpPr>
              <p:nvPr/>
            </p:nvSpPr>
            <p:spPr bwMode="auto">
              <a:xfrm>
                <a:off x="278" y="1654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850" name="Rectangle 154"/>
              <p:cNvSpPr>
                <a:spLocks noChangeArrowheads="1"/>
              </p:cNvSpPr>
              <p:nvPr/>
            </p:nvSpPr>
            <p:spPr bwMode="auto">
              <a:xfrm>
                <a:off x="220" y="1956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" name="Group 155"/>
              <p:cNvGrpSpPr>
                <a:grpSpLocks/>
              </p:cNvGrpSpPr>
              <p:nvPr/>
            </p:nvGrpSpPr>
            <p:grpSpPr bwMode="auto">
              <a:xfrm>
                <a:off x="192" y="1632"/>
                <a:ext cx="475" cy="442"/>
                <a:chOff x="5285" y="1536"/>
                <a:chExt cx="475" cy="442"/>
              </a:xfrm>
            </p:grpSpPr>
            <p:sp>
              <p:nvSpPr>
                <p:cNvPr id="157852" name="Rectangle 156"/>
                <p:cNvSpPr>
                  <a:spLocks noChangeArrowheads="1"/>
                </p:cNvSpPr>
                <p:nvPr/>
              </p:nvSpPr>
              <p:spPr bwMode="auto">
                <a:xfrm>
                  <a:off x="5424" y="1612"/>
                  <a:ext cx="192" cy="14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57"/>
                <p:cNvGrpSpPr>
                  <a:grpSpLocks/>
                </p:cNvGrpSpPr>
                <p:nvPr/>
              </p:nvGrpSpPr>
              <p:grpSpPr bwMode="auto">
                <a:xfrm>
                  <a:off x="5285" y="1536"/>
                  <a:ext cx="475" cy="442"/>
                  <a:chOff x="5285" y="1536"/>
                  <a:chExt cx="475" cy="442"/>
                </a:xfrm>
              </p:grpSpPr>
              <p:sp>
                <p:nvSpPr>
                  <p:cNvPr id="157854" name="Freeform 158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55" name="Freeform 159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56" name="Freeform 160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57" name="Freeform 161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58" name="Freeform 162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59" name="Freeform 163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0" name="Freeform 164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1" name="Freeform 165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2" name="Freeform 166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3" name="Freeform 167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4" name="Freeform 168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5" name="Freeform 169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6" name="Freeform 170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7" name="Freeform 171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8" name="Freeform 172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69" name="Freeform 173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0" name="Freeform 174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1" name="Freeform 175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2" name="Freeform 176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3" name="Freeform 177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4" name="Freeform 178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5" name="Freeform 179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6" name="Freeform 180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7" name="Freeform 181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8" name="Freeform 182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79" name="Freeform 183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80" name="Freeform 184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81" name="Freeform 185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82" name="Freeform 186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83" name="Freeform 187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3" name="Group 188"/>
            <p:cNvGrpSpPr>
              <a:grpSpLocks/>
            </p:cNvGrpSpPr>
            <p:nvPr/>
          </p:nvGrpSpPr>
          <p:grpSpPr bwMode="auto">
            <a:xfrm>
              <a:off x="4752" y="1437"/>
              <a:ext cx="475" cy="442"/>
              <a:chOff x="192" y="1632"/>
              <a:chExt cx="475" cy="442"/>
            </a:xfrm>
          </p:grpSpPr>
          <p:sp>
            <p:nvSpPr>
              <p:cNvPr id="157885" name="Rectangle 189"/>
              <p:cNvSpPr>
                <a:spLocks noChangeArrowheads="1"/>
              </p:cNvSpPr>
              <p:nvPr/>
            </p:nvSpPr>
            <p:spPr bwMode="auto">
              <a:xfrm>
                <a:off x="278" y="1654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886" name="Rectangle 190"/>
              <p:cNvSpPr>
                <a:spLocks noChangeArrowheads="1"/>
              </p:cNvSpPr>
              <p:nvPr/>
            </p:nvSpPr>
            <p:spPr bwMode="auto">
              <a:xfrm>
                <a:off x="220" y="1956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191"/>
              <p:cNvGrpSpPr>
                <a:grpSpLocks/>
              </p:cNvGrpSpPr>
              <p:nvPr/>
            </p:nvGrpSpPr>
            <p:grpSpPr bwMode="auto">
              <a:xfrm>
                <a:off x="192" y="1632"/>
                <a:ext cx="475" cy="442"/>
                <a:chOff x="5285" y="1536"/>
                <a:chExt cx="475" cy="442"/>
              </a:xfrm>
            </p:grpSpPr>
            <p:sp>
              <p:nvSpPr>
                <p:cNvPr id="157888" name="Rectangle 192"/>
                <p:cNvSpPr>
                  <a:spLocks noChangeArrowheads="1"/>
                </p:cNvSpPr>
                <p:nvPr/>
              </p:nvSpPr>
              <p:spPr bwMode="auto">
                <a:xfrm>
                  <a:off x="5424" y="1612"/>
                  <a:ext cx="192" cy="14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193"/>
                <p:cNvGrpSpPr>
                  <a:grpSpLocks/>
                </p:cNvGrpSpPr>
                <p:nvPr/>
              </p:nvGrpSpPr>
              <p:grpSpPr bwMode="auto">
                <a:xfrm>
                  <a:off x="5285" y="1536"/>
                  <a:ext cx="475" cy="442"/>
                  <a:chOff x="5285" y="1536"/>
                  <a:chExt cx="475" cy="442"/>
                </a:xfrm>
              </p:grpSpPr>
              <p:sp>
                <p:nvSpPr>
                  <p:cNvPr id="157890" name="Freeform 194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91" name="Freeform 195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92" name="Freeform 196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93" name="Freeform 197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94" name="Freeform 198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95" name="Freeform 199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96" name="Freeform 200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97" name="Freeform 201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98" name="Freeform 202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99" name="Freeform 203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0" name="Freeform 204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1" name="Freeform 205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2" name="Freeform 206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3" name="Freeform 207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4" name="Freeform 208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5" name="Freeform 209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6" name="Freeform 210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7" name="Freeform 211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8" name="Freeform 212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09" name="Freeform 213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0" name="Freeform 214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1" name="Freeform 215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2" name="Freeform 216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3" name="Freeform 217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4" name="Freeform 218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5" name="Freeform 219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6" name="Freeform 220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7" name="Freeform 221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8" name="Freeform 222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19" name="Freeform 223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" name="Group 224"/>
            <p:cNvGrpSpPr>
              <a:grpSpLocks/>
            </p:cNvGrpSpPr>
            <p:nvPr/>
          </p:nvGrpSpPr>
          <p:grpSpPr bwMode="auto">
            <a:xfrm>
              <a:off x="288" y="2925"/>
              <a:ext cx="475" cy="442"/>
              <a:chOff x="192" y="1632"/>
              <a:chExt cx="475" cy="442"/>
            </a:xfrm>
          </p:grpSpPr>
          <p:sp>
            <p:nvSpPr>
              <p:cNvPr id="157921" name="Rectangle 225"/>
              <p:cNvSpPr>
                <a:spLocks noChangeArrowheads="1"/>
              </p:cNvSpPr>
              <p:nvPr/>
            </p:nvSpPr>
            <p:spPr bwMode="auto">
              <a:xfrm>
                <a:off x="278" y="1654"/>
                <a:ext cx="28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22" name="Rectangle 226"/>
              <p:cNvSpPr>
                <a:spLocks noChangeArrowheads="1"/>
              </p:cNvSpPr>
              <p:nvPr/>
            </p:nvSpPr>
            <p:spPr bwMode="auto">
              <a:xfrm>
                <a:off x="220" y="1956"/>
                <a:ext cx="41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27"/>
              <p:cNvGrpSpPr>
                <a:grpSpLocks/>
              </p:cNvGrpSpPr>
              <p:nvPr/>
            </p:nvGrpSpPr>
            <p:grpSpPr bwMode="auto">
              <a:xfrm>
                <a:off x="192" y="1632"/>
                <a:ext cx="475" cy="442"/>
                <a:chOff x="5285" y="1536"/>
                <a:chExt cx="475" cy="442"/>
              </a:xfrm>
            </p:grpSpPr>
            <p:sp>
              <p:nvSpPr>
                <p:cNvPr id="157924" name="Rectangle 228"/>
                <p:cNvSpPr>
                  <a:spLocks noChangeArrowheads="1"/>
                </p:cNvSpPr>
                <p:nvPr/>
              </p:nvSpPr>
              <p:spPr bwMode="auto">
                <a:xfrm>
                  <a:off x="5424" y="1612"/>
                  <a:ext cx="192" cy="144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8" name="Group 229"/>
                <p:cNvGrpSpPr>
                  <a:grpSpLocks/>
                </p:cNvGrpSpPr>
                <p:nvPr/>
              </p:nvGrpSpPr>
              <p:grpSpPr bwMode="auto">
                <a:xfrm>
                  <a:off x="5285" y="1536"/>
                  <a:ext cx="475" cy="442"/>
                  <a:chOff x="5285" y="1536"/>
                  <a:chExt cx="475" cy="442"/>
                </a:xfrm>
              </p:grpSpPr>
              <p:sp>
                <p:nvSpPr>
                  <p:cNvPr id="157926" name="Freeform 230"/>
                  <p:cNvSpPr>
                    <a:spLocks/>
                  </p:cNvSpPr>
                  <p:nvPr/>
                </p:nvSpPr>
                <p:spPr bwMode="auto">
                  <a:xfrm>
                    <a:off x="5365" y="1943"/>
                    <a:ext cx="369" cy="35"/>
                  </a:xfrm>
                  <a:custGeom>
                    <a:avLst/>
                    <a:gdLst/>
                    <a:ahLst/>
                    <a:cxnLst>
                      <a:cxn ang="0">
                        <a:pos x="886" y="13"/>
                      </a:cxn>
                      <a:cxn ang="0">
                        <a:pos x="904" y="13"/>
                      </a:cxn>
                      <a:cxn ang="0">
                        <a:pos x="923" y="11"/>
                      </a:cxn>
                      <a:cxn ang="0">
                        <a:pos x="940" y="10"/>
                      </a:cxn>
                      <a:cxn ang="0">
                        <a:pos x="957" y="8"/>
                      </a:cxn>
                      <a:cxn ang="0">
                        <a:pos x="974" y="5"/>
                      </a:cxn>
                      <a:cxn ang="0">
                        <a:pos x="992" y="3"/>
                      </a:cxn>
                      <a:cxn ang="0">
                        <a:pos x="1007" y="2"/>
                      </a:cxn>
                      <a:cxn ang="0">
                        <a:pos x="1025" y="1"/>
                      </a:cxn>
                      <a:cxn ang="0">
                        <a:pos x="1042" y="0"/>
                      </a:cxn>
                      <a:cxn ang="0">
                        <a:pos x="1058" y="1"/>
                      </a:cxn>
                      <a:cxn ang="0">
                        <a:pos x="1075" y="2"/>
                      </a:cxn>
                      <a:cxn ang="0">
                        <a:pos x="1093" y="7"/>
                      </a:cxn>
                      <a:cxn ang="0">
                        <a:pos x="1096" y="20"/>
                      </a:cxn>
                      <a:cxn ang="0">
                        <a:pos x="1100" y="33"/>
                      </a:cxn>
                      <a:cxn ang="0">
                        <a:pos x="1103" y="46"/>
                      </a:cxn>
                      <a:cxn ang="0">
                        <a:pos x="1077" y="64"/>
                      </a:cxn>
                      <a:cxn ang="0">
                        <a:pos x="1024" y="78"/>
                      </a:cxn>
                      <a:cxn ang="0">
                        <a:pos x="953" y="89"/>
                      </a:cxn>
                      <a:cxn ang="0">
                        <a:pos x="866" y="96"/>
                      </a:cxn>
                      <a:cxn ang="0">
                        <a:pos x="770" y="102"/>
                      </a:cxn>
                      <a:cxn ang="0">
                        <a:pos x="665" y="104"/>
                      </a:cxn>
                      <a:cxn ang="0">
                        <a:pos x="558" y="104"/>
                      </a:cxn>
                      <a:cxn ang="0">
                        <a:pos x="450" y="104"/>
                      </a:cxn>
                      <a:cxn ang="0">
                        <a:pos x="343" y="103"/>
                      </a:cxn>
                      <a:cxn ang="0">
                        <a:pos x="243" y="102"/>
                      </a:cxn>
                      <a:cxn ang="0">
                        <a:pos x="153" y="99"/>
                      </a:cxn>
                      <a:cxn ang="0">
                        <a:pos x="76" y="99"/>
                      </a:cxn>
                      <a:cxn ang="0">
                        <a:pos x="15" y="99"/>
                      </a:cxn>
                      <a:cxn ang="0">
                        <a:pos x="7" y="83"/>
                      </a:cxn>
                      <a:cxn ang="0">
                        <a:pos x="2" y="67"/>
                      </a:cxn>
                      <a:cxn ang="0">
                        <a:pos x="2" y="54"/>
                      </a:cxn>
                      <a:cxn ang="0">
                        <a:pos x="21" y="41"/>
                      </a:cxn>
                      <a:cxn ang="0">
                        <a:pos x="40" y="32"/>
                      </a:cxn>
                      <a:cxn ang="0">
                        <a:pos x="60" y="26"/>
                      </a:cxn>
                      <a:cxn ang="0">
                        <a:pos x="82" y="22"/>
                      </a:cxn>
                      <a:cxn ang="0">
                        <a:pos x="103" y="21"/>
                      </a:cxn>
                      <a:cxn ang="0">
                        <a:pos x="126" y="21"/>
                      </a:cxn>
                      <a:cxn ang="0">
                        <a:pos x="148" y="21"/>
                      </a:cxn>
                      <a:cxn ang="0">
                        <a:pos x="171" y="23"/>
                      </a:cxn>
                      <a:cxn ang="0">
                        <a:pos x="194" y="23"/>
                      </a:cxn>
                      <a:cxn ang="0">
                        <a:pos x="216" y="23"/>
                      </a:cxn>
                      <a:cxn ang="0">
                        <a:pos x="238" y="23"/>
                      </a:cxn>
                      <a:cxn ang="0">
                        <a:pos x="260" y="21"/>
                      </a:cxn>
                      <a:cxn ang="0">
                        <a:pos x="291" y="17"/>
                      </a:cxn>
                      <a:cxn ang="0">
                        <a:pos x="337" y="16"/>
                      </a:cxn>
                      <a:cxn ang="0">
                        <a:pos x="384" y="16"/>
                      </a:cxn>
                      <a:cxn ang="0">
                        <a:pos x="431" y="17"/>
                      </a:cxn>
                      <a:cxn ang="0">
                        <a:pos x="478" y="17"/>
                      </a:cxn>
                      <a:cxn ang="0">
                        <a:pos x="525" y="17"/>
                      </a:cxn>
                      <a:cxn ang="0">
                        <a:pos x="574" y="19"/>
                      </a:cxn>
                      <a:cxn ang="0">
                        <a:pos x="619" y="17"/>
                      </a:cxn>
                      <a:cxn ang="0">
                        <a:pos x="668" y="17"/>
                      </a:cxn>
                      <a:cxn ang="0">
                        <a:pos x="715" y="17"/>
                      </a:cxn>
                      <a:cxn ang="0">
                        <a:pos x="762" y="16"/>
                      </a:cxn>
                      <a:cxn ang="0">
                        <a:pos x="807" y="15"/>
                      </a:cxn>
                      <a:cxn ang="0">
                        <a:pos x="853" y="13"/>
                      </a:cxn>
                    </a:cxnLst>
                    <a:rect l="0" t="0" r="r" b="b"/>
                    <a:pathLst>
                      <a:path w="1105" h="104">
                        <a:moveTo>
                          <a:pt x="872" y="13"/>
                        </a:moveTo>
                        <a:lnTo>
                          <a:pt x="876" y="13"/>
                        </a:lnTo>
                        <a:lnTo>
                          <a:pt x="879" y="13"/>
                        </a:lnTo>
                        <a:lnTo>
                          <a:pt x="883" y="13"/>
                        </a:lnTo>
                        <a:lnTo>
                          <a:pt x="886" y="13"/>
                        </a:lnTo>
                        <a:lnTo>
                          <a:pt x="890" y="13"/>
                        </a:lnTo>
                        <a:lnTo>
                          <a:pt x="893" y="13"/>
                        </a:lnTo>
                        <a:lnTo>
                          <a:pt x="897" y="13"/>
                        </a:lnTo>
                        <a:lnTo>
                          <a:pt x="900" y="13"/>
                        </a:lnTo>
                        <a:lnTo>
                          <a:pt x="904" y="13"/>
                        </a:lnTo>
                        <a:lnTo>
                          <a:pt x="909" y="13"/>
                        </a:lnTo>
                        <a:lnTo>
                          <a:pt x="911" y="13"/>
                        </a:lnTo>
                        <a:lnTo>
                          <a:pt x="916" y="13"/>
                        </a:lnTo>
                        <a:lnTo>
                          <a:pt x="918" y="11"/>
                        </a:lnTo>
                        <a:lnTo>
                          <a:pt x="923" y="11"/>
                        </a:lnTo>
                        <a:lnTo>
                          <a:pt x="927" y="11"/>
                        </a:lnTo>
                        <a:lnTo>
                          <a:pt x="930" y="11"/>
                        </a:lnTo>
                        <a:lnTo>
                          <a:pt x="932" y="10"/>
                        </a:lnTo>
                        <a:lnTo>
                          <a:pt x="936" y="10"/>
                        </a:lnTo>
                        <a:lnTo>
                          <a:pt x="940" y="10"/>
                        </a:lnTo>
                        <a:lnTo>
                          <a:pt x="943" y="10"/>
                        </a:lnTo>
                        <a:lnTo>
                          <a:pt x="947" y="9"/>
                        </a:lnTo>
                        <a:lnTo>
                          <a:pt x="950" y="9"/>
                        </a:lnTo>
                        <a:lnTo>
                          <a:pt x="954" y="8"/>
                        </a:lnTo>
                        <a:lnTo>
                          <a:pt x="957" y="8"/>
                        </a:lnTo>
                        <a:lnTo>
                          <a:pt x="960" y="8"/>
                        </a:lnTo>
                        <a:lnTo>
                          <a:pt x="964" y="8"/>
                        </a:lnTo>
                        <a:lnTo>
                          <a:pt x="967" y="7"/>
                        </a:lnTo>
                        <a:lnTo>
                          <a:pt x="972" y="7"/>
                        </a:lnTo>
                        <a:lnTo>
                          <a:pt x="974" y="5"/>
                        </a:lnTo>
                        <a:lnTo>
                          <a:pt x="978" y="5"/>
                        </a:lnTo>
                        <a:lnTo>
                          <a:pt x="981" y="5"/>
                        </a:lnTo>
                        <a:lnTo>
                          <a:pt x="985" y="5"/>
                        </a:lnTo>
                        <a:lnTo>
                          <a:pt x="988" y="4"/>
                        </a:lnTo>
                        <a:lnTo>
                          <a:pt x="992" y="3"/>
                        </a:lnTo>
                        <a:lnTo>
                          <a:pt x="994" y="3"/>
                        </a:lnTo>
                        <a:lnTo>
                          <a:pt x="998" y="3"/>
                        </a:lnTo>
                        <a:lnTo>
                          <a:pt x="1001" y="3"/>
                        </a:lnTo>
                        <a:lnTo>
                          <a:pt x="1005" y="2"/>
                        </a:lnTo>
                        <a:lnTo>
                          <a:pt x="1007" y="2"/>
                        </a:lnTo>
                        <a:lnTo>
                          <a:pt x="1012" y="2"/>
                        </a:lnTo>
                        <a:lnTo>
                          <a:pt x="1014" y="1"/>
                        </a:lnTo>
                        <a:lnTo>
                          <a:pt x="1018" y="1"/>
                        </a:lnTo>
                        <a:lnTo>
                          <a:pt x="1021" y="1"/>
                        </a:lnTo>
                        <a:lnTo>
                          <a:pt x="1025" y="1"/>
                        </a:lnTo>
                        <a:lnTo>
                          <a:pt x="1029" y="1"/>
                        </a:lnTo>
                        <a:lnTo>
                          <a:pt x="1032" y="1"/>
                        </a:lnTo>
                        <a:lnTo>
                          <a:pt x="1034" y="1"/>
                        </a:lnTo>
                        <a:lnTo>
                          <a:pt x="1039" y="1"/>
                        </a:lnTo>
                        <a:lnTo>
                          <a:pt x="1042" y="0"/>
                        </a:lnTo>
                        <a:lnTo>
                          <a:pt x="1045" y="0"/>
                        </a:lnTo>
                        <a:lnTo>
                          <a:pt x="1048" y="0"/>
                        </a:lnTo>
                        <a:lnTo>
                          <a:pt x="1052" y="0"/>
                        </a:lnTo>
                        <a:lnTo>
                          <a:pt x="1055" y="0"/>
                        </a:lnTo>
                        <a:lnTo>
                          <a:pt x="1058" y="1"/>
                        </a:lnTo>
                        <a:lnTo>
                          <a:pt x="1062" y="1"/>
                        </a:lnTo>
                        <a:lnTo>
                          <a:pt x="1065" y="1"/>
                        </a:lnTo>
                        <a:lnTo>
                          <a:pt x="1068" y="1"/>
                        </a:lnTo>
                        <a:lnTo>
                          <a:pt x="1072" y="2"/>
                        </a:lnTo>
                        <a:lnTo>
                          <a:pt x="1075" y="2"/>
                        </a:lnTo>
                        <a:lnTo>
                          <a:pt x="1078" y="3"/>
                        </a:lnTo>
                        <a:lnTo>
                          <a:pt x="1082" y="3"/>
                        </a:lnTo>
                        <a:lnTo>
                          <a:pt x="1086" y="4"/>
                        </a:lnTo>
                        <a:lnTo>
                          <a:pt x="1089" y="5"/>
                        </a:lnTo>
                        <a:lnTo>
                          <a:pt x="1093" y="7"/>
                        </a:lnTo>
                        <a:lnTo>
                          <a:pt x="1093" y="9"/>
                        </a:lnTo>
                        <a:lnTo>
                          <a:pt x="1094" y="11"/>
                        </a:lnTo>
                        <a:lnTo>
                          <a:pt x="1095" y="14"/>
                        </a:lnTo>
                        <a:lnTo>
                          <a:pt x="1095" y="17"/>
                        </a:lnTo>
                        <a:lnTo>
                          <a:pt x="1096" y="20"/>
                        </a:lnTo>
                        <a:lnTo>
                          <a:pt x="1097" y="22"/>
                        </a:lnTo>
                        <a:lnTo>
                          <a:pt x="1097" y="24"/>
                        </a:lnTo>
                        <a:lnTo>
                          <a:pt x="1099" y="28"/>
                        </a:lnTo>
                        <a:lnTo>
                          <a:pt x="1099" y="30"/>
                        </a:lnTo>
                        <a:lnTo>
                          <a:pt x="1100" y="33"/>
                        </a:lnTo>
                        <a:lnTo>
                          <a:pt x="1101" y="35"/>
                        </a:lnTo>
                        <a:lnTo>
                          <a:pt x="1101" y="39"/>
                        </a:lnTo>
                        <a:lnTo>
                          <a:pt x="1102" y="41"/>
                        </a:lnTo>
                        <a:lnTo>
                          <a:pt x="1103" y="43"/>
                        </a:lnTo>
                        <a:lnTo>
                          <a:pt x="1103" y="46"/>
                        </a:lnTo>
                        <a:lnTo>
                          <a:pt x="1105" y="49"/>
                        </a:lnTo>
                        <a:lnTo>
                          <a:pt x="1099" y="53"/>
                        </a:lnTo>
                        <a:lnTo>
                          <a:pt x="1093" y="57"/>
                        </a:lnTo>
                        <a:lnTo>
                          <a:pt x="1086" y="60"/>
                        </a:lnTo>
                        <a:lnTo>
                          <a:pt x="1077" y="64"/>
                        </a:lnTo>
                        <a:lnTo>
                          <a:pt x="1068" y="66"/>
                        </a:lnTo>
                        <a:lnTo>
                          <a:pt x="1057" y="68"/>
                        </a:lnTo>
                        <a:lnTo>
                          <a:pt x="1048" y="72"/>
                        </a:lnTo>
                        <a:lnTo>
                          <a:pt x="1036" y="76"/>
                        </a:lnTo>
                        <a:lnTo>
                          <a:pt x="1024" y="78"/>
                        </a:lnTo>
                        <a:lnTo>
                          <a:pt x="1011" y="80"/>
                        </a:lnTo>
                        <a:lnTo>
                          <a:pt x="997" y="81"/>
                        </a:lnTo>
                        <a:lnTo>
                          <a:pt x="982" y="84"/>
                        </a:lnTo>
                        <a:lnTo>
                          <a:pt x="968" y="86"/>
                        </a:lnTo>
                        <a:lnTo>
                          <a:pt x="953" y="89"/>
                        </a:lnTo>
                        <a:lnTo>
                          <a:pt x="936" y="90"/>
                        </a:lnTo>
                        <a:lnTo>
                          <a:pt x="921" y="92"/>
                        </a:lnTo>
                        <a:lnTo>
                          <a:pt x="903" y="92"/>
                        </a:lnTo>
                        <a:lnTo>
                          <a:pt x="885" y="95"/>
                        </a:lnTo>
                        <a:lnTo>
                          <a:pt x="866" y="96"/>
                        </a:lnTo>
                        <a:lnTo>
                          <a:pt x="847" y="97"/>
                        </a:lnTo>
                        <a:lnTo>
                          <a:pt x="829" y="98"/>
                        </a:lnTo>
                        <a:lnTo>
                          <a:pt x="809" y="99"/>
                        </a:lnTo>
                        <a:lnTo>
                          <a:pt x="790" y="99"/>
                        </a:lnTo>
                        <a:lnTo>
                          <a:pt x="770" y="102"/>
                        </a:lnTo>
                        <a:lnTo>
                          <a:pt x="750" y="102"/>
                        </a:lnTo>
                        <a:lnTo>
                          <a:pt x="728" y="102"/>
                        </a:lnTo>
                        <a:lnTo>
                          <a:pt x="708" y="102"/>
                        </a:lnTo>
                        <a:lnTo>
                          <a:pt x="688" y="104"/>
                        </a:lnTo>
                        <a:lnTo>
                          <a:pt x="665" y="104"/>
                        </a:lnTo>
                        <a:lnTo>
                          <a:pt x="645" y="104"/>
                        </a:lnTo>
                        <a:lnTo>
                          <a:pt x="623" y="104"/>
                        </a:lnTo>
                        <a:lnTo>
                          <a:pt x="601" y="104"/>
                        </a:lnTo>
                        <a:lnTo>
                          <a:pt x="580" y="104"/>
                        </a:lnTo>
                        <a:lnTo>
                          <a:pt x="558" y="104"/>
                        </a:lnTo>
                        <a:lnTo>
                          <a:pt x="536" y="104"/>
                        </a:lnTo>
                        <a:lnTo>
                          <a:pt x="514" y="104"/>
                        </a:lnTo>
                        <a:lnTo>
                          <a:pt x="492" y="104"/>
                        </a:lnTo>
                        <a:lnTo>
                          <a:pt x="471" y="104"/>
                        </a:lnTo>
                        <a:lnTo>
                          <a:pt x="450" y="104"/>
                        </a:lnTo>
                        <a:lnTo>
                          <a:pt x="427" y="104"/>
                        </a:lnTo>
                        <a:lnTo>
                          <a:pt x="407" y="104"/>
                        </a:lnTo>
                        <a:lnTo>
                          <a:pt x="384" y="104"/>
                        </a:lnTo>
                        <a:lnTo>
                          <a:pt x="363" y="103"/>
                        </a:lnTo>
                        <a:lnTo>
                          <a:pt x="343" y="103"/>
                        </a:lnTo>
                        <a:lnTo>
                          <a:pt x="321" y="102"/>
                        </a:lnTo>
                        <a:lnTo>
                          <a:pt x="301" y="102"/>
                        </a:lnTo>
                        <a:lnTo>
                          <a:pt x="282" y="102"/>
                        </a:lnTo>
                        <a:lnTo>
                          <a:pt x="263" y="102"/>
                        </a:lnTo>
                        <a:lnTo>
                          <a:pt x="243" y="102"/>
                        </a:lnTo>
                        <a:lnTo>
                          <a:pt x="224" y="102"/>
                        </a:lnTo>
                        <a:lnTo>
                          <a:pt x="205" y="100"/>
                        </a:lnTo>
                        <a:lnTo>
                          <a:pt x="187" y="100"/>
                        </a:lnTo>
                        <a:lnTo>
                          <a:pt x="170" y="99"/>
                        </a:lnTo>
                        <a:lnTo>
                          <a:pt x="153" y="99"/>
                        </a:lnTo>
                        <a:lnTo>
                          <a:pt x="136" y="99"/>
                        </a:lnTo>
                        <a:lnTo>
                          <a:pt x="120" y="99"/>
                        </a:lnTo>
                        <a:lnTo>
                          <a:pt x="104" y="99"/>
                        </a:lnTo>
                        <a:lnTo>
                          <a:pt x="89" y="99"/>
                        </a:lnTo>
                        <a:lnTo>
                          <a:pt x="76" y="99"/>
                        </a:lnTo>
                        <a:lnTo>
                          <a:pt x="63" y="99"/>
                        </a:lnTo>
                        <a:lnTo>
                          <a:pt x="49" y="99"/>
                        </a:lnTo>
                        <a:lnTo>
                          <a:pt x="37" y="99"/>
                        </a:lnTo>
                        <a:lnTo>
                          <a:pt x="25" y="99"/>
                        </a:lnTo>
                        <a:lnTo>
                          <a:pt x="15" y="99"/>
                        </a:lnTo>
                        <a:lnTo>
                          <a:pt x="14" y="97"/>
                        </a:lnTo>
                        <a:lnTo>
                          <a:pt x="12" y="93"/>
                        </a:lnTo>
                        <a:lnTo>
                          <a:pt x="11" y="91"/>
                        </a:lnTo>
                        <a:lnTo>
                          <a:pt x="9" y="89"/>
                        </a:lnTo>
                        <a:lnTo>
                          <a:pt x="7" y="83"/>
                        </a:lnTo>
                        <a:lnTo>
                          <a:pt x="6" y="78"/>
                        </a:lnTo>
                        <a:lnTo>
                          <a:pt x="5" y="76"/>
                        </a:lnTo>
                        <a:lnTo>
                          <a:pt x="5" y="73"/>
                        </a:lnTo>
                        <a:lnTo>
                          <a:pt x="3" y="70"/>
                        </a:lnTo>
                        <a:lnTo>
                          <a:pt x="2" y="67"/>
                        </a:lnTo>
                        <a:lnTo>
                          <a:pt x="2" y="65"/>
                        </a:lnTo>
                        <a:lnTo>
                          <a:pt x="2" y="62"/>
                        </a:lnTo>
                        <a:lnTo>
                          <a:pt x="0" y="59"/>
                        </a:lnTo>
                        <a:lnTo>
                          <a:pt x="0" y="57"/>
                        </a:lnTo>
                        <a:lnTo>
                          <a:pt x="2" y="54"/>
                        </a:lnTo>
                        <a:lnTo>
                          <a:pt x="7" y="51"/>
                        </a:lnTo>
                        <a:lnTo>
                          <a:pt x="9" y="48"/>
                        </a:lnTo>
                        <a:lnTo>
                          <a:pt x="14" y="46"/>
                        </a:lnTo>
                        <a:lnTo>
                          <a:pt x="18" y="42"/>
                        </a:lnTo>
                        <a:lnTo>
                          <a:pt x="21" y="41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2" y="35"/>
                        </a:lnTo>
                        <a:lnTo>
                          <a:pt x="35" y="33"/>
                        </a:lnTo>
                        <a:lnTo>
                          <a:pt x="40" y="32"/>
                        </a:lnTo>
                        <a:lnTo>
                          <a:pt x="44" y="30"/>
                        </a:lnTo>
                        <a:lnTo>
                          <a:pt x="47" y="29"/>
                        </a:lnTo>
                        <a:lnTo>
                          <a:pt x="52" y="28"/>
                        </a:lnTo>
                        <a:lnTo>
                          <a:pt x="57" y="27"/>
                        </a:lnTo>
                        <a:lnTo>
                          <a:pt x="60" y="26"/>
                        </a:lnTo>
                        <a:lnTo>
                          <a:pt x="65" y="24"/>
                        </a:lnTo>
                        <a:lnTo>
                          <a:pt x="69" y="23"/>
                        </a:lnTo>
                        <a:lnTo>
                          <a:pt x="73" y="23"/>
                        </a:lnTo>
                        <a:lnTo>
                          <a:pt x="78" y="23"/>
                        </a:lnTo>
                        <a:lnTo>
                          <a:pt x="82" y="22"/>
                        </a:lnTo>
                        <a:lnTo>
                          <a:pt x="85" y="21"/>
                        </a:lnTo>
                        <a:lnTo>
                          <a:pt x="91" y="21"/>
                        </a:lnTo>
                        <a:lnTo>
                          <a:pt x="95" y="21"/>
                        </a:lnTo>
                        <a:lnTo>
                          <a:pt x="98" y="21"/>
                        </a:lnTo>
                        <a:lnTo>
                          <a:pt x="103" y="21"/>
                        </a:lnTo>
                        <a:lnTo>
                          <a:pt x="108" y="21"/>
                        </a:lnTo>
                        <a:lnTo>
                          <a:pt x="113" y="21"/>
                        </a:lnTo>
                        <a:lnTo>
                          <a:pt x="116" y="21"/>
                        </a:lnTo>
                        <a:lnTo>
                          <a:pt x="121" y="21"/>
                        </a:lnTo>
                        <a:lnTo>
                          <a:pt x="126" y="21"/>
                        </a:lnTo>
                        <a:lnTo>
                          <a:pt x="130" y="21"/>
                        </a:lnTo>
                        <a:lnTo>
                          <a:pt x="135" y="21"/>
                        </a:lnTo>
                        <a:lnTo>
                          <a:pt x="139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3" y="21"/>
                        </a:lnTo>
                        <a:lnTo>
                          <a:pt x="158" y="22"/>
                        </a:lnTo>
                        <a:lnTo>
                          <a:pt x="161" y="22"/>
                        </a:lnTo>
                        <a:lnTo>
                          <a:pt x="167" y="23"/>
                        </a:lnTo>
                        <a:lnTo>
                          <a:pt x="171" y="23"/>
                        </a:lnTo>
                        <a:lnTo>
                          <a:pt x="175" y="23"/>
                        </a:lnTo>
                        <a:lnTo>
                          <a:pt x="179" y="23"/>
                        </a:lnTo>
                        <a:lnTo>
                          <a:pt x="184" y="23"/>
                        </a:lnTo>
                        <a:lnTo>
                          <a:pt x="190" y="23"/>
                        </a:lnTo>
                        <a:lnTo>
                          <a:pt x="194" y="23"/>
                        </a:lnTo>
                        <a:lnTo>
                          <a:pt x="199" y="23"/>
                        </a:lnTo>
                        <a:lnTo>
                          <a:pt x="203" y="24"/>
                        </a:lnTo>
                        <a:lnTo>
                          <a:pt x="208" y="23"/>
                        </a:lnTo>
                        <a:lnTo>
                          <a:pt x="212" y="23"/>
                        </a:lnTo>
                        <a:lnTo>
                          <a:pt x="216" y="23"/>
                        </a:lnTo>
                        <a:lnTo>
                          <a:pt x="221" y="23"/>
                        </a:lnTo>
                        <a:lnTo>
                          <a:pt x="225" y="23"/>
                        </a:lnTo>
                        <a:lnTo>
                          <a:pt x="230" y="23"/>
                        </a:lnTo>
                        <a:lnTo>
                          <a:pt x="234" y="23"/>
                        </a:lnTo>
                        <a:lnTo>
                          <a:pt x="238" y="23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1" y="21"/>
                        </a:lnTo>
                        <a:lnTo>
                          <a:pt x="256" y="21"/>
                        </a:lnTo>
                        <a:lnTo>
                          <a:pt x="260" y="21"/>
                        </a:lnTo>
                        <a:lnTo>
                          <a:pt x="264" y="20"/>
                        </a:lnTo>
                        <a:lnTo>
                          <a:pt x="269" y="19"/>
                        </a:lnTo>
                        <a:lnTo>
                          <a:pt x="273" y="19"/>
                        </a:lnTo>
                        <a:lnTo>
                          <a:pt x="282" y="17"/>
                        </a:lnTo>
                        <a:lnTo>
                          <a:pt x="291" y="17"/>
                        </a:lnTo>
                        <a:lnTo>
                          <a:pt x="300" y="17"/>
                        </a:lnTo>
                        <a:lnTo>
                          <a:pt x="310" y="17"/>
                        </a:lnTo>
                        <a:lnTo>
                          <a:pt x="319" y="16"/>
                        </a:lnTo>
                        <a:lnTo>
                          <a:pt x="329" y="16"/>
                        </a:lnTo>
                        <a:lnTo>
                          <a:pt x="337" y="16"/>
                        </a:lnTo>
                        <a:lnTo>
                          <a:pt x="346" y="16"/>
                        </a:lnTo>
                        <a:lnTo>
                          <a:pt x="356" y="16"/>
                        </a:lnTo>
                        <a:lnTo>
                          <a:pt x="365" y="16"/>
                        </a:lnTo>
                        <a:lnTo>
                          <a:pt x="374" y="16"/>
                        </a:lnTo>
                        <a:lnTo>
                          <a:pt x="384" y="16"/>
                        </a:lnTo>
                        <a:lnTo>
                          <a:pt x="394" y="16"/>
                        </a:lnTo>
                        <a:lnTo>
                          <a:pt x="402" y="16"/>
                        </a:lnTo>
                        <a:lnTo>
                          <a:pt x="412" y="16"/>
                        </a:lnTo>
                        <a:lnTo>
                          <a:pt x="422" y="17"/>
                        </a:lnTo>
                        <a:lnTo>
                          <a:pt x="431" y="17"/>
                        </a:lnTo>
                        <a:lnTo>
                          <a:pt x="440" y="17"/>
                        </a:lnTo>
                        <a:lnTo>
                          <a:pt x="450" y="17"/>
                        </a:lnTo>
                        <a:lnTo>
                          <a:pt x="459" y="17"/>
                        </a:lnTo>
                        <a:lnTo>
                          <a:pt x="469" y="17"/>
                        </a:lnTo>
                        <a:lnTo>
                          <a:pt x="478" y="17"/>
                        </a:lnTo>
                        <a:lnTo>
                          <a:pt x="488" y="17"/>
                        </a:lnTo>
                        <a:lnTo>
                          <a:pt x="498" y="17"/>
                        </a:lnTo>
                        <a:lnTo>
                          <a:pt x="507" y="17"/>
                        </a:lnTo>
                        <a:lnTo>
                          <a:pt x="516" y="17"/>
                        </a:lnTo>
                        <a:lnTo>
                          <a:pt x="525" y="17"/>
                        </a:lnTo>
                        <a:lnTo>
                          <a:pt x="536" y="17"/>
                        </a:lnTo>
                        <a:lnTo>
                          <a:pt x="544" y="17"/>
                        </a:lnTo>
                        <a:lnTo>
                          <a:pt x="554" y="17"/>
                        </a:lnTo>
                        <a:lnTo>
                          <a:pt x="563" y="17"/>
                        </a:lnTo>
                        <a:lnTo>
                          <a:pt x="574" y="19"/>
                        </a:lnTo>
                        <a:lnTo>
                          <a:pt x="582" y="17"/>
                        </a:lnTo>
                        <a:lnTo>
                          <a:pt x="592" y="17"/>
                        </a:lnTo>
                        <a:lnTo>
                          <a:pt x="601" y="17"/>
                        </a:lnTo>
                        <a:lnTo>
                          <a:pt x="611" y="17"/>
                        </a:lnTo>
                        <a:lnTo>
                          <a:pt x="619" y="17"/>
                        </a:lnTo>
                        <a:lnTo>
                          <a:pt x="630" y="17"/>
                        </a:lnTo>
                        <a:lnTo>
                          <a:pt x="639" y="17"/>
                        </a:lnTo>
                        <a:lnTo>
                          <a:pt x="649" y="17"/>
                        </a:lnTo>
                        <a:lnTo>
                          <a:pt x="657" y="17"/>
                        </a:lnTo>
                        <a:lnTo>
                          <a:pt x="668" y="17"/>
                        </a:lnTo>
                        <a:lnTo>
                          <a:pt x="677" y="17"/>
                        </a:lnTo>
                        <a:lnTo>
                          <a:pt x="687" y="17"/>
                        </a:lnTo>
                        <a:lnTo>
                          <a:pt x="695" y="17"/>
                        </a:lnTo>
                        <a:lnTo>
                          <a:pt x="706" y="17"/>
                        </a:lnTo>
                        <a:lnTo>
                          <a:pt x="715" y="17"/>
                        </a:lnTo>
                        <a:lnTo>
                          <a:pt x="724" y="17"/>
                        </a:lnTo>
                        <a:lnTo>
                          <a:pt x="733" y="16"/>
                        </a:lnTo>
                        <a:lnTo>
                          <a:pt x="743" y="16"/>
                        </a:lnTo>
                        <a:lnTo>
                          <a:pt x="751" y="16"/>
                        </a:lnTo>
                        <a:lnTo>
                          <a:pt x="762" y="16"/>
                        </a:lnTo>
                        <a:lnTo>
                          <a:pt x="770" y="16"/>
                        </a:lnTo>
                        <a:lnTo>
                          <a:pt x="779" y="16"/>
                        </a:lnTo>
                        <a:lnTo>
                          <a:pt x="789" y="15"/>
                        </a:lnTo>
                        <a:lnTo>
                          <a:pt x="798" y="15"/>
                        </a:lnTo>
                        <a:lnTo>
                          <a:pt x="807" y="15"/>
                        </a:lnTo>
                        <a:lnTo>
                          <a:pt x="817" y="14"/>
                        </a:lnTo>
                        <a:lnTo>
                          <a:pt x="824" y="14"/>
                        </a:lnTo>
                        <a:lnTo>
                          <a:pt x="835" y="14"/>
                        </a:lnTo>
                        <a:lnTo>
                          <a:pt x="843" y="13"/>
                        </a:lnTo>
                        <a:lnTo>
                          <a:pt x="853" y="13"/>
                        </a:lnTo>
                        <a:lnTo>
                          <a:pt x="862" y="13"/>
                        </a:lnTo>
                        <a:lnTo>
                          <a:pt x="872" y="13"/>
                        </a:lnTo>
                        <a:lnTo>
                          <a:pt x="872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27" name="Freeform 231"/>
                  <p:cNvSpPr>
                    <a:spLocks/>
                  </p:cNvSpPr>
                  <p:nvPr/>
                </p:nvSpPr>
                <p:spPr bwMode="auto">
                  <a:xfrm>
                    <a:off x="5365" y="1536"/>
                    <a:ext cx="315" cy="39"/>
                  </a:xfrm>
                  <a:custGeom>
                    <a:avLst/>
                    <a:gdLst/>
                    <a:ahLst/>
                    <a:cxnLst>
                      <a:cxn ang="0">
                        <a:pos x="480" y="1"/>
                      </a:cxn>
                      <a:cxn ang="0">
                        <a:pos x="533" y="4"/>
                      </a:cxn>
                      <a:cxn ang="0">
                        <a:pos x="586" y="5"/>
                      </a:cxn>
                      <a:cxn ang="0">
                        <a:pos x="638" y="7"/>
                      </a:cxn>
                      <a:cxn ang="0">
                        <a:pos x="690" y="9"/>
                      </a:cxn>
                      <a:cxn ang="0">
                        <a:pos x="743" y="12"/>
                      </a:cxn>
                      <a:cxn ang="0">
                        <a:pos x="795" y="18"/>
                      </a:cxn>
                      <a:cxn ang="0">
                        <a:pos x="846" y="24"/>
                      </a:cxn>
                      <a:cxn ang="0">
                        <a:pos x="897" y="32"/>
                      </a:cxn>
                      <a:cxn ang="0">
                        <a:pos x="931" y="57"/>
                      </a:cxn>
                      <a:cxn ang="0">
                        <a:pos x="931" y="88"/>
                      </a:cxn>
                      <a:cxn ang="0">
                        <a:pos x="911" y="106"/>
                      </a:cxn>
                      <a:cxn ang="0">
                        <a:pos x="880" y="106"/>
                      </a:cxn>
                      <a:cxn ang="0">
                        <a:pos x="851" y="104"/>
                      </a:cxn>
                      <a:cxn ang="0">
                        <a:pos x="822" y="102"/>
                      </a:cxn>
                      <a:cxn ang="0">
                        <a:pos x="792" y="99"/>
                      </a:cxn>
                      <a:cxn ang="0">
                        <a:pos x="764" y="95"/>
                      </a:cxn>
                      <a:cxn ang="0">
                        <a:pos x="734" y="91"/>
                      </a:cxn>
                      <a:cxn ang="0">
                        <a:pos x="706" y="90"/>
                      </a:cxn>
                      <a:cxn ang="0">
                        <a:pos x="675" y="89"/>
                      </a:cxn>
                      <a:cxn ang="0">
                        <a:pos x="645" y="88"/>
                      </a:cxn>
                      <a:cxn ang="0">
                        <a:pos x="614" y="85"/>
                      </a:cxn>
                      <a:cxn ang="0">
                        <a:pos x="582" y="83"/>
                      </a:cxn>
                      <a:cxn ang="0">
                        <a:pos x="549" y="81"/>
                      </a:cxn>
                      <a:cxn ang="0">
                        <a:pos x="516" y="81"/>
                      </a:cxn>
                      <a:cxn ang="0">
                        <a:pos x="472" y="80"/>
                      </a:cxn>
                      <a:cxn ang="0">
                        <a:pos x="422" y="78"/>
                      </a:cxn>
                      <a:cxn ang="0">
                        <a:pos x="374" y="78"/>
                      </a:cxn>
                      <a:cxn ang="0">
                        <a:pos x="325" y="80"/>
                      </a:cxn>
                      <a:cxn ang="0">
                        <a:pos x="276" y="83"/>
                      </a:cxn>
                      <a:cxn ang="0">
                        <a:pos x="229" y="88"/>
                      </a:cxn>
                      <a:cxn ang="0">
                        <a:pos x="181" y="94"/>
                      </a:cxn>
                      <a:cxn ang="0">
                        <a:pos x="134" y="101"/>
                      </a:cxn>
                      <a:cxn ang="0">
                        <a:pos x="88" y="112"/>
                      </a:cxn>
                      <a:cxn ang="0">
                        <a:pos x="56" y="114"/>
                      </a:cxn>
                      <a:cxn ang="0">
                        <a:pos x="33" y="113"/>
                      </a:cxn>
                      <a:cxn ang="0">
                        <a:pos x="16" y="107"/>
                      </a:cxn>
                      <a:cxn ang="0">
                        <a:pos x="2" y="78"/>
                      </a:cxn>
                      <a:cxn ang="0">
                        <a:pos x="18" y="55"/>
                      </a:cxn>
                      <a:cxn ang="0">
                        <a:pos x="41" y="40"/>
                      </a:cxn>
                      <a:cxn ang="0">
                        <a:pos x="67" y="31"/>
                      </a:cxn>
                      <a:cxn ang="0">
                        <a:pos x="95" y="25"/>
                      </a:cxn>
                      <a:cxn ang="0">
                        <a:pos x="123" y="23"/>
                      </a:cxn>
                      <a:cxn ang="0">
                        <a:pos x="152" y="20"/>
                      </a:cxn>
                      <a:cxn ang="0">
                        <a:pos x="181" y="19"/>
                      </a:cxn>
                      <a:cxn ang="0">
                        <a:pos x="210" y="15"/>
                      </a:cxn>
                      <a:cxn ang="0">
                        <a:pos x="237" y="11"/>
                      </a:cxn>
                      <a:cxn ang="0">
                        <a:pos x="260" y="7"/>
                      </a:cxn>
                      <a:cxn ang="0">
                        <a:pos x="281" y="5"/>
                      </a:cxn>
                      <a:cxn ang="0">
                        <a:pos x="301" y="5"/>
                      </a:cxn>
                      <a:cxn ang="0">
                        <a:pos x="321" y="5"/>
                      </a:cxn>
                      <a:cxn ang="0">
                        <a:pos x="343" y="5"/>
                      </a:cxn>
                      <a:cxn ang="0">
                        <a:pos x="364" y="5"/>
                      </a:cxn>
                      <a:cxn ang="0">
                        <a:pos x="384" y="5"/>
                      </a:cxn>
                      <a:cxn ang="0">
                        <a:pos x="404" y="5"/>
                      </a:cxn>
                      <a:cxn ang="0">
                        <a:pos x="426" y="1"/>
                      </a:cxn>
                    </a:cxnLst>
                    <a:rect l="0" t="0" r="r" b="b"/>
                    <a:pathLst>
                      <a:path w="943" h="116">
                        <a:moveTo>
                          <a:pt x="435" y="0"/>
                        </a:moveTo>
                        <a:lnTo>
                          <a:pt x="442" y="0"/>
                        </a:lnTo>
                        <a:lnTo>
                          <a:pt x="450" y="1"/>
                        </a:lnTo>
                        <a:lnTo>
                          <a:pt x="458" y="1"/>
                        </a:lnTo>
                        <a:lnTo>
                          <a:pt x="465" y="1"/>
                        </a:lnTo>
                        <a:lnTo>
                          <a:pt x="472" y="1"/>
                        </a:lnTo>
                        <a:lnTo>
                          <a:pt x="480" y="1"/>
                        </a:lnTo>
                        <a:lnTo>
                          <a:pt x="488" y="1"/>
                        </a:lnTo>
                        <a:lnTo>
                          <a:pt x="496" y="2"/>
                        </a:lnTo>
                        <a:lnTo>
                          <a:pt x="503" y="2"/>
                        </a:lnTo>
                        <a:lnTo>
                          <a:pt x="510" y="2"/>
                        </a:lnTo>
                        <a:lnTo>
                          <a:pt x="518" y="2"/>
                        </a:lnTo>
                        <a:lnTo>
                          <a:pt x="525" y="4"/>
                        </a:lnTo>
                        <a:lnTo>
                          <a:pt x="533" y="4"/>
                        </a:lnTo>
                        <a:lnTo>
                          <a:pt x="540" y="5"/>
                        </a:lnTo>
                        <a:lnTo>
                          <a:pt x="548" y="5"/>
                        </a:lnTo>
                        <a:lnTo>
                          <a:pt x="555" y="5"/>
                        </a:lnTo>
                        <a:lnTo>
                          <a:pt x="562" y="5"/>
                        </a:lnTo>
                        <a:lnTo>
                          <a:pt x="571" y="5"/>
                        </a:lnTo>
                        <a:lnTo>
                          <a:pt x="578" y="5"/>
                        </a:lnTo>
                        <a:lnTo>
                          <a:pt x="586" y="5"/>
                        </a:lnTo>
                        <a:lnTo>
                          <a:pt x="593" y="5"/>
                        </a:lnTo>
                        <a:lnTo>
                          <a:pt x="600" y="6"/>
                        </a:lnTo>
                        <a:lnTo>
                          <a:pt x="609" y="6"/>
                        </a:lnTo>
                        <a:lnTo>
                          <a:pt x="616" y="7"/>
                        </a:lnTo>
                        <a:lnTo>
                          <a:pt x="623" y="7"/>
                        </a:lnTo>
                        <a:lnTo>
                          <a:pt x="630" y="7"/>
                        </a:lnTo>
                        <a:lnTo>
                          <a:pt x="638" y="7"/>
                        </a:lnTo>
                        <a:lnTo>
                          <a:pt x="645" y="7"/>
                        </a:lnTo>
                        <a:lnTo>
                          <a:pt x="652" y="7"/>
                        </a:lnTo>
                        <a:lnTo>
                          <a:pt x="661" y="8"/>
                        </a:lnTo>
                        <a:lnTo>
                          <a:pt x="668" y="9"/>
                        </a:lnTo>
                        <a:lnTo>
                          <a:pt x="676" y="9"/>
                        </a:lnTo>
                        <a:lnTo>
                          <a:pt x="683" y="9"/>
                        </a:lnTo>
                        <a:lnTo>
                          <a:pt x="690" y="9"/>
                        </a:lnTo>
                        <a:lnTo>
                          <a:pt x="699" y="9"/>
                        </a:lnTo>
                        <a:lnTo>
                          <a:pt x="706" y="11"/>
                        </a:lnTo>
                        <a:lnTo>
                          <a:pt x="713" y="11"/>
                        </a:lnTo>
                        <a:lnTo>
                          <a:pt x="720" y="12"/>
                        </a:lnTo>
                        <a:lnTo>
                          <a:pt x="728" y="12"/>
                        </a:lnTo>
                        <a:lnTo>
                          <a:pt x="735" y="12"/>
                        </a:lnTo>
                        <a:lnTo>
                          <a:pt x="743" y="12"/>
                        </a:lnTo>
                        <a:lnTo>
                          <a:pt x="750" y="13"/>
                        </a:lnTo>
                        <a:lnTo>
                          <a:pt x="757" y="14"/>
                        </a:lnTo>
                        <a:lnTo>
                          <a:pt x="765" y="14"/>
                        </a:lnTo>
                        <a:lnTo>
                          <a:pt x="772" y="15"/>
                        </a:lnTo>
                        <a:lnTo>
                          <a:pt x="779" y="17"/>
                        </a:lnTo>
                        <a:lnTo>
                          <a:pt x="787" y="17"/>
                        </a:lnTo>
                        <a:lnTo>
                          <a:pt x="795" y="18"/>
                        </a:lnTo>
                        <a:lnTo>
                          <a:pt x="802" y="18"/>
                        </a:lnTo>
                        <a:lnTo>
                          <a:pt x="809" y="19"/>
                        </a:lnTo>
                        <a:lnTo>
                          <a:pt x="816" y="19"/>
                        </a:lnTo>
                        <a:lnTo>
                          <a:pt x="824" y="20"/>
                        </a:lnTo>
                        <a:lnTo>
                          <a:pt x="832" y="23"/>
                        </a:lnTo>
                        <a:lnTo>
                          <a:pt x="839" y="23"/>
                        </a:lnTo>
                        <a:lnTo>
                          <a:pt x="846" y="24"/>
                        </a:lnTo>
                        <a:lnTo>
                          <a:pt x="853" y="25"/>
                        </a:lnTo>
                        <a:lnTo>
                          <a:pt x="860" y="26"/>
                        </a:lnTo>
                        <a:lnTo>
                          <a:pt x="867" y="27"/>
                        </a:lnTo>
                        <a:lnTo>
                          <a:pt x="876" y="28"/>
                        </a:lnTo>
                        <a:lnTo>
                          <a:pt x="883" y="30"/>
                        </a:lnTo>
                        <a:lnTo>
                          <a:pt x="890" y="31"/>
                        </a:lnTo>
                        <a:lnTo>
                          <a:pt x="897" y="32"/>
                        </a:lnTo>
                        <a:lnTo>
                          <a:pt x="904" y="34"/>
                        </a:lnTo>
                        <a:lnTo>
                          <a:pt x="912" y="36"/>
                        </a:lnTo>
                        <a:lnTo>
                          <a:pt x="916" y="39"/>
                        </a:lnTo>
                        <a:lnTo>
                          <a:pt x="919" y="44"/>
                        </a:lnTo>
                        <a:lnTo>
                          <a:pt x="923" y="49"/>
                        </a:lnTo>
                        <a:lnTo>
                          <a:pt x="928" y="52"/>
                        </a:lnTo>
                        <a:lnTo>
                          <a:pt x="931" y="57"/>
                        </a:lnTo>
                        <a:lnTo>
                          <a:pt x="934" y="62"/>
                        </a:lnTo>
                        <a:lnTo>
                          <a:pt x="938" y="65"/>
                        </a:lnTo>
                        <a:lnTo>
                          <a:pt x="943" y="70"/>
                        </a:lnTo>
                        <a:lnTo>
                          <a:pt x="940" y="75"/>
                        </a:lnTo>
                        <a:lnTo>
                          <a:pt x="936" y="78"/>
                        </a:lnTo>
                        <a:lnTo>
                          <a:pt x="934" y="83"/>
                        </a:lnTo>
                        <a:lnTo>
                          <a:pt x="931" y="88"/>
                        </a:lnTo>
                        <a:lnTo>
                          <a:pt x="929" y="91"/>
                        </a:lnTo>
                        <a:lnTo>
                          <a:pt x="927" y="95"/>
                        </a:lnTo>
                        <a:lnTo>
                          <a:pt x="925" y="101"/>
                        </a:lnTo>
                        <a:lnTo>
                          <a:pt x="923" y="106"/>
                        </a:lnTo>
                        <a:lnTo>
                          <a:pt x="918" y="106"/>
                        </a:lnTo>
                        <a:lnTo>
                          <a:pt x="915" y="106"/>
                        </a:lnTo>
                        <a:lnTo>
                          <a:pt x="911" y="106"/>
                        </a:lnTo>
                        <a:lnTo>
                          <a:pt x="906" y="106"/>
                        </a:lnTo>
                        <a:lnTo>
                          <a:pt x="902" y="106"/>
                        </a:lnTo>
                        <a:lnTo>
                          <a:pt x="898" y="106"/>
                        </a:lnTo>
                        <a:lnTo>
                          <a:pt x="893" y="106"/>
                        </a:lnTo>
                        <a:lnTo>
                          <a:pt x="889" y="106"/>
                        </a:lnTo>
                        <a:lnTo>
                          <a:pt x="885" y="106"/>
                        </a:lnTo>
                        <a:lnTo>
                          <a:pt x="880" y="106"/>
                        </a:lnTo>
                        <a:lnTo>
                          <a:pt x="876" y="106"/>
                        </a:lnTo>
                        <a:lnTo>
                          <a:pt x="872" y="106"/>
                        </a:lnTo>
                        <a:lnTo>
                          <a:pt x="867" y="106"/>
                        </a:lnTo>
                        <a:lnTo>
                          <a:pt x="864" y="106"/>
                        </a:lnTo>
                        <a:lnTo>
                          <a:pt x="859" y="106"/>
                        </a:lnTo>
                        <a:lnTo>
                          <a:pt x="855" y="106"/>
                        </a:lnTo>
                        <a:lnTo>
                          <a:pt x="851" y="104"/>
                        </a:lnTo>
                        <a:lnTo>
                          <a:pt x="847" y="104"/>
                        </a:lnTo>
                        <a:lnTo>
                          <a:pt x="842" y="103"/>
                        </a:lnTo>
                        <a:lnTo>
                          <a:pt x="838" y="103"/>
                        </a:lnTo>
                        <a:lnTo>
                          <a:pt x="834" y="103"/>
                        </a:lnTo>
                        <a:lnTo>
                          <a:pt x="829" y="102"/>
                        </a:lnTo>
                        <a:lnTo>
                          <a:pt x="826" y="102"/>
                        </a:lnTo>
                        <a:lnTo>
                          <a:pt x="822" y="102"/>
                        </a:lnTo>
                        <a:lnTo>
                          <a:pt x="817" y="101"/>
                        </a:lnTo>
                        <a:lnTo>
                          <a:pt x="814" y="101"/>
                        </a:lnTo>
                        <a:lnTo>
                          <a:pt x="809" y="100"/>
                        </a:lnTo>
                        <a:lnTo>
                          <a:pt x="806" y="100"/>
                        </a:lnTo>
                        <a:lnTo>
                          <a:pt x="801" y="100"/>
                        </a:lnTo>
                        <a:lnTo>
                          <a:pt x="797" y="99"/>
                        </a:lnTo>
                        <a:lnTo>
                          <a:pt x="792" y="99"/>
                        </a:lnTo>
                        <a:lnTo>
                          <a:pt x="789" y="99"/>
                        </a:lnTo>
                        <a:lnTo>
                          <a:pt x="784" y="97"/>
                        </a:lnTo>
                        <a:lnTo>
                          <a:pt x="781" y="97"/>
                        </a:lnTo>
                        <a:lnTo>
                          <a:pt x="776" y="96"/>
                        </a:lnTo>
                        <a:lnTo>
                          <a:pt x="772" y="95"/>
                        </a:lnTo>
                        <a:lnTo>
                          <a:pt x="768" y="95"/>
                        </a:lnTo>
                        <a:lnTo>
                          <a:pt x="764" y="95"/>
                        </a:lnTo>
                        <a:lnTo>
                          <a:pt x="759" y="94"/>
                        </a:lnTo>
                        <a:lnTo>
                          <a:pt x="756" y="94"/>
                        </a:lnTo>
                        <a:lnTo>
                          <a:pt x="751" y="93"/>
                        </a:lnTo>
                        <a:lnTo>
                          <a:pt x="746" y="93"/>
                        </a:lnTo>
                        <a:lnTo>
                          <a:pt x="743" y="93"/>
                        </a:lnTo>
                        <a:lnTo>
                          <a:pt x="739" y="93"/>
                        </a:lnTo>
                        <a:lnTo>
                          <a:pt x="734" y="91"/>
                        </a:lnTo>
                        <a:lnTo>
                          <a:pt x="731" y="91"/>
                        </a:lnTo>
                        <a:lnTo>
                          <a:pt x="726" y="91"/>
                        </a:lnTo>
                        <a:lnTo>
                          <a:pt x="722" y="91"/>
                        </a:lnTo>
                        <a:lnTo>
                          <a:pt x="719" y="90"/>
                        </a:lnTo>
                        <a:lnTo>
                          <a:pt x="713" y="90"/>
                        </a:lnTo>
                        <a:lnTo>
                          <a:pt x="709" y="90"/>
                        </a:lnTo>
                        <a:lnTo>
                          <a:pt x="706" y="90"/>
                        </a:lnTo>
                        <a:lnTo>
                          <a:pt x="701" y="89"/>
                        </a:lnTo>
                        <a:lnTo>
                          <a:pt x="696" y="89"/>
                        </a:lnTo>
                        <a:lnTo>
                          <a:pt x="693" y="89"/>
                        </a:lnTo>
                        <a:lnTo>
                          <a:pt x="688" y="89"/>
                        </a:lnTo>
                        <a:lnTo>
                          <a:pt x="684" y="89"/>
                        </a:lnTo>
                        <a:lnTo>
                          <a:pt x="680" y="89"/>
                        </a:lnTo>
                        <a:lnTo>
                          <a:pt x="675" y="89"/>
                        </a:lnTo>
                        <a:lnTo>
                          <a:pt x="671" y="89"/>
                        </a:lnTo>
                        <a:lnTo>
                          <a:pt x="667" y="89"/>
                        </a:lnTo>
                        <a:lnTo>
                          <a:pt x="663" y="89"/>
                        </a:lnTo>
                        <a:lnTo>
                          <a:pt x="658" y="89"/>
                        </a:lnTo>
                        <a:lnTo>
                          <a:pt x="655" y="90"/>
                        </a:lnTo>
                        <a:lnTo>
                          <a:pt x="650" y="89"/>
                        </a:lnTo>
                        <a:lnTo>
                          <a:pt x="645" y="88"/>
                        </a:lnTo>
                        <a:lnTo>
                          <a:pt x="641" y="88"/>
                        </a:lnTo>
                        <a:lnTo>
                          <a:pt x="636" y="88"/>
                        </a:lnTo>
                        <a:lnTo>
                          <a:pt x="632" y="87"/>
                        </a:lnTo>
                        <a:lnTo>
                          <a:pt x="628" y="87"/>
                        </a:lnTo>
                        <a:lnTo>
                          <a:pt x="623" y="85"/>
                        </a:lnTo>
                        <a:lnTo>
                          <a:pt x="619" y="85"/>
                        </a:lnTo>
                        <a:lnTo>
                          <a:pt x="614" y="85"/>
                        </a:lnTo>
                        <a:lnTo>
                          <a:pt x="610" y="84"/>
                        </a:lnTo>
                        <a:lnTo>
                          <a:pt x="605" y="84"/>
                        </a:lnTo>
                        <a:lnTo>
                          <a:pt x="600" y="84"/>
                        </a:lnTo>
                        <a:lnTo>
                          <a:pt x="595" y="83"/>
                        </a:lnTo>
                        <a:lnTo>
                          <a:pt x="592" y="83"/>
                        </a:lnTo>
                        <a:lnTo>
                          <a:pt x="587" y="83"/>
                        </a:lnTo>
                        <a:lnTo>
                          <a:pt x="582" y="83"/>
                        </a:lnTo>
                        <a:lnTo>
                          <a:pt x="578" y="82"/>
                        </a:lnTo>
                        <a:lnTo>
                          <a:pt x="573" y="82"/>
                        </a:lnTo>
                        <a:lnTo>
                          <a:pt x="568" y="81"/>
                        </a:lnTo>
                        <a:lnTo>
                          <a:pt x="563" y="81"/>
                        </a:lnTo>
                        <a:lnTo>
                          <a:pt x="559" y="81"/>
                        </a:lnTo>
                        <a:lnTo>
                          <a:pt x="554" y="81"/>
                        </a:lnTo>
                        <a:lnTo>
                          <a:pt x="549" y="81"/>
                        </a:lnTo>
                        <a:lnTo>
                          <a:pt x="544" y="81"/>
                        </a:lnTo>
                        <a:lnTo>
                          <a:pt x="540" y="81"/>
                        </a:lnTo>
                        <a:lnTo>
                          <a:pt x="536" y="81"/>
                        </a:lnTo>
                        <a:lnTo>
                          <a:pt x="531" y="81"/>
                        </a:lnTo>
                        <a:lnTo>
                          <a:pt x="525" y="81"/>
                        </a:lnTo>
                        <a:lnTo>
                          <a:pt x="521" y="81"/>
                        </a:lnTo>
                        <a:lnTo>
                          <a:pt x="516" y="81"/>
                        </a:lnTo>
                        <a:lnTo>
                          <a:pt x="512" y="81"/>
                        </a:lnTo>
                        <a:lnTo>
                          <a:pt x="508" y="82"/>
                        </a:lnTo>
                        <a:lnTo>
                          <a:pt x="501" y="81"/>
                        </a:lnTo>
                        <a:lnTo>
                          <a:pt x="493" y="81"/>
                        </a:lnTo>
                        <a:lnTo>
                          <a:pt x="485" y="81"/>
                        </a:lnTo>
                        <a:lnTo>
                          <a:pt x="479" y="81"/>
                        </a:lnTo>
                        <a:lnTo>
                          <a:pt x="472" y="80"/>
                        </a:lnTo>
                        <a:lnTo>
                          <a:pt x="465" y="80"/>
                        </a:lnTo>
                        <a:lnTo>
                          <a:pt x="458" y="80"/>
                        </a:lnTo>
                        <a:lnTo>
                          <a:pt x="451" y="80"/>
                        </a:lnTo>
                        <a:lnTo>
                          <a:pt x="444" y="78"/>
                        </a:lnTo>
                        <a:lnTo>
                          <a:pt x="438" y="78"/>
                        </a:lnTo>
                        <a:lnTo>
                          <a:pt x="429" y="78"/>
                        </a:lnTo>
                        <a:lnTo>
                          <a:pt x="422" y="78"/>
                        </a:lnTo>
                        <a:lnTo>
                          <a:pt x="415" y="78"/>
                        </a:lnTo>
                        <a:lnTo>
                          <a:pt x="409" y="78"/>
                        </a:lnTo>
                        <a:lnTo>
                          <a:pt x="402" y="78"/>
                        </a:lnTo>
                        <a:lnTo>
                          <a:pt x="395" y="78"/>
                        </a:lnTo>
                        <a:lnTo>
                          <a:pt x="387" y="78"/>
                        </a:lnTo>
                        <a:lnTo>
                          <a:pt x="381" y="78"/>
                        </a:lnTo>
                        <a:lnTo>
                          <a:pt x="374" y="78"/>
                        </a:lnTo>
                        <a:lnTo>
                          <a:pt x="366" y="78"/>
                        </a:lnTo>
                        <a:lnTo>
                          <a:pt x="359" y="78"/>
                        </a:lnTo>
                        <a:lnTo>
                          <a:pt x="352" y="78"/>
                        </a:lnTo>
                        <a:lnTo>
                          <a:pt x="345" y="80"/>
                        </a:lnTo>
                        <a:lnTo>
                          <a:pt x="339" y="80"/>
                        </a:lnTo>
                        <a:lnTo>
                          <a:pt x="331" y="80"/>
                        </a:lnTo>
                        <a:lnTo>
                          <a:pt x="325" y="80"/>
                        </a:lnTo>
                        <a:lnTo>
                          <a:pt x="318" y="81"/>
                        </a:lnTo>
                        <a:lnTo>
                          <a:pt x="311" y="81"/>
                        </a:lnTo>
                        <a:lnTo>
                          <a:pt x="304" y="81"/>
                        </a:lnTo>
                        <a:lnTo>
                          <a:pt x="298" y="82"/>
                        </a:lnTo>
                        <a:lnTo>
                          <a:pt x="291" y="82"/>
                        </a:lnTo>
                        <a:lnTo>
                          <a:pt x="283" y="83"/>
                        </a:lnTo>
                        <a:lnTo>
                          <a:pt x="276" y="83"/>
                        </a:lnTo>
                        <a:lnTo>
                          <a:pt x="269" y="83"/>
                        </a:lnTo>
                        <a:lnTo>
                          <a:pt x="263" y="84"/>
                        </a:lnTo>
                        <a:lnTo>
                          <a:pt x="256" y="84"/>
                        </a:lnTo>
                        <a:lnTo>
                          <a:pt x="249" y="85"/>
                        </a:lnTo>
                        <a:lnTo>
                          <a:pt x="242" y="85"/>
                        </a:lnTo>
                        <a:lnTo>
                          <a:pt x="235" y="87"/>
                        </a:lnTo>
                        <a:lnTo>
                          <a:pt x="229" y="88"/>
                        </a:lnTo>
                        <a:lnTo>
                          <a:pt x="222" y="88"/>
                        </a:lnTo>
                        <a:lnTo>
                          <a:pt x="215" y="89"/>
                        </a:lnTo>
                        <a:lnTo>
                          <a:pt x="208" y="90"/>
                        </a:lnTo>
                        <a:lnTo>
                          <a:pt x="202" y="90"/>
                        </a:lnTo>
                        <a:lnTo>
                          <a:pt x="194" y="91"/>
                        </a:lnTo>
                        <a:lnTo>
                          <a:pt x="187" y="93"/>
                        </a:lnTo>
                        <a:lnTo>
                          <a:pt x="181" y="94"/>
                        </a:lnTo>
                        <a:lnTo>
                          <a:pt x="174" y="95"/>
                        </a:lnTo>
                        <a:lnTo>
                          <a:pt x="167" y="95"/>
                        </a:lnTo>
                        <a:lnTo>
                          <a:pt x="161" y="96"/>
                        </a:lnTo>
                        <a:lnTo>
                          <a:pt x="154" y="97"/>
                        </a:lnTo>
                        <a:lnTo>
                          <a:pt x="147" y="99"/>
                        </a:lnTo>
                        <a:lnTo>
                          <a:pt x="141" y="100"/>
                        </a:lnTo>
                        <a:lnTo>
                          <a:pt x="134" y="101"/>
                        </a:lnTo>
                        <a:lnTo>
                          <a:pt x="127" y="103"/>
                        </a:lnTo>
                        <a:lnTo>
                          <a:pt x="121" y="104"/>
                        </a:lnTo>
                        <a:lnTo>
                          <a:pt x="114" y="106"/>
                        </a:lnTo>
                        <a:lnTo>
                          <a:pt x="108" y="107"/>
                        </a:lnTo>
                        <a:lnTo>
                          <a:pt x="101" y="108"/>
                        </a:lnTo>
                        <a:lnTo>
                          <a:pt x="95" y="110"/>
                        </a:lnTo>
                        <a:lnTo>
                          <a:pt x="88" y="112"/>
                        </a:lnTo>
                        <a:lnTo>
                          <a:pt x="82" y="113"/>
                        </a:lnTo>
                        <a:lnTo>
                          <a:pt x="76" y="115"/>
                        </a:lnTo>
                        <a:lnTo>
                          <a:pt x="69" y="116"/>
                        </a:lnTo>
                        <a:lnTo>
                          <a:pt x="65" y="115"/>
                        </a:lnTo>
                        <a:lnTo>
                          <a:pt x="62" y="115"/>
                        </a:lnTo>
                        <a:lnTo>
                          <a:pt x="58" y="114"/>
                        </a:lnTo>
                        <a:lnTo>
                          <a:pt x="56" y="114"/>
                        </a:lnTo>
                        <a:lnTo>
                          <a:pt x="52" y="113"/>
                        </a:lnTo>
                        <a:lnTo>
                          <a:pt x="49" y="113"/>
                        </a:lnTo>
                        <a:lnTo>
                          <a:pt x="45" y="113"/>
                        </a:lnTo>
                        <a:lnTo>
                          <a:pt x="43" y="113"/>
                        </a:lnTo>
                        <a:lnTo>
                          <a:pt x="39" y="113"/>
                        </a:lnTo>
                        <a:lnTo>
                          <a:pt x="37" y="113"/>
                        </a:lnTo>
                        <a:lnTo>
                          <a:pt x="33" y="113"/>
                        </a:lnTo>
                        <a:lnTo>
                          <a:pt x="31" y="113"/>
                        </a:lnTo>
                        <a:lnTo>
                          <a:pt x="27" y="113"/>
                        </a:lnTo>
                        <a:lnTo>
                          <a:pt x="25" y="113"/>
                        </a:lnTo>
                        <a:lnTo>
                          <a:pt x="22" y="113"/>
                        </a:lnTo>
                        <a:lnTo>
                          <a:pt x="19" y="113"/>
                        </a:lnTo>
                        <a:lnTo>
                          <a:pt x="18" y="109"/>
                        </a:lnTo>
                        <a:lnTo>
                          <a:pt x="16" y="107"/>
                        </a:lnTo>
                        <a:lnTo>
                          <a:pt x="15" y="103"/>
                        </a:lnTo>
                        <a:lnTo>
                          <a:pt x="14" y="101"/>
                        </a:lnTo>
                        <a:lnTo>
                          <a:pt x="12" y="95"/>
                        </a:lnTo>
                        <a:lnTo>
                          <a:pt x="9" y="91"/>
                        </a:lnTo>
                        <a:lnTo>
                          <a:pt x="7" y="87"/>
                        </a:lnTo>
                        <a:lnTo>
                          <a:pt x="5" y="83"/>
                        </a:lnTo>
                        <a:lnTo>
                          <a:pt x="2" y="78"/>
                        </a:lnTo>
                        <a:lnTo>
                          <a:pt x="0" y="75"/>
                        </a:lnTo>
                        <a:lnTo>
                          <a:pt x="2" y="70"/>
                        </a:lnTo>
                        <a:lnTo>
                          <a:pt x="6" y="68"/>
                        </a:lnTo>
                        <a:lnTo>
                          <a:pt x="8" y="64"/>
                        </a:lnTo>
                        <a:lnTo>
                          <a:pt x="12" y="61"/>
                        </a:lnTo>
                        <a:lnTo>
                          <a:pt x="14" y="58"/>
                        </a:lnTo>
                        <a:lnTo>
                          <a:pt x="18" y="55"/>
                        </a:lnTo>
                        <a:lnTo>
                          <a:pt x="21" y="52"/>
                        </a:lnTo>
                        <a:lnTo>
                          <a:pt x="25" y="51"/>
                        </a:lnTo>
                        <a:lnTo>
                          <a:pt x="27" y="49"/>
                        </a:lnTo>
                        <a:lnTo>
                          <a:pt x="31" y="46"/>
                        </a:lnTo>
                        <a:lnTo>
                          <a:pt x="34" y="44"/>
                        </a:lnTo>
                        <a:lnTo>
                          <a:pt x="38" y="43"/>
                        </a:lnTo>
                        <a:lnTo>
                          <a:pt x="41" y="40"/>
                        </a:lnTo>
                        <a:lnTo>
                          <a:pt x="45" y="39"/>
                        </a:lnTo>
                        <a:lnTo>
                          <a:pt x="49" y="38"/>
                        </a:lnTo>
                        <a:lnTo>
                          <a:pt x="53" y="37"/>
                        </a:lnTo>
                        <a:lnTo>
                          <a:pt x="56" y="34"/>
                        </a:lnTo>
                        <a:lnTo>
                          <a:pt x="60" y="33"/>
                        </a:lnTo>
                        <a:lnTo>
                          <a:pt x="64" y="32"/>
                        </a:lnTo>
                        <a:lnTo>
                          <a:pt x="67" y="31"/>
                        </a:lnTo>
                        <a:lnTo>
                          <a:pt x="71" y="30"/>
                        </a:lnTo>
                        <a:lnTo>
                          <a:pt x="76" y="30"/>
                        </a:lnTo>
                        <a:lnTo>
                          <a:pt x="79" y="28"/>
                        </a:lnTo>
                        <a:lnTo>
                          <a:pt x="83" y="27"/>
                        </a:lnTo>
                        <a:lnTo>
                          <a:pt x="88" y="27"/>
                        </a:lnTo>
                        <a:lnTo>
                          <a:pt x="91" y="26"/>
                        </a:lnTo>
                        <a:lnTo>
                          <a:pt x="95" y="25"/>
                        </a:lnTo>
                        <a:lnTo>
                          <a:pt x="98" y="25"/>
                        </a:lnTo>
                        <a:lnTo>
                          <a:pt x="103" y="25"/>
                        </a:lnTo>
                        <a:lnTo>
                          <a:pt x="107" y="25"/>
                        </a:lnTo>
                        <a:lnTo>
                          <a:pt x="111" y="24"/>
                        </a:lnTo>
                        <a:lnTo>
                          <a:pt x="116" y="24"/>
                        </a:lnTo>
                        <a:lnTo>
                          <a:pt x="120" y="23"/>
                        </a:lnTo>
                        <a:lnTo>
                          <a:pt x="123" y="23"/>
                        </a:lnTo>
                        <a:lnTo>
                          <a:pt x="127" y="23"/>
                        </a:lnTo>
                        <a:lnTo>
                          <a:pt x="132" y="23"/>
                        </a:lnTo>
                        <a:lnTo>
                          <a:pt x="135" y="23"/>
                        </a:lnTo>
                        <a:lnTo>
                          <a:pt x="140" y="21"/>
                        </a:lnTo>
                        <a:lnTo>
                          <a:pt x="143" y="21"/>
                        </a:lnTo>
                        <a:lnTo>
                          <a:pt x="148" y="21"/>
                        </a:lnTo>
                        <a:lnTo>
                          <a:pt x="152" y="20"/>
                        </a:lnTo>
                        <a:lnTo>
                          <a:pt x="156" y="20"/>
                        </a:lnTo>
                        <a:lnTo>
                          <a:pt x="161" y="20"/>
                        </a:lnTo>
                        <a:lnTo>
                          <a:pt x="165" y="20"/>
                        </a:lnTo>
                        <a:lnTo>
                          <a:pt x="170" y="19"/>
                        </a:lnTo>
                        <a:lnTo>
                          <a:pt x="173" y="19"/>
                        </a:lnTo>
                        <a:lnTo>
                          <a:pt x="177" y="19"/>
                        </a:lnTo>
                        <a:lnTo>
                          <a:pt x="181" y="19"/>
                        </a:lnTo>
                        <a:lnTo>
                          <a:pt x="186" y="19"/>
                        </a:lnTo>
                        <a:lnTo>
                          <a:pt x="190" y="19"/>
                        </a:lnTo>
                        <a:lnTo>
                          <a:pt x="194" y="18"/>
                        </a:lnTo>
                        <a:lnTo>
                          <a:pt x="198" y="18"/>
                        </a:lnTo>
                        <a:lnTo>
                          <a:pt x="202" y="17"/>
                        </a:lnTo>
                        <a:lnTo>
                          <a:pt x="206" y="17"/>
                        </a:lnTo>
                        <a:lnTo>
                          <a:pt x="210" y="15"/>
                        </a:lnTo>
                        <a:lnTo>
                          <a:pt x="215" y="15"/>
                        </a:lnTo>
                        <a:lnTo>
                          <a:pt x="218" y="14"/>
                        </a:lnTo>
                        <a:lnTo>
                          <a:pt x="222" y="14"/>
                        </a:lnTo>
                        <a:lnTo>
                          <a:pt x="225" y="13"/>
                        </a:lnTo>
                        <a:lnTo>
                          <a:pt x="230" y="12"/>
                        </a:lnTo>
                        <a:lnTo>
                          <a:pt x="234" y="12"/>
                        </a:lnTo>
                        <a:lnTo>
                          <a:pt x="237" y="11"/>
                        </a:lnTo>
                        <a:lnTo>
                          <a:pt x="242" y="9"/>
                        </a:lnTo>
                        <a:lnTo>
                          <a:pt x="245" y="9"/>
                        </a:lnTo>
                        <a:lnTo>
                          <a:pt x="249" y="7"/>
                        </a:lnTo>
                        <a:lnTo>
                          <a:pt x="251" y="7"/>
                        </a:lnTo>
                        <a:lnTo>
                          <a:pt x="255" y="7"/>
                        </a:lnTo>
                        <a:lnTo>
                          <a:pt x="257" y="7"/>
                        </a:lnTo>
                        <a:lnTo>
                          <a:pt x="260" y="7"/>
                        </a:lnTo>
                        <a:lnTo>
                          <a:pt x="263" y="6"/>
                        </a:lnTo>
                        <a:lnTo>
                          <a:pt x="266" y="6"/>
                        </a:lnTo>
                        <a:lnTo>
                          <a:pt x="269" y="6"/>
                        </a:lnTo>
                        <a:lnTo>
                          <a:pt x="272" y="5"/>
                        </a:lnTo>
                        <a:lnTo>
                          <a:pt x="275" y="5"/>
                        </a:lnTo>
                        <a:lnTo>
                          <a:pt x="278" y="5"/>
                        </a:lnTo>
                        <a:lnTo>
                          <a:pt x="281" y="5"/>
                        </a:lnTo>
                        <a:lnTo>
                          <a:pt x="283" y="5"/>
                        </a:lnTo>
                        <a:lnTo>
                          <a:pt x="287" y="5"/>
                        </a:lnTo>
                        <a:lnTo>
                          <a:pt x="289" y="5"/>
                        </a:lnTo>
                        <a:lnTo>
                          <a:pt x="293" y="5"/>
                        </a:lnTo>
                        <a:lnTo>
                          <a:pt x="295" y="5"/>
                        </a:lnTo>
                        <a:lnTo>
                          <a:pt x="298" y="5"/>
                        </a:lnTo>
                        <a:lnTo>
                          <a:pt x="301" y="5"/>
                        </a:lnTo>
                        <a:lnTo>
                          <a:pt x="304" y="5"/>
                        </a:lnTo>
                        <a:lnTo>
                          <a:pt x="307" y="5"/>
                        </a:lnTo>
                        <a:lnTo>
                          <a:pt x="311" y="5"/>
                        </a:lnTo>
                        <a:lnTo>
                          <a:pt x="313" y="5"/>
                        </a:lnTo>
                        <a:lnTo>
                          <a:pt x="315" y="5"/>
                        </a:lnTo>
                        <a:lnTo>
                          <a:pt x="319" y="5"/>
                        </a:lnTo>
                        <a:lnTo>
                          <a:pt x="321" y="5"/>
                        </a:lnTo>
                        <a:lnTo>
                          <a:pt x="325" y="5"/>
                        </a:lnTo>
                        <a:lnTo>
                          <a:pt x="329" y="5"/>
                        </a:lnTo>
                        <a:lnTo>
                          <a:pt x="331" y="5"/>
                        </a:lnTo>
                        <a:lnTo>
                          <a:pt x="333" y="5"/>
                        </a:lnTo>
                        <a:lnTo>
                          <a:pt x="337" y="5"/>
                        </a:lnTo>
                        <a:lnTo>
                          <a:pt x="340" y="6"/>
                        </a:lnTo>
                        <a:lnTo>
                          <a:pt x="343" y="5"/>
                        </a:lnTo>
                        <a:lnTo>
                          <a:pt x="346" y="5"/>
                        </a:lnTo>
                        <a:lnTo>
                          <a:pt x="349" y="5"/>
                        </a:lnTo>
                        <a:lnTo>
                          <a:pt x="351" y="5"/>
                        </a:lnTo>
                        <a:lnTo>
                          <a:pt x="355" y="5"/>
                        </a:lnTo>
                        <a:lnTo>
                          <a:pt x="357" y="5"/>
                        </a:lnTo>
                        <a:lnTo>
                          <a:pt x="361" y="5"/>
                        </a:lnTo>
                        <a:lnTo>
                          <a:pt x="364" y="5"/>
                        </a:lnTo>
                        <a:lnTo>
                          <a:pt x="366" y="5"/>
                        </a:lnTo>
                        <a:lnTo>
                          <a:pt x="369" y="5"/>
                        </a:lnTo>
                        <a:lnTo>
                          <a:pt x="371" y="5"/>
                        </a:lnTo>
                        <a:lnTo>
                          <a:pt x="376" y="5"/>
                        </a:lnTo>
                        <a:lnTo>
                          <a:pt x="378" y="5"/>
                        </a:lnTo>
                        <a:lnTo>
                          <a:pt x="382" y="5"/>
                        </a:lnTo>
                        <a:lnTo>
                          <a:pt x="384" y="5"/>
                        </a:lnTo>
                        <a:lnTo>
                          <a:pt x="387" y="5"/>
                        </a:lnTo>
                        <a:lnTo>
                          <a:pt x="390" y="5"/>
                        </a:lnTo>
                        <a:lnTo>
                          <a:pt x="394" y="5"/>
                        </a:lnTo>
                        <a:lnTo>
                          <a:pt x="396" y="5"/>
                        </a:lnTo>
                        <a:lnTo>
                          <a:pt x="400" y="5"/>
                        </a:lnTo>
                        <a:lnTo>
                          <a:pt x="402" y="5"/>
                        </a:lnTo>
                        <a:lnTo>
                          <a:pt x="404" y="5"/>
                        </a:lnTo>
                        <a:lnTo>
                          <a:pt x="407" y="4"/>
                        </a:lnTo>
                        <a:lnTo>
                          <a:pt x="410" y="4"/>
                        </a:lnTo>
                        <a:lnTo>
                          <a:pt x="414" y="2"/>
                        </a:lnTo>
                        <a:lnTo>
                          <a:pt x="418" y="2"/>
                        </a:lnTo>
                        <a:lnTo>
                          <a:pt x="420" y="1"/>
                        </a:lnTo>
                        <a:lnTo>
                          <a:pt x="422" y="1"/>
                        </a:lnTo>
                        <a:lnTo>
                          <a:pt x="426" y="1"/>
                        </a:lnTo>
                        <a:lnTo>
                          <a:pt x="428" y="1"/>
                        </a:lnTo>
                        <a:lnTo>
                          <a:pt x="432" y="0"/>
                        </a:lnTo>
                        <a:lnTo>
                          <a:pt x="435" y="0"/>
                        </a:lnTo>
                        <a:lnTo>
                          <a:pt x="435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28" name="Freeform 232"/>
                  <p:cNvSpPr>
                    <a:spLocks/>
                  </p:cNvSpPr>
                  <p:nvPr/>
                </p:nvSpPr>
                <p:spPr bwMode="auto">
                  <a:xfrm>
                    <a:off x="5406" y="1602"/>
                    <a:ext cx="36" cy="166"/>
                  </a:xfrm>
                  <a:custGeom>
                    <a:avLst/>
                    <a:gdLst/>
                    <a:ahLst/>
                    <a:cxnLst>
                      <a:cxn ang="0">
                        <a:pos x="69" y="7"/>
                      </a:cxn>
                      <a:cxn ang="0">
                        <a:pos x="85" y="19"/>
                      </a:cxn>
                      <a:cxn ang="0">
                        <a:pos x="94" y="36"/>
                      </a:cxn>
                      <a:cxn ang="0">
                        <a:pos x="96" y="50"/>
                      </a:cxn>
                      <a:cxn ang="0">
                        <a:pos x="96" y="65"/>
                      </a:cxn>
                      <a:cxn ang="0">
                        <a:pos x="94" y="83"/>
                      </a:cxn>
                      <a:cxn ang="0">
                        <a:pos x="90" y="101"/>
                      </a:cxn>
                      <a:cxn ang="0">
                        <a:pos x="86" y="119"/>
                      </a:cxn>
                      <a:cxn ang="0">
                        <a:pos x="82" y="137"/>
                      </a:cxn>
                      <a:cxn ang="0">
                        <a:pos x="76" y="154"/>
                      </a:cxn>
                      <a:cxn ang="0">
                        <a:pos x="75" y="172"/>
                      </a:cxn>
                      <a:cxn ang="0">
                        <a:pos x="75" y="188"/>
                      </a:cxn>
                      <a:cxn ang="0">
                        <a:pos x="76" y="207"/>
                      </a:cxn>
                      <a:cxn ang="0">
                        <a:pos x="74" y="228"/>
                      </a:cxn>
                      <a:cxn ang="0">
                        <a:pos x="74" y="251"/>
                      </a:cxn>
                      <a:cxn ang="0">
                        <a:pos x="74" y="272"/>
                      </a:cxn>
                      <a:cxn ang="0">
                        <a:pos x="75" y="293"/>
                      </a:cxn>
                      <a:cxn ang="0">
                        <a:pos x="76" y="316"/>
                      </a:cxn>
                      <a:cxn ang="0">
                        <a:pos x="79" y="336"/>
                      </a:cxn>
                      <a:cxn ang="0">
                        <a:pos x="82" y="357"/>
                      </a:cxn>
                      <a:cxn ang="0">
                        <a:pos x="85" y="378"/>
                      </a:cxn>
                      <a:cxn ang="0">
                        <a:pos x="89" y="400"/>
                      </a:cxn>
                      <a:cxn ang="0">
                        <a:pos x="94" y="420"/>
                      </a:cxn>
                      <a:cxn ang="0">
                        <a:pos x="99" y="440"/>
                      </a:cxn>
                      <a:cxn ang="0">
                        <a:pos x="105" y="462"/>
                      </a:cxn>
                      <a:cxn ang="0">
                        <a:pos x="94" y="481"/>
                      </a:cxn>
                      <a:cxn ang="0">
                        <a:pos x="74" y="499"/>
                      </a:cxn>
                      <a:cxn ang="0">
                        <a:pos x="51" y="483"/>
                      </a:cxn>
                      <a:cxn ang="0">
                        <a:pos x="33" y="467"/>
                      </a:cxn>
                      <a:cxn ang="0">
                        <a:pos x="20" y="448"/>
                      </a:cxn>
                      <a:cxn ang="0">
                        <a:pos x="12" y="426"/>
                      </a:cxn>
                      <a:cxn ang="0">
                        <a:pos x="6" y="402"/>
                      </a:cxn>
                      <a:cxn ang="0">
                        <a:pos x="3" y="378"/>
                      </a:cxn>
                      <a:cxn ang="0">
                        <a:pos x="0" y="351"/>
                      </a:cxn>
                      <a:cxn ang="0">
                        <a:pos x="0" y="325"/>
                      </a:cxn>
                      <a:cxn ang="0">
                        <a:pos x="0" y="298"/>
                      </a:cxn>
                      <a:cxn ang="0">
                        <a:pos x="1" y="271"/>
                      </a:cxn>
                      <a:cxn ang="0">
                        <a:pos x="1" y="245"/>
                      </a:cxn>
                      <a:cxn ang="0">
                        <a:pos x="1" y="220"/>
                      </a:cxn>
                      <a:cxn ang="0">
                        <a:pos x="0" y="197"/>
                      </a:cxn>
                      <a:cxn ang="0">
                        <a:pos x="1" y="181"/>
                      </a:cxn>
                      <a:cxn ang="0">
                        <a:pos x="1" y="163"/>
                      </a:cxn>
                      <a:cxn ang="0">
                        <a:pos x="3" y="146"/>
                      </a:cxn>
                      <a:cxn ang="0">
                        <a:pos x="4" y="129"/>
                      </a:cxn>
                      <a:cxn ang="0">
                        <a:pos x="5" y="112"/>
                      </a:cxn>
                      <a:cxn ang="0">
                        <a:pos x="7" y="95"/>
                      </a:cxn>
                      <a:cxn ang="0">
                        <a:pos x="10" y="78"/>
                      </a:cxn>
                      <a:cxn ang="0">
                        <a:pos x="13" y="62"/>
                      </a:cxn>
                      <a:cxn ang="0">
                        <a:pos x="19" y="48"/>
                      </a:cxn>
                      <a:cxn ang="0">
                        <a:pos x="26" y="32"/>
                      </a:cxn>
                      <a:cxn ang="0">
                        <a:pos x="35" y="19"/>
                      </a:cxn>
                      <a:cxn ang="0">
                        <a:pos x="51" y="2"/>
                      </a:cxn>
                    </a:cxnLst>
                    <a:rect l="0" t="0" r="r" b="b"/>
                    <a:pathLst>
                      <a:path w="107" h="499">
                        <a:moveTo>
                          <a:pt x="54" y="0"/>
                        </a:moveTo>
                        <a:lnTo>
                          <a:pt x="57" y="2"/>
                        </a:lnTo>
                        <a:lnTo>
                          <a:pt x="61" y="4"/>
                        </a:lnTo>
                        <a:lnTo>
                          <a:pt x="64" y="5"/>
                        </a:lnTo>
                        <a:lnTo>
                          <a:pt x="69" y="7"/>
                        </a:lnTo>
                        <a:lnTo>
                          <a:pt x="71" y="8"/>
                        </a:lnTo>
                        <a:lnTo>
                          <a:pt x="74" y="11"/>
                        </a:lnTo>
                        <a:lnTo>
                          <a:pt x="76" y="12"/>
                        </a:lnTo>
                        <a:lnTo>
                          <a:pt x="80" y="15"/>
                        </a:lnTo>
                        <a:lnTo>
                          <a:pt x="85" y="19"/>
                        </a:lnTo>
                        <a:lnTo>
                          <a:pt x="88" y="24"/>
                        </a:lnTo>
                        <a:lnTo>
                          <a:pt x="89" y="26"/>
                        </a:lnTo>
                        <a:lnTo>
                          <a:pt x="92" y="30"/>
                        </a:lnTo>
                        <a:lnTo>
                          <a:pt x="92" y="32"/>
                        </a:lnTo>
                        <a:lnTo>
                          <a:pt x="94" y="36"/>
                        </a:lnTo>
                        <a:lnTo>
                          <a:pt x="94" y="38"/>
                        </a:lnTo>
                        <a:lnTo>
                          <a:pt x="95" y="40"/>
                        </a:lnTo>
                        <a:lnTo>
                          <a:pt x="95" y="44"/>
                        </a:lnTo>
                        <a:lnTo>
                          <a:pt x="96" y="46"/>
                        </a:lnTo>
                        <a:lnTo>
                          <a:pt x="96" y="50"/>
                        </a:lnTo>
                        <a:lnTo>
                          <a:pt x="96" y="53"/>
                        </a:lnTo>
                        <a:lnTo>
                          <a:pt x="96" y="56"/>
                        </a:lnTo>
                        <a:lnTo>
                          <a:pt x="98" y="59"/>
                        </a:lnTo>
                        <a:lnTo>
                          <a:pt x="96" y="63"/>
                        </a:lnTo>
                        <a:lnTo>
                          <a:pt x="96" y="65"/>
                        </a:lnTo>
                        <a:lnTo>
                          <a:pt x="96" y="69"/>
                        </a:lnTo>
                        <a:lnTo>
                          <a:pt x="96" y="74"/>
                        </a:lnTo>
                        <a:lnTo>
                          <a:pt x="95" y="76"/>
                        </a:lnTo>
                        <a:lnTo>
                          <a:pt x="95" y="81"/>
                        </a:lnTo>
                        <a:lnTo>
                          <a:pt x="94" y="83"/>
                        </a:lnTo>
                        <a:lnTo>
                          <a:pt x="94" y="88"/>
                        </a:lnTo>
                        <a:lnTo>
                          <a:pt x="93" y="90"/>
                        </a:lnTo>
                        <a:lnTo>
                          <a:pt x="92" y="94"/>
                        </a:lnTo>
                        <a:lnTo>
                          <a:pt x="92" y="97"/>
                        </a:lnTo>
                        <a:lnTo>
                          <a:pt x="90" y="101"/>
                        </a:lnTo>
                        <a:lnTo>
                          <a:pt x="89" y="105"/>
                        </a:lnTo>
                        <a:lnTo>
                          <a:pt x="89" y="108"/>
                        </a:lnTo>
                        <a:lnTo>
                          <a:pt x="87" y="112"/>
                        </a:lnTo>
                        <a:lnTo>
                          <a:pt x="87" y="116"/>
                        </a:lnTo>
                        <a:lnTo>
                          <a:pt x="86" y="119"/>
                        </a:lnTo>
                        <a:lnTo>
                          <a:pt x="85" y="122"/>
                        </a:lnTo>
                        <a:lnTo>
                          <a:pt x="85" y="126"/>
                        </a:lnTo>
                        <a:lnTo>
                          <a:pt x="83" y="129"/>
                        </a:lnTo>
                        <a:lnTo>
                          <a:pt x="82" y="133"/>
                        </a:lnTo>
                        <a:lnTo>
                          <a:pt x="82" y="137"/>
                        </a:lnTo>
                        <a:lnTo>
                          <a:pt x="80" y="140"/>
                        </a:lnTo>
                        <a:lnTo>
                          <a:pt x="80" y="144"/>
                        </a:lnTo>
                        <a:lnTo>
                          <a:pt x="79" y="147"/>
                        </a:lnTo>
                        <a:lnTo>
                          <a:pt x="77" y="151"/>
                        </a:lnTo>
                        <a:lnTo>
                          <a:pt x="76" y="154"/>
                        </a:lnTo>
                        <a:lnTo>
                          <a:pt x="76" y="158"/>
                        </a:lnTo>
                        <a:lnTo>
                          <a:pt x="76" y="162"/>
                        </a:lnTo>
                        <a:lnTo>
                          <a:pt x="76" y="165"/>
                        </a:lnTo>
                        <a:lnTo>
                          <a:pt x="75" y="169"/>
                        </a:lnTo>
                        <a:lnTo>
                          <a:pt x="75" y="172"/>
                        </a:lnTo>
                        <a:lnTo>
                          <a:pt x="74" y="175"/>
                        </a:lnTo>
                        <a:lnTo>
                          <a:pt x="74" y="178"/>
                        </a:lnTo>
                        <a:lnTo>
                          <a:pt x="74" y="182"/>
                        </a:lnTo>
                        <a:lnTo>
                          <a:pt x="75" y="184"/>
                        </a:lnTo>
                        <a:lnTo>
                          <a:pt x="75" y="188"/>
                        </a:lnTo>
                        <a:lnTo>
                          <a:pt x="76" y="191"/>
                        </a:lnTo>
                        <a:lnTo>
                          <a:pt x="76" y="195"/>
                        </a:lnTo>
                        <a:lnTo>
                          <a:pt x="77" y="197"/>
                        </a:lnTo>
                        <a:lnTo>
                          <a:pt x="76" y="202"/>
                        </a:lnTo>
                        <a:lnTo>
                          <a:pt x="76" y="207"/>
                        </a:lnTo>
                        <a:lnTo>
                          <a:pt x="76" y="210"/>
                        </a:lnTo>
                        <a:lnTo>
                          <a:pt x="76" y="215"/>
                        </a:lnTo>
                        <a:lnTo>
                          <a:pt x="75" y="220"/>
                        </a:lnTo>
                        <a:lnTo>
                          <a:pt x="74" y="224"/>
                        </a:lnTo>
                        <a:lnTo>
                          <a:pt x="74" y="228"/>
                        </a:lnTo>
                        <a:lnTo>
                          <a:pt x="74" y="233"/>
                        </a:lnTo>
                        <a:lnTo>
                          <a:pt x="74" y="237"/>
                        </a:lnTo>
                        <a:lnTo>
                          <a:pt x="74" y="241"/>
                        </a:lnTo>
                        <a:lnTo>
                          <a:pt x="74" y="246"/>
                        </a:lnTo>
                        <a:lnTo>
                          <a:pt x="74" y="251"/>
                        </a:lnTo>
                        <a:lnTo>
                          <a:pt x="74" y="255"/>
                        </a:lnTo>
                        <a:lnTo>
                          <a:pt x="74" y="259"/>
                        </a:lnTo>
                        <a:lnTo>
                          <a:pt x="74" y="264"/>
                        </a:lnTo>
                        <a:lnTo>
                          <a:pt x="74" y="268"/>
                        </a:lnTo>
                        <a:lnTo>
                          <a:pt x="74" y="272"/>
                        </a:lnTo>
                        <a:lnTo>
                          <a:pt x="74" y="277"/>
                        </a:lnTo>
                        <a:lnTo>
                          <a:pt x="74" y="281"/>
                        </a:lnTo>
                        <a:lnTo>
                          <a:pt x="74" y="285"/>
                        </a:lnTo>
                        <a:lnTo>
                          <a:pt x="74" y="290"/>
                        </a:lnTo>
                        <a:lnTo>
                          <a:pt x="75" y="293"/>
                        </a:lnTo>
                        <a:lnTo>
                          <a:pt x="76" y="298"/>
                        </a:lnTo>
                        <a:lnTo>
                          <a:pt x="76" y="303"/>
                        </a:lnTo>
                        <a:lnTo>
                          <a:pt x="76" y="306"/>
                        </a:lnTo>
                        <a:lnTo>
                          <a:pt x="76" y="311"/>
                        </a:lnTo>
                        <a:lnTo>
                          <a:pt x="76" y="316"/>
                        </a:lnTo>
                        <a:lnTo>
                          <a:pt x="76" y="319"/>
                        </a:lnTo>
                        <a:lnTo>
                          <a:pt x="77" y="324"/>
                        </a:lnTo>
                        <a:lnTo>
                          <a:pt x="77" y="329"/>
                        </a:lnTo>
                        <a:lnTo>
                          <a:pt x="79" y="332"/>
                        </a:lnTo>
                        <a:lnTo>
                          <a:pt x="79" y="336"/>
                        </a:lnTo>
                        <a:lnTo>
                          <a:pt x="79" y="341"/>
                        </a:lnTo>
                        <a:lnTo>
                          <a:pt x="80" y="346"/>
                        </a:lnTo>
                        <a:lnTo>
                          <a:pt x="80" y="349"/>
                        </a:lnTo>
                        <a:lnTo>
                          <a:pt x="81" y="354"/>
                        </a:lnTo>
                        <a:lnTo>
                          <a:pt x="82" y="357"/>
                        </a:lnTo>
                        <a:lnTo>
                          <a:pt x="82" y="362"/>
                        </a:lnTo>
                        <a:lnTo>
                          <a:pt x="82" y="366"/>
                        </a:lnTo>
                        <a:lnTo>
                          <a:pt x="85" y="369"/>
                        </a:lnTo>
                        <a:lnTo>
                          <a:pt x="85" y="374"/>
                        </a:lnTo>
                        <a:lnTo>
                          <a:pt x="85" y="378"/>
                        </a:lnTo>
                        <a:lnTo>
                          <a:pt x="86" y="382"/>
                        </a:lnTo>
                        <a:lnTo>
                          <a:pt x="87" y="387"/>
                        </a:lnTo>
                        <a:lnTo>
                          <a:pt x="87" y="391"/>
                        </a:lnTo>
                        <a:lnTo>
                          <a:pt x="89" y="395"/>
                        </a:lnTo>
                        <a:lnTo>
                          <a:pt x="89" y="400"/>
                        </a:lnTo>
                        <a:lnTo>
                          <a:pt x="90" y="404"/>
                        </a:lnTo>
                        <a:lnTo>
                          <a:pt x="92" y="407"/>
                        </a:lnTo>
                        <a:lnTo>
                          <a:pt x="92" y="412"/>
                        </a:lnTo>
                        <a:lnTo>
                          <a:pt x="93" y="416"/>
                        </a:lnTo>
                        <a:lnTo>
                          <a:pt x="94" y="420"/>
                        </a:lnTo>
                        <a:lnTo>
                          <a:pt x="94" y="424"/>
                        </a:lnTo>
                        <a:lnTo>
                          <a:pt x="95" y="429"/>
                        </a:lnTo>
                        <a:lnTo>
                          <a:pt x="96" y="433"/>
                        </a:lnTo>
                        <a:lnTo>
                          <a:pt x="98" y="437"/>
                        </a:lnTo>
                        <a:lnTo>
                          <a:pt x="99" y="440"/>
                        </a:lnTo>
                        <a:lnTo>
                          <a:pt x="100" y="445"/>
                        </a:lnTo>
                        <a:lnTo>
                          <a:pt x="101" y="449"/>
                        </a:lnTo>
                        <a:lnTo>
                          <a:pt x="102" y="454"/>
                        </a:lnTo>
                        <a:lnTo>
                          <a:pt x="103" y="458"/>
                        </a:lnTo>
                        <a:lnTo>
                          <a:pt x="105" y="462"/>
                        </a:lnTo>
                        <a:lnTo>
                          <a:pt x="106" y="467"/>
                        </a:lnTo>
                        <a:lnTo>
                          <a:pt x="107" y="471"/>
                        </a:lnTo>
                        <a:lnTo>
                          <a:pt x="103" y="474"/>
                        </a:lnTo>
                        <a:lnTo>
                          <a:pt x="99" y="477"/>
                        </a:lnTo>
                        <a:lnTo>
                          <a:pt x="94" y="481"/>
                        </a:lnTo>
                        <a:lnTo>
                          <a:pt x="90" y="484"/>
                        </a:lnTo>
                        <a:lnTo>
                          <a:pt x="87" y="488"/>
                        </a:lnTo>
                        <a:lnTo>
                          <a:pt x="82" y="492"/>
                        </a:lnTo>
                        <a:lnTo>
                          <a:pt x="77" y="494"/>
                        </a:lnTo>
                        <a:lnTo>
                          <a:pt x="74" y="499"/>
                        </a:lnTo>
                        <a:lnTo>
                          <a:pt x="68" y="495"/>
                        </a:lnTo>
                        <a:lnTo>
                          <a:pt x="64" y="493"/>
                        </a:lnTo>
                        <a:lnTo>
                          <a:pt x="58" y="489"/>
                        </a:lnTo>
                        <a:lnTo>
                          <a:pt x="55" y="487"/>
                        </a:lnTo>
                        <a:lnTo>
                          <a:pt x="51" y="483"/>
                        </a:lnTo>
                        <a:lnTo>
                          <a:pt x="48" y="481"/>
                        </a:lnTo>
                        <a:lnTo>
                          <a:pt x="44" y="477"/>
                        </a:lnTo>
                        <a:lnTo>
                          <a:pt x="41" y="475"/>
                        </a:lnTo>
                        <a:lnTo>
                          <a:pt x="37" y="471"/>
                        </a:lnTo>
                        <a:lnTo>
                          <a:pt x="33" y="467"/>
                        </a:lnTo>
                        <a:lnTo>
                          <a:pt x="31" y="463"/>
                        </a:lnTo>
                        <a:lnTo>
                          <a:pt x="29" y="459"/>
                        </a:lnTo>
                        <a:lnTo>
                          <a:pt x="26" y="456"/>
                        </a:lnTo>
                        <a:lnTo>
                          <a:pt x="23" y="451"/>
                        </a:lnTo>
                        <a:lnTo>
                          <a:pt x="20" y="448"/>
                        </a:lnTo>
                        <a:lnTo>
                          <a:pt x="19" y="444"/>
                        </a:lnTo>
                        <a:lnTo>
                          <a:pt x="17" y="439"/>
                        </a:lnTo>
                        <a:lnTo>
                          <a:pt x="16" y="435"/>
                        </a:lnTo>
                        <a:lnTo>
                          <a:pt x="13" y="430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9" y="417"/>
                        </a:lnTo>
                        <a:lnTo>
                          <a:pt x="9" y="412"/>
                        </a:lnTo>
                        <a:lnTo>
                          <a:pt x="7" y="407"/>
                        </a:lnTo>
                        <a:lnTo>
                          <a:pt x="6" y="402"/>
                        </a:lnTo>
                        <a:lnTo>
                          <a:pt x="5" y="398"/>
                        </a:lnTo>
                        <a:lnTo>
                          <a:pt x="4" y="392"/>
                        </a:lnTo>
                        <a:lnTo>
                          <a:pt x="4" y="387"/>
                        </a:lnTo>
                        <a:lnTo>
                          <a:pt x="3" y="382"/>
                        </a:lnTo>
                        <a:lnTo>
                          <a:pt x="3" y="378"/>
                        </a:lnTo>
                        <a:lnTo>
                          <a:pt x="1" y="372"/>
                        </a:lnTo>
                        <a:lnTo>
                          <a:pt x="1" y="367"/>
                        </a:lnTo>
                        <a:lnTo>
                          <a:pt x="1" y="362"/>
                        </a:lnTo>
                        <a:lnTo>
                          <a:pt x="0" y="357"/>
                        </a:lnTo>
                        <a:lnTo>
                          <a:pt x="0" y="351"/>
                        </a:lnTo>
                        <a:lnTo>
                          <a:pt x="0" y="347"/>
                        </a:lnTo>
                        <a:lnTo>
                          <a:pt x="0" y="341"/>
                        </a:lnTo>
                        <a:lnTo>
                          <a:pt x="0" y="336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19"/>
                        </a:lnTo>
                        <a:lnTo>
                          <a:pt x="0" y="313"/>
                        </a:lnTo>
                        <a:lnTo>
                          <a:pt x="0" y="309"/>
                        </a:lnTo>
                        <a:lnTo>
                          <a:pt x="0" y="304"/>
                        </a:lnTo>
                        <a:lnTo>
                          <a:pt x="0" y="298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1" y="281"/>
                        </a:lnTo>
                        <a:lnTo>
                          <a:pt x="1" y="275"/>
                        </a:lnTo>
                        <a:lnTo>
                          <a:pt x="1" y="271"/>
                        </a:lnTo>
                        <a:lnTo>
                          <a:pt x="1" y="266"/>
                        </a:lnTo>
                        <a:lnTo>
                          <a:pt x="1" y="260"/>
                        </a:lnTo>
                        <a:lnTo>
                          <a:pt x="1" y="255"/>
                        </a:lnTo>
                        <a:lnTo>
                          <a:pt x="1" y="251"/>
                        </a:lnTo>
                        <a:lnTo>
                          <a:pt x="1" y="245"/>
                        </a:lnTo>
                        <a:lnTo>
                          <a:pt x="1" y="240"/>
                        </a:lnTo>
                        <a:lnTo>
                          <a:pt x="1" y="235"/>
                        </a:lnTo>
                        <a:lnTo>
                          <a:pt x="1" y="230"/>
                        </a:lnTo>
                        <a:lnTo>
                          <a:pt x="1" y="224"/>
                        </a:lnTo>
                        <a:lnTo>
                          <a:pt x="1" y="220"/>
                        </a:lnTo>
                        <a:lnTo>
                          <a:pt x="0" y="215"/>
                        </a:lnTo>
                        <a:lnTo>
                          <a:pt x="0" y="210"/>
                        </a:lnTo>
                        <a:lnTo>
                          <a:pt x="0" y="205"/>
                        </a:lnTo>
                        <a:lnTo>
                          <a:pt x="0" y="201"/>
                        </a:lnTo>
                        <a:lnTo>
                          <a:pt x="0" y="197"/>
                        </a:lnTo>
                        <a:lnTo>
                          <a:pt x="0" y="194"/>
                        </a:lnTo>
                        <a:lnTo>
                          <a:pt x="0" y="190"/>
                        </a:lnTo>
                        <a:lnTo>
                          <a:pt x="0" y="188"/>
                        </a:lnTo>
                        <a:lnTo>
                          <a:pt x="0" y="183"/>
                        </a:lnTo>
                        <a:lnTo>
                          <a:pt x="1" y="181"/>
                        </a:lnTo>
                        <a:lnTo>
                          <a:pt x="1" y="177"/>
                        </a:lnTo>
                        <a:lnTo>
                          <a:pt x="1" y="173"/>
                        </a:lnTo>
                        <a:lnTo>
                          <a:pt x="1" y="170"/>
                        </a:lnTo>
                        <a:lnTo>
                          <a:pt x="1" y="166"/>
                        </a:lnTo>
                        <a:lnTo>
                          <a:pt x="1" y="163"/>
                        </a:lnTo>
                        <a:lnTo>
                          <a:pt x="3" y="159"/>
                        </a:lnTo>
                        <a:lnTo>
                          <a:pt x="3" y="156"/>
                        </a:lnTo>
                        <a:lnTo>
                          <a:pt x="3" y="153"/>
                        </a:lnTo>
                        <a:lnTo>
                          <a:pt x="3" y="150"/>
                        </a:lnTo>
                        <a:lnTo>
                          <a:pt x="3" y="146"/>
                        </a:lnTo>
                        <a:lnTo>
                          <a:pt x="3" y="143"/>
                        </a:lnTo>
                        <a:lnTo>
                          <a:pt x="3" y="139"/>
                        </a:lnTo>
                        <a:lnTo>
                          <a:pt x="3" y="135"/>
                        </a:lnTo>
                        <a:lnTo>
                          <a:pt x="4" y="132"/>
                        </a:lnTo>
                        <a:lnTo>
                          <a:pt x="4" y="129"/>
                        </a:lnTo>
                        <a:lnTo>
                          <a:pt x="4" y="126"/>
                        </a:lnTo>
                        <a:lnTo>
                          <a:pt x="4" y="121"/>
                        </a:lnTo>
                        <a:lnTo>
                          <a:pt x="5" y="119"/>
                        </a:lnTo>
                        <a:lnTo>
                          <a:pt x="5" y="115"/>
                        </a:lnTo>
                        <a:lnTo>
                          <a:pt x="5" y="112"/>
                        </a:lnTo>
                        <a:lnTo>
                          <a:pt x="6" y="108"/>
                        </a:lnTo>
                        <a:lnTo>
                          <a:pt x="6" y="106"/>
                        </a:lnTo>
                        <a:lnTo>
                          <a:pt x="6" y="101"/>
                        </a:lnTo>
                        <a:lnTo>
                          <a:pt x="6" y="99"/>
                        </a:lnTo>
                        <a:lnTo>
                          <a:pt x="7" y="95"/>
                        </a:lnTo>
                        <a:lnTo>
                          <a:pt x="9" y="91"/>
                        </a:lnTo>
                        <a:lnTo>
                          <a:pt x="9" y="88"/>
                        </a:lnTo>
                        <a:lnTo>
                          <a:pt x="9" y="86"/>
                        </a:lnTo>
                        <a:lnTo>
                          <a:pt x="9" y="81"/>
                        </a:lnTo>
                        <a:lnTo>
                          <a:pt x="10" y="78"/>
                        </a:lnTo>
                        <a:lnTo>
                          <a:pt x="11" y="75"/>
                        </a:lnTo>
                        <a:lnTo>
                          <a:pt x="11" y="71"/>
                        </a:lnTo>
                        <a:lnTo>
                          <a:pt x="12" y="68"/>
                        </a:lnTo>
                        <a:lnTo>
                          <a:pt x="13" y="65"/>
                        </a:lnTo>
                        <a:lnTo>
                          <a:pt x="13" y="62"/>
                        </a:lnTo>
                        <a:lnTo>
                          <a:pt x="14" y="59"/>
                        </a:lnTo>
                        <a:lnTo>
                          <a:pt x="16" y="56"/>
                        </a:lnTo>
                        <a:lnTo>
                          <a:pt x="17" y="53"/>
                        </a:lnTo>
                        <a:lnTo>
                          <a:pt x="18" y="50"/>
                        </a:lnTo>
                        <a:lnTo>
                          <a:pt x="19" y="48"/>
                        </a:lnTo>
                        <a:lnTo>
                          <a:pt x="20" y="44"/>
                        </a:lnTo>
                        <a:lnTo>
                          <a:pt x="22" y="42"/>
                        </a:lnTo>
                        <a:lnTo>
                          <a:pt x="23" y="38"/>
                        </a:lnTo>
                        <a:lnTo>
                          <a:pt x="24" y="36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7"/>
                        </a:lnTo>
                        <a:lnTo>
                          <a:pt x="31" y="24"/>
                        </a:lnTo>
                        <a:lnTo>
                          <a:pt x="32" y="21"/>
                        </a:lnTo>
                        <a:lnTo>
                          <a:pt x="35" y="19"/>
                        </a:lnTo>
                        <a:lnTo>
                          <a:pt x="38" y="14"/>
                        </a:lnTo>
                        <a:lnTo>
                          <a:pt x="44" y="10"/>
                        </a:lnTo>
                        <a:lnTo>
                          <a:pt x="45" y="7"/>
                        </a:lnTo>
                        <a:lnTo>
                          <a:pt x="48" y="5"/>
                        </a:lnTo>
                        <a:lnTo>
                          <a:pt x="51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29" name="Freeform 233"/>
                  <p:cNvSpPr>
                    <a:spLocks/>
                  </p:cNvSpPr>
                  <p:nvPr/>
                </p:nvSpPr>
                <p:spPr bwMode="auto">
                  <a:xfrm>
                    <a:off x="5636" y="1551"/>
                    <a:ext cx="53" cy="264"/>
                  </a:xfrm>
                  <a:custGeom>
                    <a:avLst/>
                    <a:gdLst/>
                    <a:ahLst/>
                    <a:cxnLst>
                      <a:cxn ang="0">
                        <a:pos x="60" y="23"/>
                      </a:cxn>
                      <a:cxn ang="0">
                        <a:pos x="64" y="67"/>
                      </a:cxn>
                      <a:cxn ang="0">
                        <a:pos x="66" y="109"/>
                      </a:cxn>
                      <a:cxn ang="0">
                        <a:pos x="70" y="151"/>
                      </a:cxn>
                      <a:cxn ang="0">
                        <a:pos x="71" y="192"/>
                      </a:cxn>
                      <a:cxn ang="0">
                        <a:pos x="73" y="233"/>
                      </a:cxn>
                      <a:cxn ang="0">
                        <a:pos x="73" y="271"/>
                      </a:cxn>
                      <a:cxn ang="0">
                        <a:pos x="73" y="310"/>
                      </a:cxn>
                      <a:cxn ang="0">
                        <a:pos x="72" y="347"/>
                      </a:cxn>
                      <a:cxn ang="0">
                        <a:pos x="71" y="385"/>
                      </a:cxn>
                      <a:cxn ang="0">
                        <a:pos x="68" y="420"/>
                      </a:cxn>
                      <a:cxn ang="0">
                        <a:pos x="66" y="455"/>
                      </a:cxn>
                      <a:cxn ang="0">
                        <a:pos x="63" y="488"/>
                      </a:cxn>
                      <a:cxn ang="0">
                        <a:pos x="58" y="522"/>
                      </a:cxn>
                      <a:cxn ang="0">
                        <a:pos x="53" y="554"/>
                      </a:cxn>
                      <a:cxn ang="0">
                        <a:pos x="47" y="587"/>
                      </a:cxn>
                      <a:cxn ang="0">
                        <a:pos x="42" y="617"/>
                      </a:cxn>
                      <a:cxn ang="0">
                        <a:pos x="34" y="648"/>
                      </a:cxn>
                      <a:cxn ang="0">
                        <a:pos x="27" y="677"/>
                      </a:cxn>
                      <a:cxn ang="0">
                        <a:pos x="19" y="706"/>
                      </a:cxn>
                      <a:cxn ang="0">
                        <a:pos x="9" y="734"/>
                      </a:cxn>
                      <a:cxn ang="0">
                        <a:pos x="0" y="762"/>
                      </a:cxn>
                      <a:cxn ang="0">
                        <a:pos x="86" y="773"/>
                      </a:cxn>
                      <a:cxn ang="0">
                        <a:pos x="96" y="743"/>
                      </a:cxn>
                      <a:cxn ang="0">
                        <a:pos x="105" y="714"/>
                      </a:cxn>
                      <a:cxn ang="0">
                        <a:pos x="115" y="682"/>
                      </a:cxn>
                      <a:cxn ang="0">
                        <a:pos x="122" y="651"/>
                      </a:cxn>
                      <a:cxn ang="0">
                        <a:pos x="129" y="617"/>
                      </a:cxn>
                      <a:cxn ang="0">
                        <a:pos x="136" y="584"/>
                      </a:cxn>
                      <a:cxn ang="0">
                        <a:pos x="141" y="550"/>
                      </a:cxn>
                      <a:cxn ang="0">
                        <a:pos x="146" y="515"/>
                      </a:cxn>
                      <a:cxn ang="0">
                        <a:pos x="150" y="480"/>
                      </a:cxn>
                      <a:cxn ang="0">
                        <a:pos x="154" y="443"/>
                      </a:cxn>
                      <a:cxn ang="0">
                        <a:pos x="156" y="405"/>
                      </a:cxn>
                      <a:cxn ang="0">
                        <a:pos x="157" y="367"/>
                      </a:cxn>
                      <a:cxn ang="0">
                        <a:pos x="159" y="328"/>
                      </a:cxn>
                      <a:cxn ang="0">
                        <a:pos x="159" y="289"/>
                      </a:cxn>
                      <a:cxn ang="0">
                        <a:pos x="159" y="248"/>
                      </a:cxn>
                      <a:cxn ang="0">
                        <a:pos x="159" y="205"/>
                      </a:cxn>
                      <a:cxn ang="0">
                        <a:pos x="156" y="163"/>
                      </a:cxn>
                      <a:cxn ang="0">
                        <a:pos x="154" y="120"/>
                      </a:cxn>
                      <a:cxn ang="0">
                        <a:pos x="151" y="76"/>
                      </a:cxn>
                      <a:cxn ang="0">
                        <a:pos x="147" y="30"/>
                      </a:cxn>
                      <a:cxn ang="0">
                        <a:pos x="144" y="0"/>
                      </a:cxn>
                    </a:cxnLst>
                    <a:rect l="0" t="0" r="r" b="b"/>
                    <a:pathLst>
                      <a:path w="159" h="792">
                        <a:moveTo>
                          <a:pt x="144" y="0"/>
                        </a:moveTo>
                        <a:lnTo>
                          <a:pt x="58" y="8"/>
                        </a:lnTo>
                        <a:lnTo>
                          <a:pt x="60" y="23"/>
                        </a:lnTo>
                        <a:lnTo>
                          <a:pt x="60" y="38"/>
                        </a:lnTo>
                        <a:lnTo>
                          <a:pt x="63" y="52"/>
                        </a:lnTo>
                        <a:lnTo>
                          <a:pt x="64" y="67"/>
                        </a:lnTo>
                        <a:lnTo>
                          <a:pt x="65" y="81"/>
                        </a:lnTo>
                        <a:lnTo>
                          <a:pt x="65" y="95"/>
                        </a:lnTo>
                        <a:lnTo>
                          <a:pt x="66" y="109"/>
                        </a:lnTo>
                        <a:lnTo>
                          <a:pt x="67" y="124"/>
                        </a:lnTo>
                        <a:lnTo>
                          <a:pt x="68" y="137"/>
                        </a:lnTo>
                        <a:lnTo>
                          <a:pt x="70" y="151"/>
                        </a:lnTo>
                        <a:lnTo>
                          <a:pt x="70" y="165"/>
                        </a:lnTo>
                        <a:lnTo>
                          <a:pt x="71" y="179"/>
                        </a:lnTo>
                        <a:lnTo>
                          <a:pt x="71" y="192"/>
                        </a:lnTo>
                        <a:lnTo>
                          <a:pt x="72" y="205"/>
                        </a:lnTo>
                        <a:lnTo>
                          <a:pt x="72" y="219"/>
                        </a:lnTo>
                        <a:lnTo>
                          <a:pt x="73" y="233"/>
                        </a:lnTo>
                        <a:lnTo>
                          <a:pt x="73" y="246"/>
                        </a:lnTo>
                        <a:lnTo>
                          <a:pt x="73" y="258"/>
                        </a:lnTo>
                        <a:lnTo>
                          <a:pt x="73" y="271"/>
                        </a:lnTo>
                        <a:lnTo>
                          <a:pt x="73" y="284"/>
                        </a:lnTo>
                        <a:lnTo>
                          <a:pt x="73" y="297"/>
                        </a:lnTo>
                        <a:lnTo>
                          <a:pt x="73" y="310"/>
                        </a:lnTo>
                        <a:lnTo>
                          <a:pt x="73" y="322"/>
                        </a:lnTo>
                        <a:lnTo>
                          <a:pt x="73" y="335"/>
                        </a:lnTo>
                        <a:lnTo>
                          <a:pt x="72" y="347"/>
                        </a:lnTo>
                        <a:lnTo>
                          <a:pt x="72" y="360"/>
                        </a:lnTo>
                        <a:lnTo>
                          <a:pt x="71" y="372"/>
                        </a:lnTo>
                        <a:lnTo>
                          <a:pt x="71" y="385"/>
                        </a:lnTo>
                        <a:lnTo>
                          <a:pt x="70" y="395"/>
                        </a:lnTo>
                        <a:lnTo>
                          <a:pt x="70" y="407"/>
                        </a:lnTo>
                        <a:lnTo>
                          <a:pt x="68" y="420"/>
                        </a:lnTo>
                        <a:lnTo>
                          <a:pt x="68" y="432"/>
                        </a:lnTo>
                        <a:lnTo>
                          <a:pt x="67" y="443"/>
                        </a:lnTo>
                        <a:lnTo>
                          <a:pt x="66" y="455"/>
                        </a:lnTo>
                        <a:lnTo>
                          <a:pt x="65" y="467"/>
                        </a:lnTo>
                        <a:lnTo>
                          <a:pt x="64" y="479"/>
                        </a:lnTo>
                        <a:lnTo>
                          <a:pt x="63" y="488"/>
                        </a:lnTo>
                        <a:lnTo>
                          <a:pt x="61" y="500"/>
                        </a:lnTo>
                        <a:lnTo>
                          <a:pt x="60" y="512"/>
                        </a:lnTo>
                        <a:lnTo>
                          <a:pt x="58" y="522"/>
                        </a:lnTo>
                        <a:lnTo>
                          <a:pt x="57" y="533"/>
                        </a:lnTo>
                        <a:lnTo>
                          <a:pt x="54" y="544"/>
                        </a:lnTo>
                        <a:lnTo>
                          <a:pt x="53" y="554"/>
                        </a:lnTo>
                        <a:lnTo>
                          <a:pt x="52" y="565"/>
                        </a:lnTo>
                        <a:lnTo>
                          <a:pt x="49" y="576"/>
                        </a:lnTo>
                        <a:lnTo>
                          <a:pt x="47" y="587"/>
                        </a:lnTo>
                        <a:lnTo>
                          <a:pt x="46" y="597"/>
                        </a:lnTo>
                        <a:lnTo>
                          <a:pt x="45" y="608"/>
                        </a:lnTo>
                        <a:lnTo>
                          <a:pt x="42" y="617"/>
                        </a:lnTo>
                        <a:lnTo>
                          <a:pt x="40" y="628"/>
                        </a:lnTo>
                        <a:lnTo>
                          <a:pt x="38" y="638"/>
                        </a:lnTo>
                        <a:lnTo>
                          <a:pt x="34" y="648"/>
                        </a:lnTo>
                        <a:lnTo>
                          <a:pt x="32" y="658"/>
                        </a:lnTo>
                        <a:lnTo>
                          <a:pt x="29" y="667"/>
                        </a:lnTo>
                        <a:lnTo>
                          <a:pt x="27" y="677"/>
                        </a:lnTo>
                        <a:lnTo>
                          <a:pt x="25" y="686"/>
                        </a:lnTo>
                        <a:lnTo>
                          <a:pt x="21" y="696"/>
                        </a:lnTo>
                        <a:lnTo>
                          <a:pt x="19" y="706"/>
                        </a:lnTo>
                        <a:lnTo>
                          <a:pt x="15" y="715"/>
                        </a:lnTo>
                        <a:lnTo>
                          <a:pt x="11" y="724"/>
                        </a:lnTo>
                        <a:lnTo>
                          <a:pt x="9" y="734"/>
                        </a:lnTo>
                        <a:lnTo>
                          <a:pt x="6" y="743"/>
                        </a:lnTo>
                        <a:lnTo>
                          <a:pt x="2" y="752"/>
                        </a:lnTo>
                        <a:lnTo>
                          <a:pt x="0" y="762"/>
                        </a:lnTo>
                        <a:lnTo>
                          <a:pt x="80" y="792"/>
                        </a:lnTo>
                        <a:lnTo>
                          <a:pt x="83" y="782"/>
                        </a:lnTo>
                        <a:lnTo>
                          <a:pt x="86" y="773"/>
                        </a:lnTo>
                        <a:lnTo>
                          <a:pt x="90" y="763"/>
                        </a:lnTo>
                        <a:lnTo>
                          <a:pt x="93" y="754"/>
                        </a:lnTo>
                        <a:lnTo>
                          <a:pt x="96" y="743"/>
                        </a:lnTo>
                        <a:lnTo>
                          <a:pt x="99" y="734"/>
                        </a:lnTo>
                        <a:lnTo>
                          <a:pt x="103" y="723"/>
                        </a:lnTo>
                        <a:lnTo>
                          <a:pt x="105" y="714"/>
                        </a:lnTo>
                        <a:lnTo>
                          <a:pt x="108" y="703"/>
                        </a:lnTo>
                        <a:lnTo>
                          <a:pt x="111" y="692"/>
                        </a:lnTo>
                        <a:lnTo>
                          <a:pt x="115" y="682"/>
                        </a:lnTo>
                        <a:lnTo>
                          <a:pt x="117" y="671"/>
                        </a:lnTo>
                        <a:lnTo>
                          <a:pt x="119" y="661"/>
                        </a:lnTo>
                        <a:lnTo>
                          <a:pt x="122" y="651"/>
                        </a:lnTo>
                        <a:lnTo>
                          <a:pt x="124" y="640"/>
                        </a:lnTo>
                        <a:lnTo>
                          <a:pt x="128" y="629"/>
                        </a:lnTo>
                        <a:lnTo>
                          <a:pt x="129" y="617"/>
                        </a:lnTo>
                        <a:lnTo>
                          <a:pt x="131" y="607"/>
                        </a:lnTo>
                        <a:lnTo>
                          <a:pt x="134" y="595"/>
                        </a:lnTo>
                        <a:lnTo>
                          <a:pt x="136" y="584"/>
                        </a:lnTo>
                        <a:lnTo>
                          <a:pt x="137" y="572"/>
                        </a:lnTo>
                        <a:lnTo>
                          <a:pt x="138" y="562"/>
                        </a:lnTo>
                        <a:lnTo>
                          <a:pt x="141" y="550"/>
                        </a:lnTo>
                        <a:lnTo>
                          <a:pt x="143" y="539"/>
                        </a:lnTo>
                        <a:lnTo>
                          <a:pt x="144" y="526"/>
                        </a:lnTo>
                        <a:lnTo>
                          <a:pt x="146" y="515"/>
                        </a:lnTo>
                        <a:lnTo>
                          <a:pt x="147" y="503"/>
                        </a:lnTo>
                        <a:lnTo>
                          <a:pt x="149" y="492"/>
                        </a:lnTo>
                        <a:lnTo>
                          <a:pt x="150" y="480"/>
                        </a:lnTo>
                        <a:lnTo>
                          <a:pt x="151" y="468"/>
                        </a:lnTo>
                        <a:lnTo>
                          <a:pt x="153" y="456"/>
                        </a:lnTo>
                        <a:lnTo>
                          <a:pt x="154" y="443"/>
                        </a:lnTo>
                        <a:lnTo>
                          <a:pt x="154" y="430"/>
                        </a:lnTo>
                        <a:lnTo>
                          <a:pt x="156" y="418"/>
                        </a:lnTo>
                        <a:lnTo>
                          <a:pt x="156" y="405"/>
                        </a:lnTo>
                        <a:lnTo>
                          <a:pt x="156" y="393"/>
                        </a:lnTo>
                        <a:lnTo>
                          <a:pt x="157" y="380"/>
                        </a:lnTo>
                        <a:lnTo>
                          <a:pt x="157" y="367"/>
                        </a:lnTo>
                        <a:lnTo>
                          <a:pt x="159" y="354"/>
                        </a:lnTo>
                        <a:lnTo>
                          <a:pt x="159" y="342"/>
                        </a:lnTo>
                        <a:lnTo>
                          <a:pt x="159" y="328"/>
                        </a:lnTo>
                        <a:lnTo>
                          <a:pt x="159" y="315"/>
                        </a:lnTo>
                        <a:lnTo>
                          <a:pt x="159" y="302"/>
                        </a:lnTo>
                        <a:lnTo>
                          <a:pt x="159" y="289"/>
                        </a:lnTo>
                        <a:lnTo>
                          <a:pt x="159" y="274"/>
                        </a:lnTo>
                        <a:lnTo>
                          <a:pt x="159" y="260"/>
                        </a:lnTo>
                        <a:lnTo>
                          <a:pt x="159" y="248"/>
                        </a:lnTo>
                        <a:lnTo>
                          <a:pt x="159" y="234"/>
                        </a:lnTo>
                        <a:lnTo>
                          <a:pt x="159" y="220"/>
                        </a:lnTo>
                        <a:lnTo>
                          <a:pt x="159" y="205"/>
                        </a:lnTo>
                        <a:lnTo>
                          <a:pt x="157" y="191"/>
                        </a:lnTo>
                        <a:lnTo>
                          <a:pt x="157" y="177"/>
                        </a:lnTo>
                        <a:lnTo>
                          <a:pt x="156" y="163"/>
                        </a:lnTo>
                        <a:lnTo>
                          <a:pt x="156" y="148"/>
                        </a:lnTo>
                        <a:lnTo>
                          <a:pt x="154" y="134"/>
                        </a:lnTo>
                        <a:lnTo>
                          <a:pt x="154" y="120"/>
                        </a:lnTo>
                        <a:lnTo>
                          <a:pt x="153" y="105"/>
                        </a:lnTo>
                        <a:lnTo>
                          <a:pt x="151" y="90"/>
                        </a:lnTo>
                        <a:lnTo>
                          <a:pt x="151" y="76"/>
                        </a:lnTo>
                        <a:lnTo>
                          <a:pt x="149" y="61"/>
                        </a:lnTo>
                        <a:lnTo>
                          <a:pt x="148" y="45"/>
                        </a:lnTo>
                        <a:lnTo>
                          <a:pt x="147" y="30"/>
                        </a:lnTo>
                        <a:lnTo>
                          <a:pt x="146" y="16"/>
                        </a:lnTo>
                        <a:lnTo>
                          <a:pt x="144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0" name="Freeform 234"/>
                  <p:cNvSpPr>
                    <a:spLocks/>
                  </p:cNvSpPr>
                  <p:nvPr/>
                </p:nvSpPr>
                <p:spPr bwMode="auto">
                  <a:xfrm>
                    <a:off x="5345" y="1557"/>
                    <a:ext cx="318" cy="269"/>
                  </a:xfrm>
                  <a:custGeom>
                    <a:avLst/>
                    <a:gdLst/>
                    <a:ahLst/>
                    <a:cxnLst>
                      <a:cxn ang="0">
                        <a:pos x="832" y="714"/>
                      </a:cxn>
                      <a:cxn ang="0">
                        <a:pos x="715" y="717"/>
                      </a:cxn>
                      <a:cxn ang="0">
                        <a:pos x="600" y="720"/>
                      </a:cxn>
                      <a:cxn ang="0">
                        <a:pos x="488" y="721"/>
                      </a:cxn>
                      <a:cxn ang="0">
                        <a:pos x="387" y="720"/>
                      </a:cxn>
                      <a:cxn ang="0">
                        <a:pos x="295" y="718"/>
                      </a:cxn>
                      <a:cxn ang="0">
                        <a:pos x="219" y="714"/>
                      </a:cxn>
                      <a:cxn ang="0">
                        <a:pos x="159" y="707"/>
                      </a:cxn>
                      <a:cxn ang="0">
                        <a:pos x="120" y="699"/>
                      </a:cxn>
                      <a:cxn ang="0">
                        <a:pos x="107" y="678"/>
                      </a:cxn>
                      <a:cxn ang="0">
                        <a:pos x="100" y="636"/>
                      </a:cxn>
                      <a:cxn ang="0">
                        <a:pos x="94" y="578"/>
                      </a:cxn>
                      <a:cxn ang="0">
                        <a:pos x="89" y="507"/>
                      </a:cxn>
                      <a:cxn ang="0">
                        <a:pos x="87" y="425"/>
                      </a:cxn>
                      <a:cxn ang="0">
                        <a:pos x="86" y="334"/>
                      </a:cxn>
                      <a:cxn ang="0">
                        <a:pos x="85" y="238"/>
                      </a:cxn>
                      <a:cxn ang="0">
                        <a:pos x="86" y="141"/>
                      </a:cxn>
                      <a:cxn ang="0">
                        <a:pos x="88" y="44"/>
                      </a:cxn>
                      <a:cxn ang="0">
                        <a:pos x="81" y="1"/>
                      </a:cxn>
                      <a:cxn ang="0">
                        <a:pos x="58" y="0"/>
                      </a:cxn>
                      <a:cxn ang="0">
                        <a:pos x="30" y="2"/>
                      </a:cxn>
                      <a:cxn ang="0">
                        <a:pos x="9" y="6"/>
                      </a:cxn>
                      <a:cxn ang="0">
                        <a:pos x="4" y="16"/>
                      </a:cxn>
                      <a:cxn ang="0">
                        <a:pos x="3" y="41"/>
                      </a:cxn>
                      <a:cxn ang="0">
                        <a:pos x="3" y="72"/>
                      </a:cxn>
                      <a:cxn ang="0">
                        <a:pos x="2" y="110"/>
                      </a:cxn>
                      <a:cxn ang="0">
                        <a:pos x="0" y="154"/>
                      </a:cxn>
                      <a:cxn ang="0">
                        <a:pos x="0" y="203"/>
                      </a:cxn>
                      <a:cxn ang="0">
                        <a:pos x="0" y="255"/>
                      </a:cxn>
                      <a:cxn ang="0">
                        <a:pos x="0" y="308"/>
                      </a:cxn>
                      <a:cxn ang="0">
                        <a:pos x="0" y="381"/>
                      </a:cxn>
                      <a:cxn ang="0">
                        <a:pos x="3" y="478"/>
                      </a:cxn>
                      <a:cxn ang="0">
                        <a:pos x="6" y="556"/>
                      </a:cxn>
                      <a:cxn ang="0">
                        <a:pos x="11" y="617"/>
                      </a:cxn>
                      <a:cxn ang="0">
                        <a:pos x="17" y="663"/>
                      </a:cxn>
                      <a:cxn ang="0">
                        <a:pos x="23" y="697"/>
                      </a:cxn>
                      <a:cxn ang="0">
                        <a:pos x="30" y="720"/>
                      </a:cxn>
                      <a:cxn ang="0">
                        <a:pos x="38" y="740"/>
                      </a:cxn>
                      <a:cxn ang="0">
                        <a:pos x="61" y="765"/>
                      </a:cxn>
                      <a:cxn ang="0">
                        <a:pos x="81" y="777"/>
                      </a:cxn>
                      <a:cxn ang="0">
                        <a:pos x="110" y="786"/>
                      </a:cxn>
                      <a:cxn ang="0">
                        <a:pos x="150" y="793"/>
                      </a:cxn>
                      <a:cxn ang="0">
                        <a:pos x="208" y="800"/>
                      </a:cxn>
                      <a:cxn ang="0">
                        <a:pos x="284" y="803"/>
                      </a:cxn>
                      <a:cxn ang="0">
                        <a:pos x="384" y="808"/>
                      </a:cxn>
                      <a:cxn ang="0">
                        <a:pos x="508" y="808"/>
                      </a:cxn>
                      <a:cxn ang="0">
                        <a:pos x="585" y="806"/>
                      </a:cxn>
                      <a:cxn ang="0">
                        <a:pos x="651" y="806"/>
                      </a:cxn>
                      <a:cxn ang="0">
                        <a:pos x="713" y="803"/>
                      </a:cxn>
                      <a:cxn ang="0">
                        <a:pos x="772" y="801"/>
                      </a:cxn>
                      <a:cxn ang="0">
                        <a:pos x="824" y="800"/>
                      </a:cxn>
                      <a:cxn ang="0">
                        <a:pos x="868" y="797"/>
                      </a:cxn>
                      <a:cxn ang="0">
                        <a:pos x="906" y="796"/>
                      </a:cxn>
                      <a:cxn ang="0">
                        <a:pos x="932" y="794"/>
                      </a:cxn>
                      <a:cxn ang="0">
                        <a:pos x="954" y="790"/>
                      </a:cxn>
                      <a:cxn ang="0">
                        <a:pos x="952" y="770"/>
                      </a:cxn>
                      <a:cxn ang="0">
                        <a:pos x="945" y="743"/>
                      </a:cxn>
                      <a:cxn ang="0">
                        <a:pos x="937" y="720"/>
                      </a:cxn>
                    </a:cxnLst>
                    <a:rect l="0" t="0" r="r" b="b"/>
                    <a:pathLst>
                      <a:path w="954" h="808">
                        <a:moveTo>
                          <a:pt x="932" y="710"/>
                        </a:moveTo>
                        <a:lnTo>
                          <a:pt x="916" y="711"/>
                        </a:lnTo>
                        <a:lnTo>
                          <a:pt x="899" y="711"/>
                        </a:lnTo>
                        <a:lnTo>
                          <a:pt x="882" y="712"/>
                        </a:lnTo>
                        <a:lnTo>
                          <a:pt x="865" y="712"/>
                        </a:lnTo>
                        <a:lnTo>
                          <a:pt x="849" y="713"/>
                        </a:lnTo>
                        <a:lnTo>
                          <a:pt x="832" y="714"/>
                        </a:lnTo>
                        <a:lnTo>
                          <a:pt x="814" y="714"/>
                        </a:lnTo>
                        <a:lnTo>
                          <a:pt x="799" y="716"/>
                        </a:lnTo>
                        <a:lnTo>
                          <a:pt x="782" y="716"/>
                        </a:lnTo>
                        <a:lnTo>
                          <a:pt x="764" y="717"/>
                        </a:lnTo>
                        <a:lnTo>
                          <a:pt x="748" y="717"/>
                        </a:lnTo>
                        <a:lnTo>
                          <a:pt x="731" y="717"/>
                        </a:lnTo>
                        <a:lnTo>
                          <a:pt x="715" y="717"/>
                        </a:lnTo>
                        <a:lnTo>
                          <a:pt x="698" y="718"/>
                        </a:lnTo>
                        <a:lnTo>
                          <a:pt x="681" y="718"/>
                        </a:lnTo>
                        <a:lnTo>
                          <a:pt x="666" y="719"/>
                        </a:lnTo>
                        <a:lnTo>
                          <a:pt x="648" y="719"/>
                        </a:lnTo>
                        <a:lnTo>
                          <a:pt x="633" y="720"/>
                        </a:lnTo>
                        <a:lnTo>
                          <a:pt x="615" y="720"/>
                        </a:lnTo>
                        <a:lnTo>
                          <a:pt x="600" y="720"/>
                        </a:lnTo>
                        <a:lnTo>
                          <a:pt x="583" y="720"/>
                        </a:lnTo>
                        <a:lnTo>
                          <a:pt x="566" y="720"/>
                        </a:lnTo>
                        <a:lnTo>
                          <a:pt x="552" y="720"/>
                        </a:lnTo>
                        <a:lnTo>
                          <a:pt x="535" y="721"/>
                        </a:lnTo>
                        <a:lnTo>
                          <a:pt x="520" y="721"/>
                        </a:lnTo>
                        <a:lnTo>
                          <a:pt x="503" y="721"/>
                        </a:lnTo>
                        <a:lnTo>
                          <a:pt x="488" y="721"/>
                        </a:lnTo>
                        <a:lnTo>
                          <a:pt x="474" y="721"/>
                        </a:lnTo>
                        <a:lnTo>
                          <a:pt x="458" y="721"/>
                        </a:lnTo>
                        <a:lnTo>
                          <a:pt x="444" y="721"/>
                        </a:lnTo>
                        <a:lnTo>
                          <a:pt x="430" y="721"/>
                        </a:lnTo>
                        <a:lnTo>
                          <a:pt x="414" y="721"/>
                        </a:lnTo>
                        <a:lnTo>
                          <a:pt x="400" y="721"/>
                        </a:lnTo>
                        <a:lnTo>
                          <a:pt x="387" y="720"/>
                        </a:lnTo>
                        <a:lnTo>
                          <a:pt x="372" y="720"/>
                        </a:lnTo>
                        <a:lnTo>
                          <a:pt x="359" y="720"/>
                        </a:lnTo>
                        <a:lnTo>
                          <a:pt x="346" y="720"/>
                        </a:lnTo>
                        <a:lnTo>
                          <a:pt x="333" y="719"/>
                        </a:lnTo>
                        <a:lnTo>
                          <a:pt x="320" y="719"/>
                        </a:lnTo>
                        <a:lnTo>
                          <a:pt x="308" y="719"/>
                        </a:lnTo>
                        <a:lnTo>
                          <a:pt x="295" y="718"/>
                        </a:lnTo>
                        <a:lnTo>
                          <a:pt x="283" y="717"/>
                        </a:lnTo>
                        <a:lnTo>
                          <a:pt x="271" y="717"/>
                        </a:lnTo>
                        <a:lnTo>
                          <a:pt x="260" y="717"/>
                        </a:lnTo>
                        <a:lnTo>
                          <a:pt x="248" y="716"/>
                        </a:lnTo>
                        <a:lnTo>
                          <a:pt x="238" y="714"/>
                        </a:lnTo>
                        <a:lnTo>
                          <a:pt x="228" y="714"/>
                        </a:lnTo>
                        <a:lnTo>
                          <a:pt x="219" y="714"/>
                        </a:lnTo>
                        <a:lnTo>
                          <a:pt x="208" y="713"/>
                        </a:lnTo>
                        <a:lnTo>
                          <a:pt x="200" y="712"/>
                        </a:lnTo>
                        <a:lnTo>
                          <a:pt x="190" y="711"/>
                        </a:lnTo>
                        <a:lnTo>
                          <a:pt x="182" y="711"/>
                        </a:lnTo>
                        <a:lnTo>
                          <a:pt x="174" y="710"/>
                        </a:lnTo>
                        <a:lnTo>
                          <a:pt x="166" y="708"/>
                        </a:lnTo>
                        <a:lnTo>
                          <a:pt x="159" y="707"/>
                        </a:lnTo>
                        <a:lnTo>
                          <a:pt x="152" y="707"/>
                        </a:lnTo>
                        <a:lnTo>
                          <a:pt x="145" y="705"/>
                        </a:lnTo>
                        <a:lnTo>
                          <a:pt x="139" y="705"/>
                        </a:lnTo>
                        <a:lnTo>
                          <a:pt x="134" y="702"/>
                        </a:lnTo>
                        <a:lnTo>
                          <a:pt x="128" y="702"/>
                        </a:lnTo>
                        <a:lnTo>
                          <a:pt x="125" y="700"/>
                        </a:lnTo>
                        <a:lnTo>
                          <a:pt x="120" y="699"/>
                        </a:lnTo>
                        <a:lnTo>
                          <a:pt x="117" y="698"/>
                        </a:lnTo>
                        <a:lnTo>
                          <a:pt x="114" y="697"/>
                        </a:lnTo>
                        <a:lnTo>
                          <a:pt x="113" y="693"/>
                        </a:lnTo>
                        <a:lnTo>
                          <a:pt x="111" y="689"/>
                        </a:lnTo>
                        <a:lnTo>
                          <a:pt x="110" y="687"/>
                        </a:lnTo>
                        <a:lnTo>
                          <a:pt x="108" y="682"/>
                        </a:lnTo>
                        <a:lnTo>
                          <a:pt x="107" y="678"/>
                        </a:lnTo>
                        <a:lnTo>
                          <a:pt x="106" y="674"/>
                        </a:lnTo>
                        <a:lnTo>
                          <a:pt x="105" y="668"/>
                        </a:lnTo>
                        <a:lnTo>
                          <a:pt x="104" y="663"/>
                        </a:lnTo>
                        <a:lnTo>
                          <a:pt x="102" y="656"/>
                        </a:lnTo>
                        <a:lnTo>
                          <a:pt x="101" y="650"/>
                        </a:lnTo>
                        <a:lnTo>
                          <a:pt x="101" y="644"/>
                        </a:lnTo>
                        <a:lnTo>
                          <a:pt x="100" y="636"/>
                        </a:lnTo>
                        <a:lnTo>
                          <a:pt x="99" y="629"/>
                        </a:lnTo>
                        <a:lnTo>
                          <a:pt x="99" y="622"/>
                        </a:lnTo>
                        <a:lnTo>
                          <a:pt x="98" y="613"/>
                        </a:lnTo>
                        <a:lnTo>
                          <a:pt x="96" y="606"/>
                        </a:lnTo>
                        <a:lnTo>
                          <a:pt x="95" y="597"/>
                        </a:lnTo>
                        <a:lnTo>
                          <a:pt x="95" y="589"/>
                        </a:lnTo>
                        <a:lnTo>
                          <a:pt x="94" y="578"/>
                        </a:lnTo>
                        <a:lnTo>
                          <a:pt x="93" y="570"/>
                        </a:lnTo>
                        <a:lnTo>
                          <a:pt x="93" y="559"/>
                        </a:lnTo>
                        <a:lnTo>
                          <a:pt x="92" y="549"/>
                        </a:lnTo>
                        <a:lnTo>
                          <a:pt x="91" y="540"/>
                        </a:lnTo>
                        <a:lnTo>
                          <a:pt x="91" y="529"/>
                        </a:lnTo>
                        <a:lnTo>
                          <a:pt x="91" y="517"/>
                        </a:lnTo>
                        <a:lnTo>
                          <a:pt x="89" y="507"/>
                        </a:lnTo>
                        <a:lnTo>
                          <a:pt x="89" y="496"/>
                        </a:lnTo>
                        <a:lnTo>
                          <a:pt x="89" y="484"/>
                        </a:lnTo>
                        <a:lnTo>
                          <a:pt x="88" y="473"/>
                        </a:lnTo>
                        <a:lnTo>
                          <a:pt x="88" y="462"/>
                        </a:lnTo>
                        <a:lnTo>
                          <a:pt x="88" y="450"/>
                        </a:lnTo>
                        <a:lnTo>
                          <a:pt x="88" y="438"/>
                        </a:lnTo>
                        <a:lnTo>
                          <a:pt x="87" y="425"/>
                        </a:lnTo>
                        <a:lnTo>
                          <a:pt x="87" y="413"/>
                        </a:lnTo>
                        <a:lnTo>
                          <a:pt x="86" y="400"/>
                        </a:lnTo>
                        <a:lnTo>
                          <a:pt x="86" y="388"/>
                        </a:lnTo>
                        <a:lnTo>
                          <a:pt x="86" y="374"/>
                        </a:lnTo>
                        <a:lnTo>
                          <a:pt x="86" y="361"/>
                        </a:lnTo>
                        <a:lnTo>
                          <a:pt x="86" y="348"/>
                        </a:lnTo>
                        <a:lnTo>
                          <a:pt x="86" y="334"/>
                        </a:lnTo>
                        <a:lnTo>
                          <a:pt x="85" y="320"/>
                        </a:lnTo>
                        <a:lnTo>
                          <a:pt x="85" y="307"/>
                        </a:lnTo>
                        <a:lnTo>
                          <a:pt x="85" y="294"/>
                        </a:lnTo>
                        <a:lnTo>
                          <a:pt x="85" y="280"/>
                        </a:lnTo>
                        <a:lnTo>
                          <a:pt x="85" y="267"/>
                        </a:lnTo>
                        <a:lnTo>
                          <a:pt x="85" y="253"/>
                        </a:lnTo>
                        <a:lnTo>
                          <a:pt x="85" y="238"/>
                        </a:lnTo>
                        <a:lnTo>
                          <a:pt x="86" y="226"/>
                        </a:lnTo>
                        <a:lnTo>
                          <a:pt x="86" y="211"/>
                        </a:lnTo>
                        <a:lnTo>
                          <a:pt x="86" y="198"/>
                        </a:lnTo>
                        <a:lnTo>
                          <a:pt x="86" y="184"/>
                        </a:lnTo>
                        <a:lnTo>
                          <a:pt x="86" y="169"/>
                        </a:lnTo>
                        <a:lnTo>
                          <a:pt x="86" y="155"/>
                        </a:lnTo>
                        <a:lnTo>
                          <a:pt x="86" y="141"/>
                        </a:lnTo>
                        <a:lnTo>
                          <a:pt x="86" y="127"/>
                        </a:lnTo>
                        <a:lnTo>
                          <a:pt x="87" y="114"/>
                        </a:lnTo>
                        <a:lnTo>
                          <a:pt x="87" y="99"/>
                        </a:lnTo>
                        <a:lnTo>
                          <a:pt x="87" y="85"/>
                        </a:lnTo>
                        <a:lnTo>
                          <a:pt x="87" y="71"/>
                        </a:lnTo>
                        <a:lnTo>
                          <a:pt x="88" y="58"/>
                        </a:lnTo>
                        <a:lnTo>
                          <a:pt x="88" y="44"/>
                        </a:lnTo>
                        <a:lnTo>
                          <a:pt x="88" y="31"/>
                        </a:lnTo>
                        <a:lnTo>
                          <a:pt x="89" y="18"/>
                        </a:lnTo>
                        <a:lnTo>
                          <a:pt x="91" y="4"/>
                        </a:lnTo>
                        <a:lnTo>
                          <a:pt x="88" y="2"/>
                        </a:lnTo>
                        <a:lnTo>
                          <a:pt x="86" y="1"/>
                        </a:lnTo>
                        <a:lnTo>
                          <a:pt x="83" y="1"/>
                        </a:lnTo>
                        <a:lnTo>
                          <a:pt x="81" y="1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3" y="0"/>
                        </a:lnTo>
                        <a:lnTo>
                          <a:pt x="69" y="0"/>
                        </a:lnTo>
                        <a:lnTo>
                          <a:pt x="66" y="0"/>
                        </a:lnTo>
                        <a:lnTo>
                          <a:pt x="63" y="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0" y="1"/>
                        </a:lnTo>
                        <a:lnTo>
                          <a:pt x="48" y="1"/>
                        </a:lnTo>
                        <a:lnTo>
                          <a:pt x="43" y="1"/>
                        </a:lnTo>
                        <a:lnTo>
                          <a:pt x="38" y="1"/>
                        </a:lnTo>
                        <a:lnTo>
                          <a:pt x="35" y="2"/>
                        </a:lnTo>
                        <a:lnTo>
                          <a:pt x="30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1" y="3"/>
                        </a:lnTo>
                        <a:lnTo>
                          <a:pt x="17" y="4"/>
                        </a:lnTo>
                        <a:lnTo>
                          <a:pt x="15" y="4"/>
                        </a:lnTo>
                        <a:lnTo>
                          <a:pt x="12" y="6"/>
                        </a:lnTo>
                        <a:lnTo>
                          <a:pt x="9" y="6"/>
                        </a:lnTo>
                        <a:lnTo>
                          <a:pt x="7" y="6"/>
                        </a:lnTo>
                        <a:lnTo>
                          <a:pt x="5" y="7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4" y="13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3" y="26"/>
                        </a:lnTo>
                        <a:lnTo>
                          <a:pt x="3" y="28"/>
                        </a:lnTo>
                        <a:lnTo>
                          <a:pt x="3" y="31"/>
                        </a:lnTo>
                        <a:lnTo>
                          <a:pt x="3" y="34"/>
                        </a:lnTo>
                        <a:lnTo>
                          <a:pt x="3" y="39"/>
                        </a:lnTo>
                        <a:lnTo>
                          <a:pt x="3" y="41"/>
                        </a:lnTo>
                        <a:lnTo>
                          <a:pt x="3" y="46"/>
                        </a:lnTo>
                        <a:lnTo>
                          <a:pt x="3" y="50"/>
                        </a:lnTo>
                        <a:lnTo>
                          <a:pt x="3" y="53"/>
                        </a:lnTo>
                        <a:lnTo>
                          <a:pt x="3" y="58"/>
                        </a:lnTo>
                        <a:lnTo>
                          <a:pt x="3" y="61"/>
                        </a:lnTo>
                        <a:lnTo>
                          <a:pt x="3" y="66"/>
                        </a:lnTo>
                        <a:lnTo>
                          <a:pt x="3" y="72"/>
                        </a:lnTo>
                        <a:lnTo>
                          <a:pt x="2" y="77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2" y="92"/>
                        </a:lnTo>
                        <a:lnTo>
                          <a:pt x="2" y="98"/>
                        </a:lnTo>
                        <a:lnTo>
                          <a:pt x="2" y="104"/>
                        </a:lnTo>
                        <a:lnTo>
                          <a:pt x="2" y="110"/>
                        </a:lnTo>
                        <a:lnTo>
                          <a:pt x="2" y="117"/>
                        </a:lnTo>
                        <a:lnTo>
                          <a:pt x="0" y="122"/>
                        </a:lnTo>
                        <a:lnTo>
                          <a:pt x="0" y="128"/>
                        </a:lnTo>
                        <a:lnTo>
                          <a:pt x="0" y="134"/>
                        </a:lnTo>
                        <a:lnTo>
                          <a:pt x="0" y="141"/>
                        </a:lnTo>
                        <a:lnTo>
                          <a:pt x="0" y="147"/>
                        </a:lnTo>
                        <a:lnTo>
                          <a:pt x="0" y="154"/>
                        </a:lnTo>
                        <a:lnTo>
                          <a:pt x="0" y="160"/>
                        </a:lnTo>
                        <a:lnTo>
                          <a:pt x="0" y="167"/>
                        </a:lnTo>
                        <a:lnTo>
                          <a:pt x="0" y="174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0" y="196"/>
                        </a:lnTo>
                        <a:lnTo>
                          <a:pt x="0" y="203"/>
                        </a:lnTo>
                        <a:lnTo>
                          <a:pt x="0" y="210"/>
                        </a:lnTo>
                        <a:lnTo>
                          <a:pt x="0" y="218"/>
                        </a:lnTo>
                        <a:lnTo>
                          <a:pt x="0" y="225"/>
                        </a:lnTo>
                        <a:lnTo>
                          <a:pt x="0" y="232"/>
                        </a:lnTo>
                        <a:lnTo>
                          <a:pt x="0" y="240"/>
                        </a:lnTo>
                        <a:lnTo>
                          <a:pt x="0" y="247"/>
                        </a:lnTo>
                        <a:lnTo>
                          <a:pt x="0" y="255"/>
                        </a:lnTo>
                        <a:lnTo>
                          <a:pt x="0" y="262"/>
                        </a:lnTo>
                        <a:lnTo>
                          <a:pt x="0" y="269"/>
                        </a:lnTo>
                        <a:lnTo>
                          <a:pt x="0" y="278"/>
                        </a:lnTo>
                        <a:lnTo>
                          <a:pt x="0" y="286"/>
                        </a:lnTo>
                        <a:lnTo>
                          <a:pt x="0" y="293"/>
                        </a:lnTo>
                        <a:lnTo>
                          <a:pt x="0" y="301"/>
                        </a:lnTo>
                        <a:lnTo>
                          <a:pt x="0" y="308"/>
                        </a:lnTo>
                        <a:lnTo>
                          <a:pt x="0" y="317"/>
                        </a:lnTo>
                        <a:lnTo>
                          <a:pt x="0" y="325"/>
                        </a:lnTo>
                        <a:lnTo>
                          <a:pt x="0" y="332"/>
                        </a:lnTo>
                        <a:lnTo>
                          <a:pt x="0" y="340"/>
                        </a:lnTo>
                        <a:lnTo>
                          <a:pt x="0" y="349"/>
                        </a:lnTo>
                        <a:lnTo>
                          <a:pt x="0" y="364"/>
                        </a:lnTo>
                        <a:lnTo>
                          <a:pt x="0" y="381"/>
                        </a:lnTo>
                        <a:lnTo>
                          <a:pt x="0" y="395"/>
                        </a:lnTo>
                        <a:lnTo>
                          <a:pt x="0" y="410"/>
                        </a:lnTo>
                        <a:lnTo>
                          <a:pt x="0" y="424"/>
                        </a:lnTo>
                        <a:lnTo>
                          <a:pt x="2" y="439"/>
                        </a:lnTo>
                        <a:lnTo>
                          <a:pt x="2" y="452"/>
                        </a:lnTo>
                        <a:lnTo>
                          <a:pt x="3" y="465"/>
                        </a:lnTo>
                        <a:lnTo>
                          <a:pt x="3" y="478"/>
                        </a:lnTo>
                        <a:lnTo>
                          <a:pt x="3" y="490"/>
                        </a:lnTo>
                        <a:lnTo>
                          <a:pt x="3" y="502"/>
                        </a:lnTo>
                        <a:lnTo>
                          <a:pt x="4" y="514"/>
                        </a:lnTo>
                        <a:lnTo>
                          <a:pt x="4" y="524"/>
                        </a:lnTo>
                        <a:lnTo>
                          <a:pt x="5" y="535"/>
                        </a:lnTo>
                        <a:lnTo>
                          <a:pt x="5" y="546"/>
                        </a:lnTo>
                        <a:lnTo>
                          <a:pt x="6" y="556"/>
                        </a:lnTo>
                        <a:lnTo>
                          <a:pt x="6" y="565"/>
                        </a:lnTo>
                        <a:lnTo>
                          <a:pt x="7" y="575"/>
                        </a:lnTo>
                        <a:lnTo>
                          <a:pt x="7" y="584"/>
                        </a:lnTo>
                        <a:lnTo>
                          <a:pt x="9" y="593"/>
                        </a:lnTo>
                        <a:lnTo>
                          <a:pt x="10" y="600"/>
                        </a:lnTo>
                        <a:lnTo>
                          <a:pt x="10" y="609"/>
                        </a:lnTo>
                        <a:lnTo>
                          <a:pt x="11" y="617"/>
                        </a:lnTo>
                        <a:lnTo>
                          <a:pt x="12" y="625"/>
                        </a:lnTo>
                        <a:lnTo>
                          <a:pt x="12" y="631"/>
                        </a:lnTo>
                        <a:lnTo>
                          <a:pt x="13" y="638"/>
                        </a:lnTo>
                        <a:lnTo>
                          <a:pt x="15" y="646"/>
                        </a:lnTo>
                        <a:lnTo>
                          <a:pt x="15" y="651"/>
                        </a:lnTo>
                        <a:lnTo>
                          <a:pt x="16" y="657"/>
                        </a:lnTo>
                        <a:lnTo>
                          <a:pt x="17" y="663"/>
                        </a:lnTo>
                        <a:lnTo>
                          <a:pt x="17" y="669"/>
                        </a:lnTo>
                        <a:lnTo>
                          <a:pt x="19" y="674"/>
                        </a:lnTo>
                        <a:lnTo>
                          <a:pt x="21" y="679"/>
                        </a:lnTo>
                        <a:lnTo>
                          <a:pt x="21" y="685"/>
                        </a:lnTo>
                        <a:lnTo>
                          <a:pt x="22" y="689"/>
                        </a:lnTo>
                        <a:lnTo>
                          <a:pt x="23" y="693"/>
                        </a:lnTo>
                        <a:lnTo>
                          <a:pt x="23" y="697"/>
                        </a:lnTo>
                        <a:lnTo>
                          <a:pt x="25" y="701"/>
                        </a:lnTo>
                        <a:lnTo>
                          <a:pt x="25" y="705"/>
                        </a:lnTo>
                        <a:lnTo>
                          <a:pt x="26" y="708"/>
                        </a:lnTo>
                        <a:lnTo>
                          <a:pt x="28" y="712"/>
                        </a:lnTo>
                        <a:lnTo>
                          <a:pt x="28" y="714"/>
                        </a:lnTo>
                        <a:lnTo>
                          <a:pt x="29" y="718"/>
                        </a:lnTo>
                        <a:lnTo>
                          <a:pt x="30" y="720"/>
                        </a:lnTo>
                        <a:lnTo>
                          <a:pt x="30" y="723"/>
                        </a:lnTo>
                        <a:lnTo>
                          <a:pt x="32" y="726"/>
                        </a:lnTo>
                        <a:lnTo>
                          <a:pt x="32" y="729"/>
                        </a:lnTo>
                        <a:lnTo>
                          <a:pt x="34" y="731"/>
                        </a:lnTo>
                        <a:lnTo>
                          <a:pt x="35" y="735"/>
                        </a:lnTo>
                        <a:lnTo>
                          <a:pt x="37" y="738"/>
                        </a:lnTo>
                        <a:lnTo>
                          <a:pt x="38" y="740"/>
                        </a:lnTo>
                        <a:lnTo>
                          <a:pt x="41" y="744"/>
                        </a:lnTo>
                        <a:lnTo>
                          <a:pt x="43" y="749"/>
                        </a:lnTo>
                        <a:lnTo>
                          <a:pt x="48" y="752"/>
                        </a:lnTo>
                        <a:lnTo>
                          <a:pt x="50" y="757"/>
                        </a:lnTo>
                        <a:lnTo>
                          <a:pt x="55" y="762"/>
                        </a:lnTo>
                        <a:lnTo>
                          <a:pt x="56" y="763"/>
                        </a:lnTo>
                        <a:lnTo>
                          <a:pt x="61" y="765"/>
                        </a:lnTo>
                        <a:lnTo>
                          <a:pt x="63" y="768"/>
                        </a:lnTo>
                        <a:lnTo>
                          <a:pt x="68" y="771"/>
                        </a:lnTo>
                        <a:lnTo>
                          <a:pt x="70" y="773"/>
                        </a:lnTo>
                        <a:lnTo>
                          <a:pt x="73" y="774"/>
                        </a:lnTo>
                        <a:lnTo>
                          <a:pt x="75" y="775"/>
                        </a:lnTo>
                        <a:lnTo>
                          <a:pt x="79" y="775"/>
                        </a:lnTo>
                        <a:lnTo>
                          <a:pt x="81" y="777"/>
                        </a:lnTo>
                        <a:lnTo>
                          <a:pt x="85" y="778"/>
                        </a:lnTo>
                        <a:lnTo>
                          <a:pt x="88" y="780"/>
                        </a:lnTo>
                        <a:lnTo>
                          <a:pt x="92" y="781"/>
                        </a:lnTo>
                        <a:lnTo>
                          <a:pt x="96" y="782"/>
                        </a:lnTo>
                        <a:lnTo>
                          <a:pt x="100" y="783"/>
                        </a:lnTo>
                        <a:lnTo>
                          <a:pt x="105" y="784"/>
                        </a:lnTo>
                        <a:lnTo>
                          <a:pt x="110" y="786"/>
                        </a:lnTo>
                        <a:lnTo>
                          <a:pt x="114" y="786"/>
                        </a:lnTo>
                        <a:lnTo>
                          <a:pt x="119" y="788"/>
                        </a:lnTo>
                        <a:lnTo>
                          <a:pt x="125" y="788"/>
                        </a:lnTo>
                        <a:lnTo>
                          <a:pt x="131" y="790"/>
                        </a:lnTo>
                        <a:lnTo>
                          <a:pt x="137" y="790"/>
                        </a:lnTo>
                        <a:lnTo>
                          <a:pt x="144" y="793"/>
                        </a:lnTo>
                        <a:lnTo>
                          <a:pt x="150" y="793"/>
                        </a:lnTo>
                        <a:lnTo>
                          <a:pt x="157" y="794"/>
                        </a:lnTo>
                        <a:lnTo>
                          <a:pt x="164" y="795"/>
                        </a:lnTo>
                        <a:lnTo>
                          <a:pt x="172" y="796"/>
                        </a:lnTo>
                        <a:lnTo>
                          <a:pt x="181" y="796"/>
                        </a:lnTo>
                        <a:lnTo>
                          <a:pt x="190" y="799"/>
                        </a:lnTo>
                        <a:lnTo>
                          <a:pt x="198" y="799"/>
                        </a:lnTo>
                        <a:lnTo>
                          <a:pt x="208" y="800"/>
                        </a:lnTo>
                        <a:lnTo>
                          <a:pt x="217" y="800"/>
                        </a:lnTo>
                        <a:lnTo>
                          <a:pt x="228" y="801"/>
                        </a:lnTo>
                        <a:lnTo>
                          <a:pt x="238" y="801"/>
                        </a:lnTo>
                        <a:lnTo>
                          <a:pt x="250" y="802"/>
                        </a:lnTo>
                        <a:lnTo>
                          <a:pt x="260" y="803"/>
                        </a:lnTo>
                        <a:lnTo>
                          <a:pt x="273" y="803"/>
                        </a:lnTo>
                        <a:lnTo>
                          <a:pt x="284" y="803"/>
                        </a:lnTo>
                        <a:lnTo>
                          <a:pt x="297" y="805"/>
                        </a:lnTo>
                        <a:lnTo>
                          <a:pt x="310" y="806"/>
                        </a:lnTo>
                        <a:lnTo>
                          <a:pt x="324" y="806"/>
                        </a:lnTo>
                        <a:lnTo>
                          <a:pt x="339" y="806"/>
                        </a:lnTo>
                        <a:lnTo>
                          <a:pt x="352" y="806"/>
                        </a:lnTo>
                        <a:lnTo>
                          <a:pt x="367" y="807"/>
                        </a:lnTo>
                        <a:lnTo>
                          <a:pt x="384" y="808"/>
                        </a:lnTo>
                        <a:lnTo>
                          <a:pt x="399" y="808"/>
                        </a:lnTo>
                        <a:lnTo>
                          <a:pt x="416" y="808"/>
                        </a:lnTo>
                        <a:lnTo>
                          <a:pt x="432" y="808"/>
                        </a:lnTo>
                        <a:lnTo>
                          <a:pt x="451" y="808"/>
                        </a:lnTo>
                        <a:lnTo>
                          <a:pt x="470" y="808"/>
                        </a:lnTo>
                        <a:lnTo>
                          <a:pt x="488" y="808"/>
                        </a:lnTo>
                        <a:lnTo>
                          <a:pt x="508" y="808"/>
                        </a:lnTo>
                        <a:lnTo>
                          <a:pt x="528" y="808"/>
                        </a:lnTo>
                        <a:lnTo>
                          <a:pt x="538" y="808"/>
                        </a:lnTo>
                        <a:lnTo>
                          <a:pt x="546" y="808"/>
                        </a:lnTo>
                        <a:lnTo>
                          <a:pt x="557" y="807"/>
                        </a:lnTo>
                        <a:lnTo>
                          <a:pt x="566" y="807"/>
                        </a:lnTo>
                        <a:lnTo>
                          <a:pt x="575" y="806"/>
                        </a:lnTo>
                        <a:lnTo>
                          <a:pt x="585" y="806"/>
                        </a:lnTo>
                        <a:lnTo>
                          <a:pt x="595" y="806"/>
                        </a:lnTo>
                        <a:lnTo>
                          <a:pt x="604" y="806"/>
                        </a:lnTo>
                        <a:lnTo>
                          <a:pt x="614" y="806"/>
                        </a:lnTo>
                        <a:lnTo>
                          <a:pt x="622" y="806"/>
                        </a:lnTo>
                        <a:lnTo>
                          <a:pt x="632" y="806"/>
                        </a:lnTo>
                        <a:lnTo>
                          <a:pt x="641" y="806"/>
                        </a:lnTo>
                        <a:lnTo>
                          <a:pt x="651" y="806"/>
                        </a:lnTo>
                        <a:lnTo>
                          <a:pt x="660" y="806"/>
                        </a:lnTo>
                        <a:lnTo>
                          <a:pt x="668" y="806"/>
                        </a:lnTo>
                        <a:lnTo>
                          <a:pt x="678" y="806"/>
                        </a:lnTo>
                        <a:lnTo>
                          <a:pt x="686" y="805"/>
                        </a:lnTo>
                        <a:lnTo>
                          <a:pt x="696" y="803"/>
                        </a:lnTo>
                        <a:lnTo>
                          <a:pt x="704" y="803"/>
                        </a:lnTo>
                        <a:lnTo>
                          <a:pt x="713" y="803"/>
                        </a:lnTo>
                        <a:lnTo>
                          <a:pt x="722" y="803"/>
                        </a:lnTo>
                        <a:lnTo>
                          <a:pt x="730" y="803"/>
                        </a:lnTo>
                        <a:lnTo>
                          <a:pt x="738" y="803"/>
                        </a:lnTo>
                        <a:lnTo>
                          <a:pt x="747" y="803"/>
                        </a:lnTo>
                        <a:lnTo>
                          <a:pt x="755" y="802"/>
                        </a:lnTo>
                        <a:lnTo>
                          <a:pt x="763" y="801"/>
                        </a:lnTo>
                        <a:lnTo>
                          <a:pt x="772" y="801"/>
                        </a:lnTo>
                        <a:lnTo>
                          <a:pt x="780" y="801"/>
                        </a:lnTo>
                        <a:lnTo>
                          <a:pt x="787" y="801"/>
                        </a:lnTo>
                        <a:lnTo>
                          <a:pt x="794" y="801"/>
                        </a:lnTo>
                        <a:lnTo>
                          <a:pt x="802" y="801"/>
                        </a:lnTo>
                        <a:lnTo>
                          <a:pt x="810" y="801"/>
                        </a:lnTo>
                        <a:lnTo>
                          <a:pt x="817" y="801"/>
                        </a:lnTo>
                        <a:lnTo>
                          <a:pt x="824" y="800"/>
                        </a:lnTo>
                        <a:lnTo>
                          <a:pt x="830" y="800"/>
                        </a:lnTo>
                        <a:lnTo>
                          <a:pt x="838" y="800"/>
                        </a:lnTo>
                        <a:lnTo>
                          <a:pt x="844" y="799"/>
                        </a:lnTo>
                        <a:lnTo>
                          <a:pt x="850" y="799"/>
                        </a:lnTo>
                        <a:lnTo>
                          <a:pt x="856" y="799"/>
                        </a:lnTo>
                        <a:lnTo>
                          <a:pt x="863" y="799"/>
                        </a:lnTo>
                        <a:lnTo>
                          <a:pt x="868" y="797"/>
                        </a:lnTo>
                        <a:lnTo>
                          <a:pt x="875" y="797"/>
                        </a:lnTo>
                        <a:lnTo>
                          <a:pt x="881" y="797"/>
                        </a:lnTo>
                        <a:lnTo>
                          <a:pt x="885" y="797"/>
                        </a:lnTo>
                        <a:lnTo>
                          <a:pt x="890" y="796"/>
                        </a:lnTo>
                        <a:lnTo>
                          <a:pt x="896" y="796"/>
                        </a:lnTo>
                        <a:lnTo>
                          <a:pt x="901" y="796"/>
                        </a:lnTo>
                        <a:lnTo>
                          <a:pt x="906" y="796"/>
                        </a:lnTo>
                        <a:lnTo>
                          <a:pt x="909" y="796"/>
                        </a:lnTo>
                        <a:lnTo>
                          <a:pt x="914" y="795"/>
                        </a:lnTo>
                        <a:lnTo>
                          <a:pt x="919" y="795"/>
                        </a:lnTo>
                        <a:lnTo>
                          <a:pt x="921" y="795"/>
                        </a:lnTo>
                        <a:lnTo>
                          <a:pt x="925" y="794"/>
                        </a:lnTo>
                        <a:lnTo>
                          <a:pt x="928" y="794"/>
                        </a:lnTo>
                        <a:lnTo>
                          <a:pt x="932" y="794"/>
                        </a:lnTo>
                        <a:lnTo>
                          <a:pt x="935" y="794"/>
                        </a:lnTo>
                        <a:lnTo>
                          <a:pt x="940" y="794"/>
                        </a:lnTo>
                        <a:lnTo>
                          <a:pt x="944" y="794"/>
                        </a:lnTo>
                        <a:lnTo>
                          <a:pt x="947" y="794"/>
                        </a:lnTo>
                        <a:lnTo>
                          <a:pt x="950" y="794"/>
                        </a:lnTo>
                        <a:lnTo>
                          <a:pt x="952" y="793"/>
                        </a:lnTo>
                        <a:lnTo>
                          <a:pt x="954" y="790"/>
                        </a:lnTo>
                        <a:lnTo>
                          <a:pt x="954" y="788"/>
                        </a:lnTo>
                        <a:lnTo>
                          <a:pt x="954" y="786"/>
                        </a:lnTo>
                        <a:lnTo>
                          <a:pt x="954" y="783"/>
                        </a:lnTo>
                        <a:lnTo>
                          <a:pt x="954" y="781"/>
                        </a:lnTo>
                        <a:lnTo>
                          <a:pt x="954" y="777"/>
                        </a:lnTo>
                        <a:lnTo>
                          <a:pt x="953" y="774"/>
                        </a:lnTo>
                        <a:lnTo>
                          <a:pt x="952" y="770"/>
                        </a:lnTo>
                        <a:lnTo>
                          <a:pt x="952" y="767"/>
                        </a:lnTo>
                        <a:lnTo>
                          <a:pt x="951" y="763"/>
                        </a:lnTo>
                        <a:lnTo>
                          <a:pt x="950" y="759"/>
                        </a:lnTo>
                        <a:lnTo>
                          <a:pt x="950" y="755"/>
                        </a:lnTo>
                        <a:lnTo>
                          <a:pt x="948" y="751"/>
                        </a:lnTo>
                        <a:lnTo>
                          <a:pt x="946" y="748"/>
                        </a:lnTo>
                        <a:lnTo>
                          <a:pt x="945" y="743"/>
                        </a:lnTo>
                        <a:lnTo>
                          <a:pt x="944" y="739"/>
                        </a:lnTo>
                        <a:lnTo>
                          <a:pt x="942" y="736"/>
                        </a:lnTo>
                        <a:lnTo>
                          <a:pt x="941" y="732"/>
                        </a:lnTo>
                        <a:lnTo>
                          <a:pt x="939" y="729"/>
                        </a:lnTo>
                        <a:lnTo>
                          <a:pt x="939" y="725"/>
                        </a:lnTo>
                        <a:lnTo>
                          <a:pt x="938" y="723"/>
                        </a:lnTo>
                        <a:lnTo>
                          <a:pt x="937" y="720"/>
                        </a:lnTo>
                        <a:lnTo>
                          <a:pt x="934" y="717"/>
                        </a:lnTo>
                        <a:lnTo>
                          <a:pt x="934" y="714"/>
                        </a:lnTo>
                        <a:lnTo>
                          <a:pt x="934" y="713"/>
                        </a:lnTo>
                        <a:lnTo>
                          <a:pt x="932" y="711"/>
                        </a:lnTo>
                        <a:lnTo>
                          <a:pt x="932" y="710"/>
                        </a:lnTo>
                        <a:lnTo>
                          <a:pt x="932" y="7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1" name="Freeform 235"/>
                  <p:cNvSpPr>
                    <a:spLocks/>
                  </p:cNvSpPr>
                  <p:nvPr/>
                </p:nvSpPr>
                <p:spPr bwMode="auto">
                  <a:xfrm>
                    <a:off x="5409" y="1590"/>
                    <a:ext cx="202" cy="39"/>
                  </a:xfrm>
                  <a:custGeom>
                    <a:avLst/>
                    <a:gdLst/>
                    <a:ahLst/>
                    <a:cxnLst>
                      <a:cxn ang="0">
                        <a:pos x="23" y="117"/>
                      </a:cxn>
                      <a:cxn ang="0">
                        <a:pos x="52" y="111"/>
                      </a:cxn>
                      <a:cxn ang="0">
                        <a:pos x="80" y="106"/>
                      </a:cxn>
                      <a:cxn ang="0">
                        <a:pos x="110" y="101"/>
                      </a:cxn>
                      <a:cxn ang="0">
                        <a:pos x="138" y="98"/>
                      </a:cxn>
                      <a:cxn ang="0">
                        <a:pos x="166" y="95"/>
                      </a:cxn>
                      <a:cxn ang="0">
                        <a:pos x="194" y="93"/>
                      </a:cxn>
                      <a:cxn ang="0">
                        <a:pos x="221" y="91"/>
                      </a:cxn>
                      <a:cxn ang="0">
                        <a:pos x="249" y="89"/>
                      </a:cxn>
                      <a:cxn ang="0">
                        <a:pos x="276" y="88"/>
                      </a:cxn>
                      <a:cxn ang="0">
                        <a:pos x="303" y="87"/>
                      </a:cxn>
                      <a:cxn ang="0">
                        <a:pos x="329" y="86"/>
                      </a:cxn>
                      <a:cxn ang="0">
                        <a:pos x="356" y="86"/>
                      </a:cxn>
                      <a:cxn ang="0">
                        <a:pos x="383" y="87"/>
                      </a:cxn>
                      <a:cxn ang="0">
                        <a:pos x="409" y="88"/>
                      </a:cxn>
                      <a:cxn ang="0">
                        <a:pos x="435" y="91"/>
                      </a:cxn>
                      <a:cxn ang="0">
                        <a:pos x="461" y="92"/>
                      </a:cxn>
                      <a:cxn ang="0">
                        <a:pos x="487" y="95"/>
                      </a:cxn>
                      <a:cxn ang="0">
                        <a:pos x="512" y="98"/>
                      </a:cxn>
                      <a:cxn ang="0">
                        <a:pos x="537" y="101"/>
                      </a:cxn>
                      <a:cxn ang="0">
                        <a:pos x="563" y="106"/>
                      </a:cxn>
                      <a:cxn ang="0">
                        <a:pos x="589" y="111"/>
                      </a:cxn>
                      <a:cxn ang="0">
                        <a:pos x="586" y="22"/>
                      </a:cxn>
                      <a:cxn ang="0">
                        <a:pos x="558" y="18"/>
                      </a:cxn>
                      <a:cxn ang="0">
                        <a:pos x="532" y="14"/>
                      </a:cxn>
                      <a:cxn ang="0">
                        <a:pos x="505" y="10"/>
                      </a:cxn>
                      <a:cxn ang="0">
                        <a:pos x="478" y="8"/>
                      </a:cxn>
                      <a:cxn ang="0">
                        <a:pos x="450" y="4"/>
                      </a:cxn>
                      <a:cxn ang="0">
                        <a:pos x="423" y="3"/>
                      </a:cxn>
                      <a:cxn ang="0">
                        <a:pos x="395" y="0"/>
                      </a:cxn>
                      <a:cxn ang="0">
                        <a:pos x="369" y="0"/>
                      </a:cxn>
                      <a:cxn ang="0">
                        <a:pos x="340" y="0"/>
                      </a:cxn>
                      <a:cxn ang="0">
                        <a:pos x="312" y="0"/>
                      </a:cxn>
                      <a:cxn ang="0">
                        <a:pos x="283" y="0"/>
                      </a:cxn>
                      <a:cxn ang="0">
                        <a:pos x="255" y="2"/>
                      </a:cxn>
                      <a:cxn ang="0">
                        <a:pos x="226" y="3"/>
                      </a:cxn>
                      <a:cxn ang="0">
                        <a:pos x="197" y="5"/>
                      </a:cxn>
                      <a:cxn ang="0">
                        <a:pos x="168" y="8"/>
                      </a:cxn>
                      <a:cxn ang="0">
                        <a:pos x="138" y="11"/>
                      </a:cxn>
                      <a:cxn ang="0">
                        <a:pos x="109" y="16"/>
                      </a:cxn>
                      <a:cxn ang="0">
                        <a:pos x="80" y="19"/>
                      </a:cxn>
                      <a:cxn ang="0">
                        <a:pos x="49" y="24"/>
                      </a:cxn>
                      <a:cxn ang="0">
                        <a:pos x="20" y="29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605" h="119">
                        <a:moveTo>
                          <a:pt x="0" y="34"/>
                        </a:moveTo>
                        <a:lnTo>
                          <a:pt x="14" y="119"/>
                        </a:lnTo>
                        <a:lnTo>
                          <a:pt x="23" y="117"/>
                        </a:lnTo>
                        <a:lnTo>
                          <a:pt x="34" y="114"/>
                        </a:lnTo>
                        <a:lnTo>
                          <a:pt x="42" y="112"/>
                        </a:lnTo>
                        <a:lnTo>
                          <a:pt x="52" y="111"/>
                        </a:lnTo>
                        <a:lnTo>
                          <a:pt x="62" y="110"/>
                        </a:lnTo>
                        <a:lnTo>
                          <a:pt x="72" y="108"/>
                        </a:lnTo>
                        <a:lnTo>
                          <a:pt x="80" y="106"/>
                        </a:lnTo>
                        <a:lnTo>
                          <a:pt x="91" y="105"/>
                        </a:lnTo>
                        <a:lnTo>
                          <a:pt x="100" y="104"/>
                        </a:lnTo>
                        <a:lnTo>
                          <a:pt x="110" y="101"/>
                        </a:lnTo>
                        <a:lnTo>
                          <a:pt x="119" y="101"/>
                        </a:lnTo>
                        <a:lnTo>
                          <a:pt x="129" y="99"/>
                        </a:lnTo>
                        <a:lnTo>
                          <a:pt x="138" y="98"/>
                        </a:lnTo>
                        <a:lnTo>
                          <a:pt x="148" y="97"/>
                        </a:lnTo>
                        <a:lnTo>
                          <a:pt x="156" y="97"/>
                        </a:lnTo>
                        <a:lnTo>
                          <a:pt x="166" y="95"/>
                        </a:lnTo>
                        <a:lnTo>
                          <a:pt x="176" y="94"/>
                        </a:lnTo>
                        <a:lnTo>
                          <a:pt x="185" y="94"/>
                        </a:lnTo>
                        <a:lnTo>
                          <a:pt x="194" y="93"/>
                        </a:lnTo>
                        <a:lnTo>
                          <a:pt x="204" y="92"/>
                        </a:lnTo>
                        <a:lnTo>
                          <a:pt x="212" y="92"/>
                        </a:lnTo>
                        <a:lnTo>
                          <a:pt x="221" y="91"/>
                        </a:lnTo>
                        <a:lnTo>
                          <a:pt x="231" y="89"/>
                        </a:lnTo>
                        <a:lnTo>
                          <a:pt x="239" y="89"/>
                        </a:lnTo>
                        <a:lnTo>
                          <a:pt x="249" y="89"/>
                        </a:lnTo>
                        <a:lnTo>
                          <a:pt x="257" y="88"/>
                        </a:lnTo>
                        <a:lnTo>
                          <a:pt x="268" y="88"/>
                        </a:lnTo>
                        <a:lnTo>
                          <a:pt x="276" y="88"/>
                        </a:lnTo>
                        <a:lnTo>
                          <a:pt x="286" y="87"/>
                        </a:lnTo>
                        <a:lnTo>
                          <a:pt x="294" y="87"/>
                        </a:lnTo>
                        <a:lnTo>
                          <a:pt x="303" y="87"/>
                        </a:lnTo>
                        <a:lnTo>
                          <a:pt x="313" y="87"/>
                        </a:lnTo>
                        <a:lnTo>
                          <a:pt x="321" y="86"/>
                        </a:lnTo>
                        <a:lnTo>
                          <a:pt x="329" y="86"/>
                        </a:lnTo>
                        <a:lnTo>
                          <a:pt x="339" y="86"/>
                        </a:lnTo>
                        <a:lnTo>
                          <a:pt x="347" y="86"/>
                        </a:lnTo>
                        <a:lnTo>
                          <a:pt x="356" y="86"/>
                        </a:lnTo>
                        <a:lnTo>
                          <a:pt x="365" y="86"/>
                        </a:lnTo>
                        <a:lnTo>
                          <a:pt x="373" y="86"/>
                        </a:lnTo>
                        <a:lnTo>
                          <a:pt x="383" y="87"/>
                        </a:lnTo>
                        <a:lnTo>
                          <a:pt x="391" y="87"/>
                        </a:lnTo>
                        <a:lnTo>
                          <a:pt x="399" y="88"/>
                        </a:lnTo>
                        <a:lnTo>
                          <a:pt x="409" y="88"/>
                        </a:lnTo>
                        <a:lnTo>
                          <a:pt x="417" y="89"/>
                        </a:lnTo>
                        <a:lnTo>
                          <a:pt x="427" y="89"/>
                        </a:lnTo>
                        <a:lnTo>
                          <a:pt x="435" y="91"/>
                        </a:lnTo>
                        <a:lnTo>
                          <a:pt x="443" y="91"/>
                        </a:lnTo>
                        <a:lnTo>
                          <a:pt x="453" y="92"/>
                        </a:lnTo>
                        <a:lnTo>
                          <a:pt x="461" y="92"/>
                        </a:lnTo>
                        <a:lnTo>
                          <a:pt x="469" y="93"/>
                        </a:lnTo>
                        <a:lnTo>
                          <a:pt x="478" y="94"/>
                        </a:lnTo>
                        <a:lnTo>
                          <a:pt x="487" y="95"/>
                        </a:lnTo>
                        <a:lnTo>
                          <a:pt x="496" y="97"/>
                        </a:lnTo>
                        <a:lnTo>
                          <a:pt x="503" y="97"/>
                        </a:lnTo>
                        <a:lnTo>
                          <a:pt x="512" y="98"/>
                        </a:lnTo>
                        <a:lnTo>
                          <a:pt x="520" y="99"/>
                        </a:lnTo>
                        <a:lnTo>
                          <a:pt x="529" y="100"/>
                        </a:lnTo>
                        <a:lnTo>
                          <a:pt x="537" y="101"/>
                        </a:lnTo>
                        <a:lnTo>
                          <a:pt x="545" y="104"/>
                        </a:lnTo>
                        <a:lnTo>
                          <a:pt x="555" y="104"/>
                        </a:lnTo>
                        <a:lnTo>
                          <a:pt x="563" y="106"/>
                        </a:lnTo>
                        <a:lnTo>
                          <a:pt x="571" y="107"/>
                        </a:lnTo>
                        <a:lnTo>
                          <a:pt x="580" y="110"/>
                        </a:lnTo>
                        <a:lnTo>
                          <a:pt x="589" y="111"/>
                        </a:lnTo>
                        <a:lnTo>
                          <a:pt x="605" y="25"/>
                        </a:lnTo>
                        <a:lnTo>
                          <a:pt x="594" y="23"/>
                        </a:lnTo>
                        <a:lnTo>
                          <a:pt x="586" y="22"/>
                        </a:lnTo>
                        <a:lnTo>
                          <a:pt x="576" y="21"/>
                        </a:lnTo>
                        <a:lnTo>
                          <a:pt x="568" y="18"/>
                        </a:lnTo>
                        <a:lnTo>
                          <a:pt x="558" y="18"/>
                        </a:lnTo>
                        <a:lnTo>
                          <a:pt x="550" y="16"/>
                        </a:lnTo>
                        <a:lnTo>
                          <a:pt x="541" y="15"/>
                        </a:lnTo>
                        <a:lnTo>
                          <a:pt x="532" y="14"/>
                        </a:lnTo>
                        <a:lnTo>
                          <a:pt x="523" y="12"/>
                        </a:lnTo>
                        <a:lnTo>
                          <a:pt x="513" y="11"/>
                        </a:lnTo>
                        <a:lnTo>
                          <a:pt x="505" y="10"/>
                        </a:lnTo>
                        <a:lnTo>
                          <a:pt x="496" y="9"/>
                        </a:lnTo>
                        <a:lnTo>
                          <a:pt x="487" y="8"/>
                        </a:lnTo>
                        <a:lnTo>
                          <a:pt x="478" y="8"/>
                        </a:lnTo>
                        <a:lnTo>
                          <a:pt x="468" y="6"/>
                        </a:lnTo>
                        <a:lnTo>
                          <a:pt x="460" y="5"/>
                        </a:lnTo>
                        <a:lnTo>
                          <a:pt x="450" y="4"/>
                        </a:lnTo>
                        <a:lnTo>
                          <a:pt x="441" y="4"/>
                        </a:lnTo>
                        <a:lnTo>
                          <a:pt x="431" y="3"/>
                        </a:lnTo>
                        <a:lnTo>
                          <a:pt x="423" y="3"/>
                        </a:lnTo>
                        <a:lnTo>
                          <a:pt x="414" y="2"/>
                        </a:lnTo>
                        <a:lnTo>
                          <a:pt x="404" y="2"/>
                        </a:lnTo>
                        <a:lnTo>
                          <a:pt x="395" y="0"/>
                        </a:lnTo>
                        <a:lnTo>
                          <a:pt x="386" y="0"/>
                        </a:lnTo>
                        <a:lnTo>
                          <a:pt x="377" y="0"/>
                        </a:lnTo>
                        <a:lnTo>
                          <a:pt x="369" y="0"/>
                        </a:lnTo>
                        <a:lnTo>
                          <a:pt x="359" y="0"/>
                        </a:lnTo>
                        <a:lnTo>
                          <a:pt x="350" y="0"/>
                        </a:lnTo>
                        <a:lnTo>
                          <a:pt x="340" y="0"/>
                        </a:lnTo>
                        <a:lnTo>
                          <a:pt x="331" y="0"/>
                        </a:lnTo>
                        <a:lnTo>
                          <a:pt x="321" y="0"/>
                        </a:lnTo>
                        <a:lnTo>
                          <a:pt x="312" y="0"/>
                        </a:lnTo>
                        <a:lnTo>
                          <a:pt x="302" y="0"/>
                        </a:lnTo>
                        <a:lnTo>
                          <a:pt x="293" y="0"/>
                        </a:lnTo>
                        <a:lnTo>
                          <a:pt x="283" y="0"/>
                        </a:lnTo>
                        <a:lnTo>
                          <a:pt x="274" y="0"/>
                        </a:lnTo>
                        <a:lnTo>
                          <a:pt x="264" y="0"/>
                        </a:lnTo>
                        <a:lnTo>
                          <a:pt x="255" y="2"/>
                        </a:lnTo>
                        <a:lnTo>
                          <a:pt x="245" y="2"/>
                        </a:lnTo>
                        <a:lnTo>
                          <a:pt x="236" y="3"/>
                        </a:lnTo>
                        <a:lnTo>
                          <a:pt x="226" y="3"/>
                        </a:lnTo>
                        <a:lnTo>
                          <a:pt x="217" y="4"/>
                        </a:lnTo>
                        <a:lnTo>
                          <a:pt x="207" y="5"/>
                        </a:lnTo>
                        <a:lnTo>
                          <a:pt x="197" y="5"/>
                        </a:lnTo>
                        <a:lnTo>
                          <a:pt x="187" y="6"/>
                        </a:lnTo>
                        <a:lnTo>
                          <a:pt x="178" y="8"/>
                        </a:lnTo>
                        <a:lnTo>
                          <a:pt x="168" y="8"/>
                        </a:lnTo>
                        <a:lnTo>
                          <a:pt x="159" y="10"/>
                        </a:lnTo>
                        <a:lnTo>
                          <a:pt x="149" y="10"/>
                        </a:lnTo>
                        <a:lnTo>
                          <a:pt x="138" y="11"/>
                        </a:lnTo>
                        <a:lnTo>
                          <a:pt x="128" y="14"/>
                        </a:lnTo>
                        <a:lnTo>
                          <a:pt x="118" y="14"/>
                        </a:lnTo>
                        <a:lnTo>
                          <a:pt x="109" y="16"/>
                        </a:lnTo>
                        <a:lnTo>
                          <a:pt x="99" y="17"/>
                        </a:lnTo>
                        <a:lnTo>
                          <a:pt x="89" y="18"/>
                        </a:lnTo>
                        <a:lnTo>
                          <a:pt x="80" y="19"/>
                        </a:lnTo>
                        <a:lnTo>
                          <a:pt x="70" y="21"/>
                        </a:lnTo>
                        <a:lnTo>
                          <a:pt x="60" y="23"/>
                        </a:lnTo>
                        <a:lnTo>
                          <a:pt x="49" y="24"/>
                        </a:lnTo>
                        <a:lnTo>
                          <a:pt x="40" y="25"/>
                        </a:lnTo>
                        <a:lnTo>
                          <a:pt x="29" y="28"/>
                        </a:lnTo>
                        <a:lnTo>
                          <a:pt x="20" y="29"/>
                        </a:lnTo>
                        <a:lnTo>
                          <a:pt x="9" y="31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2" name="Freeform 236"/>
                  <p:cNvSpPr>
                    <a:spLocks/>
                  </p:cNvSpPr>
                  <p:nvPr/>
                </p:nvSpPr>
                <p:spPr bwMode="auto">
                  <a:xfrm>
                    <a:off x="5338" y="1833"/>
                    <a:ext cx="380" cy="33"/>
                  </a:xfrm>
                  <a:custGeom>
                    <a:avLst/>
                    <a:gdLst/>
                    <a:ahLst/>
                    <a:cxnLst>
                      <a:cxn ang="0">
                        <a:pos x="19" y="97"/>
                      </a:cxn>
                      <a:cxn ang="0">
                        <a:pos x="69" y="96"/>
                      </a:cxn>
                      <a:cxn ang="0">
                        <a:pos x="120" y="94"/>
                      </a:cxn>
                      <a:cxn ang="0">
                        <a:pos x="171" y="92"/>
                      </a:cxn>
                      <a:cxn ang="0">
                        <a:pos x="222" y="92"/>
                      </a:cxn>
                      <a:cxn ang="0">
                        <a:pos x="274" y="91"/>
                      </a:cxn>
                      <a:cxn ang="0">
                        <a:pos x="326" y="90"/>
                      </a:cxn>
                      <a:cxn ang="0">
                        <a:pos x="379" y="89"/>
                      </a:cxn>
                      <a:cxn ang="0">
                        <a:pos x="430" y="87"/>
                      </a:cxn>
                      <a:cxn ang="0">
                        <a:pos x="483" y="87"/>
                      </a:cxn>
                      <a:cxn ang="0">
                        <a:pos x="536" y="87"/>
                      </a:cxn>
                      <a:cxn ang="0">
                        <a:pos x="590" y="86"/>
                      </a:cxn>
                      <a:cxn ang="0">
                        <a:pos x="643" y="86"/>
                      </a:cxn>
                      <a:cxn ang="0">
                        <a:pos x="698" y="87"/>
                      </a:cxn>
                      <a:cxn ang="0">
                        <a:pos x="751" y="87"/>
                      </a:cxn>
                      <a:cxn ang="0">
                        <a:pos x="805" y="87"/>
                      </a:cxn>
                      <a:cxn ang="0">
                        <a:pos x="860" y="89"/>
                      </a:cxn>
                      <a:cxn ang="0">
                        <a:pos x="915" y="90"/>
                      </a:cxn>
                      <a:cxn ang="0">
                        <a:pos x="970" y="91"/>
                      </a:cxn>
                      <a:cxn ang="0">
                        <a:pos x="1024" y="93"/>
                      </a:cxn>
                      <a:cxn ang="0">
                        <a:pos x="1080" y="96"/>
                      </a:cxn>
                      <a:cxn ang="0">
                        <a:pos x="1136" y="99"/>
                      </a:cxn>
                      <a:cxn ang="0">
                        <a:pos x="1102" y="10"/>
                      </a:cxn>
                      <a:cxn ang="0">
                        <a:pos x="1047" y="8"/>
                      </a:cxn>
                      <a:cxn ang="0">
                        <a:pos x="991" y="7"/>
                      </a:cxn>
                      <a:cxn ang="0">
                        <a:pos x="936" y="4"/>
                      </a:cxn>
                      <a:cxn ang="0">
                        <a:pos x="881" y="2"/>
                      </a:cxn>
                      <a:cxn ang="0">
                        <a:pos x="825" y="1"/>
                      </a:cxn>
                      <a:cxn ang="0">
                        <a:pos x="771" y="1"/>
                      </a:cxn>
                      <a:cxn ang="0">
                        <a:pos x="716" y="1"/>
                      </a:cxn>
                      <a:cxn ang="0">
                        <a:pos x="662" y="0"/>
                      </a:cxn>
                      <a:cxn ang="0">
                        <a:pos x="608" y="0"/>
                      </a:cxn>
                      <a:cxn ang="0">
                        <a:pos x="554" y="1"/>
                      </a:cxn>
                      <a:cxn ang="0">
                        <a:pos x="501" y="1"/>
                      </a:cxn>
                      <a:cxn ang="0">
                        <a:pos x="447" y="1"/>
                      </a:cxn>
                      <a:cxn ang="0">
                        <a:pos x="394" y="1"/>
                      </a:cxn>
                      <a:cxn ang="0">
                        <a:pos x="342" y="3"/>
                      </a:cxn>
                      <a:cxn ang="0">
                        <a:pos x="291" y="4"/>
                      </a:cxn>
                      <a:cxn ang="0">
                        <a:pos x="237" y="4"/>
                      </a:cxn>
                      <a:cxn ang="0">
                        <a:pos x="186" y="7"/>
                      </a:cxn>
                      <a:cxn ang="0">
                        <a:pos x="135" y="8"/>
                      </a:cxn>
                      <a:cxn ang="0">
                        <a:pos x="83" y="9"/>
                      </a:cxn>
                      <a:cxn ang="0">
                        <a:pos x="33" y="11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140" h="99">
                        <a:moveTo>
                          <a:pt x="0" y="13"/>
                        </a:moveTo>
                        <a:lnTo>
                          <a:pt x="3" y="99"/>
                        </a:lnTo>
                        <a:lnTo>
                          <a:pt x="19" y="97"/>
                        </a:lnTo>
                        <a:lnTo>
                          <a:pt x="35" y="97"/>
                        </a:lnTo>
                        <a:lnTo>
                          <a:pt x="52" y="97"/>
                        </a:lnTo>
                        <a:lnTo>
                          <a:pt x="69" y="96"/>
                        </a:lnTo>
                        <a:lnTo>
                          <a:pt x="86" y="94"/>
                        </a:lnTo>
                        <a:lnTo>
                          <a:pt x="102" y="94"/>
                        </a:lnTo>
                        <a:lnTo>
                          <a:pt x="120" y="94"/>
                        </a:lnTo>
                        <a:lnTo>
                          <a:pt x="137" y="94"/>
                        </a:lnTo>
                        <a:lnTo>
                          <a:pt x="154" y="93"/>
                        </a:lnTo>
                        <a:lnTo>
                          <a:pt x="171" y="92"/>
                        </a:lnTo>
                        <a:lnTo>
                          <a:pt x="188" y="92"/>
                        </a:lnTo>
                        <a:lnTo>
                          <a:pt x="204" y="92"/>
                        </a:lnTo>
                        <a:lnTo>
                          <a:pt x="222" y="92"/>
                        </a:lnTo>
                        <a:lnTo>
                          <a:pt x="240" y="91"/>
                        </a:lnTo>
                        <a:lnTo>
                          <a:pt x="256" y="91"/>
                        </a:lnTo>
                        <a:lnTo>
                          <a:pt x="274" y="91"/>
                        </a:lnTo>
                        <a:lnTo>
                          <a:pt x="291" y="90"/>
                        </a:lnTo>
                        <a:lnTo>
                          <a:pt x="309" y="90"/>
                        </a:lnTo>
                        <a:lnTo>
                          <a:pt x="326" y="90"/>
                        </a:lnTo>
                        <a:lnTo>
                          <a:pt x="343" y="90"/>
                        </a:lnTo>
                        <a:lnTo>
                          <a:pt x="361" y="89"/>
                        </a:lnTo>
                        <a:lnTo>
                          <a:pt x="379" y="89"/>
                        </a:lnTo>
                        <a:lnTo>
                          <a:pt x="395" y="87"/>
                        </a:lnTo>
                        <a:lnTo>
                          <a:pt x="413" y="87"/>
                        </a:lnTo>
                        <a:lnTo>
                          <a:pt x="430" y="87"/>
                        </a:lnTo>
                        <a:lnTo>
                          <a:pt x="447" y="87"/>
                        </a:lnTo>
                        <a:lnTo>
                          <a:pt x="465" y="87"/>
                        </a:lnTo>
                        <a:lnTo>
                          <a:pt x="483" y="87"/>
                        </a:lnTo>
                        <a:lnTo>
                          <a:pt x="501" y="87"/>
                        </a:lnTo>
                        <a:lnTo>
                          <a:pt x="519" y="87"/>
                        </a:lnTo>
                        <a:lnTo>
                          <a:pt x="536" y="87"/>
                        </a:lnTo>
                        <a:lnTo>
                          <a:pt x="554" y="87"/>
                        </a:lnTo>
                        <a:lnTo>
                          <a:pt x="572" y="86"/>
                        </a:lnTo>
                        <a:lnTo>
                          <a:pt x="590" y="86"/>
                        </a:lnTo>
                        <a:lnTo>
                          <a:pt x="606" y="86"/>
                        </a:lnTo>
                        <a:lnTo>
                          <a:pt x="625" y="86"/>
                        </a:lnTo>
                        <a:lnTo>
                          <a:pt x="643" y="86"/>
                        </a:lnTo>
                        <a:lnTo>
                          <a:pt x="661" y="86"/>
                        </a:lnTo>
                        <a:lnTo>
                          <a:pt x="679" y="86"/>
                        </a:lnTo>
                        <a:lnTo>
                          <a:pt x="698" y="87"/>
                        </a:lnTo>
                        <a:lnTo>
                          <a:pt x="714" y="87"/>
                        </a:lnTo>
                        <a:lnTo>
                          <a:pt x="733" y="87"/>
                        </a:lnTo>
                        <a:lnTo>
                          <a:pt x="751" y="87"/>
                        </a:lnTo>
                        <a:lnTo>
                          <a:pt x="769" y="87"/>
                        </a:lnTo>
                        <a:lnTo>
                          <a:pt x="787" y="87"/>
                        </a:lnTo>
                        <a:lnTo>
                          <a:pt x="805" y="87"/>
                        </a:lnTo>
                        <a:lnTo>
                          <a:pt x="824" y="87"/>
                        </a:lnTo>
                        <a:lnTo>
                          <a:pt x="843" y="89"/>
                        </a:lnTo>
                        <a:lnTo>
                          <a:pt x="860" y="89"/>
                        </a:lnTo>
                        <a:lnTo>
                          <a:pt x="878" y="89"/>
                        </a:lnTo>
                        <a:lnTo>
                          <a:pt x="896" y="90"/>
                        </a:lnTo>
                        <a:lnTo>
                          <a:pt x="915" y="90"/>
                        </a:lnTo>
                        <a:lnTo>
                          <a:pt x="934" y="90"/>
                        </a:lnTo>
                        <a:lnTo>
                          <a:pt x="952" y="91"/>
                        </a:lnTo>
                        <a:lnTo>
                          <a:pt x="970" y="91"/>
                        </a:lnTo>
                        <a:lnTo>
                          <a:pt x="989" y="92"/>
                        </a:lnTo>
                        <a:lnTo>
                          <a:pt x="1006" y="92"/>
                        </a:lnTo>
                        <a:lnTo>
                          <a:pt x="1024" y="93"/>
                        </a:lnTo>
                        <a:lnTo>
                          <a:pt x="1043" y="94"/>
                        </a:lnTo>
                        <a:lnTo>
                          <a:pt x="1062" y="94"/>
                        </a:lnTo>
                        <a:lnTo>
                          <a:pt x="1080" y="96"/>
                        </a:lnTo>
                        <a:lnTo>
                          <a:pt x="1099" y="97"/>
                        </a:lnTo>
                        <a:lnTo>
                          <a:pt x="1118" y="97"/>
                        </a:lnTo>
                        <a:lnTo>
                          <a:pt x="1136" y="99"/>
                        </a:lnTo>
                        <a:lnTo>
                          <a:pt x="1140" y="13"/>
                        </a:lnTo>
                        <a:lnTo>
                          <a:pt x="1121" y="11"/>
                        </a:lnTo>
                        <a:lnTo>
                          <a:pt x="1102" y="10"/>
                        </a:lnTo>
                        <a:lnTo>
                          <a:pt x="1083" y="9"/>
                        </a:lnTo>
                        <a:lnTo>
                          <a:pt x="1066" y="9"/>
                        </a:lnTo>
                        <a:lnTo>
                          <a:pt x="1047" y="8"/>
                        </a:lnTo>
                        <a:lnTo>
                          <a:pt x="1028" y="7"/>
                        </a:lnTo>
                        <a:lnTo>
                          <a:pt x="1010" y="7"/>
                        </a:lnTo>
                        <a:lnTo>
                          <a:pt x="991" y="7"/>
                        </a:lnTo>
                        <a:lnTo>
                          <a:pt x="972" y="4"/>
                        </a:lnTo>
                        <a:lnTo>
                          <a:pt x="954" y="4"/>
                        </a:lnTo>
                        <a:lnTo>
                          <a:pt x="936" y="4"/>
                        </a:lnTo>
                        <a:lnTo>
                          <a:pt x="917" y="4"/>
                        </a:lnTo>
                        <a:lnTo>
                          <a:pt x="898" y="3"/>
                        </a:lnTo>
                        <a:lnTo>
                          <a:pt x="881" y="2"/>
                        </a:lnTo>
                        <a:lnTo>
                          <a:pt x="863" y="2"/>
                        </a:lnTo>
                        <a:lnTo>
                          <a:pt x="844" y="2"/>
                        </a:lnTo>
                        <a:lnTo>
                          <a:pt x="825" y="1"/>
                        </a:lnTo>
                        <a:lnTo>
                          <a:pt x="807" y="1"/>
                        </a:lnTo>
                        <a:lnTo>
                          <a:pt x="789" y="1"/>
                        </a:lnTo>
                        <a:lnTo>
                          <a:pt x="771" y="1"/>
                        </a:lnTo>
                        <a:lnTo>
                          <a:pt x="752" y="1"/>
                        </a:lnTo>
                        <a:lnTo>
                          <a:pt x="733" y="1"/>
                        </a:lnTo>
                        <a:lnTo>
                          <a:pt x="716" y="1"/>
                        </a:lnTo>
                        <a:lnTo>
                          <a:pt x="698" y="1"/>
                        </a:lnTo>
                        <a:lnTo>
                          <a:pt x="680" y="0"/>
                        </a:lnTo>
                        <a:lnTo>
                          <a:pt x="662" y="0"/>
                        </a:lnTo>
                        <a:lnTo>
                          <a:pt x="643" y="0"/>
                        </a:lnTo>
                        <a:lnTo>
                          <a:pt x="625" y="0"/>
                        </a:lnTo>
                        <a:lnTo>
                          <a:pt x="608" y="0"/>
                        </a:lnTo>
                        <a:lnTo>
                          <a:pt x="590" y="0"/>
                        </a:lnTo>
                        <a:lnTo>
                          <a:pt x="572" y="0"/>
                        </a:lnTo>
                        <a:lnTo>
                          <a:pt x="554" y="1"/>
                        </a:lnTo>
                        <a:lnTo>
                          <a:pt x="536" y="1"/>
                        </a:lnTo>
                        <a:lnTo>
                          <a:pt x="519" y="1"/>
                        </a:lnTo>
                        <a:lnTo>
                          <a:pt x="501" y="1"/>
                        </a:lnTo>
                        <a:lnTo>
                          <a:pt x="483" y="1"/>
                        </a:lnTo>
                        <a:lnTo>
                          <a:pt x="465" y="1"/>
                        </a:lnTo>
                        <a:lnTo>
                          <a:pt x="447" y="1"/>
                        </a:lnTo>
                        <a:lnTo>
                          <a:pt x="430" y="1"/>
                        </a:lnTo>
                        <a:lnTo>
                          <a:pt x="412" y="1"/>
                        </a:lnTo>
                        <a:lnTo>
                          <a:pt x="394" y="1"/>
                        </a:lnTo>
                        <a:lnTo>
                          <a:pt x="376" y="2"/>
                        </a:lnTo>
                        <a:lnTo>
                          <a:pt x="359" y="2"/>
                        </a:lnTo>
                        <a:lnTo>
                          <a:pt x="342" y="3"/>
                        </a:lnTo>
                        <a:lnTo>
                          <a:pt x="324" y="3"/>
                        </a:lnTo>
                        <a:lnTo>
                          <a:pt x="307" y="4"/>
                        </a:lnTo>
                        <a:lnTo>
                          <a:pt x="291" y="4"/>
                        </a:lnTo>
                        <a:lnTo>
                          <a:pt x="273" y="4"/>
                        </a:lnTo>
                        <a:lnTo>
                          <a:pt x="255" y="4"/>
                        </a:lnTo>
                        <a:lnTo>
                          <a:pt x="237" y="4"/>
                        </a:lnTo>
                        <a:lnTo>
                          <a:pt x="221" y="5"/>
                        </a:lnTo>
                        <a:lnTo>
                          <a:pt x="203" y="7"/>
                        </a:lnTo>
                        <a:lnTo>
                          <a:pt x="186" y="7"/>
                        </a:lnTo>
                        <a:lnTo>
                          <a:pt x="169" y="7"/>
                        </a:lnTo>
                        <a:lnTo>
                          <a:pt x="151" y="7"/>
                        </a:lnTo>
                        <a:lnTo>
                          <a:pt x="135" y="8"/>
                        </a:lnTo>
                        <a:lnTo>
                          <a:pt x="118" y="8"/>
                        </a:lnTo>
                        <a:lnTo>
                          <a:pt x="101" y="9"/>
                        </a:lnTo>
                        <a:lnTo>
                          <a:pt x="83" y="9"/>
                        </a:lnTo>
                        <a:lnTo>
                          <a:pt x="68" y="9"/>
                        </a:lnTo>
                        <a:lnTo>
                          <a:pt x="50" y="10"/>
                        </a:lnTo>
                        <a:lnTo>
                          <a:pt x="33" y="11"/>
                        </a:lnTo>
                        <a:lnTo>
                          <a:pt x="17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3" name="Freeform 237"/>
                  <p:cNvSpPr>
                    <a:spLocks/>
                  </p:cNvSpPr>
                  <p:nvPr/>
                </p:nvSpPr>
                <p:spPr bwMode="auto">
                  <a:xfrm>
                    <a:off x="5285" y="1836"/>
                    <a:ext cx="67" cy="128"/>
                  </a:xfrm>
                  <a:custGeom>
                    <a:avLst/>
                    <a:gdLst/>
                    <a:ahLst/>
                    <a:cxnLst>
                      <a:cxn ang="0">
                        <a:pos x="101" y="20"/>
                      </a:cxn>
                      <a:cxn ang="0">
                        <a:pos x="94" y="42"/>
                      </a:cxn>
                      <a:cxn ang="0">
                        <a:pos x="85" y="63"/>
                      </a:cxn>
                      <a:cxn ang="0">
                        <a:pos x="77" y="82"/>
                      </a:cxn>
                      <a:cxn ang="0">
                        <a:pos x="70" y="101"/>
                      </a:cxn>
                      <a:cxn ang="0">
                        <a:pos x="63" y="121"/>
                      </a:cxn>
                      <a:cxn ang="0">
                        <a:pos x="56" y="139"/>
                      </a:cxn>
                      <a:cxn ang="0">
                        <a:pos x="50" y="157"/>
                      </a:cxn>
                      <a:cxn ang="0">
                        <a:pos x="45" y="175"/>
                      </a:cxn>
                      <a:cxn ang="0">
                        <a:pos x="39" y="192"/>
                      </a:cxn>
                      <a:cxn ang="0">
                        <a:pos x="36" y="210"/>
                      </a:cxn>
                      <a:cxn ang="0">
                        <a:pos x="31" y="226"/>
                      </a:cxn>
                      <a:cxn ang="0">
                        <a:pos x="26" y="243"/>
                      </a:cxn>
                      <a:cxn ang="0">
                        <a:pos x="21" y="259"/>
                      </a:cxn>
                      <a:cxn ang="0">
                        <a:pos x="18" y="275"/>
                      </a:cxn>
                      <a:cxn ang="0">
                        <a:pos x="15" y="291"/>
                      </a:cxn>
                      <a:cxn ang="0">
                        <a:pos x="12" y="307"/>
                      </a:cxn>
                      <a:cxn ang="0">
                        <a:pos x="8" y="324"/>
                      </a:cxn>
                      <a:cxn ang="0">
                        <a:pos x="7" y="340"/>
                      </a:cxn>
                      <a:cxn ang="0">
                        <a:pos x="5" y="356"/>
                      </a:cxn>
                      <a:cxn ang="0">
                        <a:pos x="2" y="372"/>
                      </a:cxn>
                      <a:cxn ang="0">
                        <a:pos x="93" y="383"/>
                      </a:cxn>
                      <a:cxn ang="0">
                        <a:pos x="94" y="367"/>
                      </a:cxn>
                      <a:cxn ang="0">
                        <a:pos x="96" y="351"/>
                      </a:cxn>
                      <a:cxn ang="0">
                        <a:pos x="100" y="336"/>
                      </a:cxn>
                      <a:cxn ang="0">
                        <a:pos x="103" y="321"/>
                      </a:cxn>
                      <a:cxn ang="0">
                        <a:pos x="107" y="304"/>
                      </a:cxn>
                      <a:cxn ang="0">
                        <a:pos x="112" y="288"/>
                      </a:cxn>
                      <a:cxn ang="0">
                        <a:pos x="116" y="272"/>
                      </a:cxn>
                      <a:cxn ang="0">
                        <a:pos x="121" y="255"/>
                      </a:cxn>
                      <a:cxn ang="0">
                        <a:pos x="126" y="237"/>
                      </a:cxn>
                      <a:cxn ang="0">
                        <a:pos x="132" y="221"/>
                      </a:cxn>
                      <a:cxn ang="0">
                        <a:pos x="136" y="203"/>
                      </a:cxn>
                      <a:cxn ang="0">
                        <a:pos x="142" y="185"/>
                      </a:cxn>
                      <a:cxn ang="0">
                        <a:pos x="147" y="166"/>
                      </a:cxn>
                      <a:cxn ang="0">
                        <a:pos x="153" y="147"/>
                      </a:cxn>
                      <a:cxn ang="0">
                        <a:pos x="159" y="128"/>
                      </a:cxn>
                      <a:cxn ang="0">
                        <a:pos x="166" y="109"/>
                      </a:cxn>
                      <a:cxn ang="0">
                        <a:pos x="172" y="89"/>
                      </a:cxn>
                      <a:cxn ang="0">
                        <a:pos x="179" y="70"/>
                      </a:cxn>
                      <a:cxn ang="0">
                        <a:pos x="185" y="49"/>
                      </a:cxn>
                      <a:cxn ang="0">
                        <a:pos x="192" y="29"/>
                      </a:cxn>
                      <a:cxn ang="0">
                        <a:pos x="198" y="7"/>
                      </a:cxn>
                      <a:cxn ang="0">
                        <a:pos x="109" y="6"/>
                      </a:cxn>
                    </a:cxnLst>
                    <a:rect l="0" t="0" r="r" b="b"/>
                    <a:pathLst>
                      <a:path w="202" h="383">
                        <a:moveTo>
                          <a:pt x="109" y="6"/>
                        </a:moveTo>
                        <a:lnTo>
                          <a:pt x="104" y="13"/>
                        </a:lnTo>
                        <a:lnTo>
                          <a:pt x="101" y="20"/>
                        </a:lnTo>
                        <a:lnTo>
                          <a:pt x="98" y="27"/>
                        </a:lnTo>
                        <a:lnTo>
                          <a:pt x="96" y="34"/>
                        </a:lnTo>
                        <a:lnTo>
                          <a:pt x="94" y="42"/>
                        </a:lnTo>
                        <a:lnTo>
                          <a:pt x="90" y="49"/>
                        </a:lnTo>
                        <a:lnTo>
                          <a:pt x="88" y="56"/>
                        </a:lnTo>
                        <a:lnTo>
                          <a:pt x="85" y="63"/>
                        </a:lnTo>
                        <a:lnTo>
                          <a:pt x="82" y="69"/>
                        </a:lnTo>
                        <a:lnTo>
                          <a:pt x="79" y="76"/>
                        </a:lnTo>
                        <a:lnTo>
                          <a:pt x="77" y="82"/>
                        </a:lnTo>
                        <a:lnTo>
                          <a:pt x="75" y="88"/>
                        </a:lnTo>
                        <a:lnTo>
                          <a:pt x="72" y="95"/>
                        </a:lnTo>
                        <a:lnTo>
                          <a:pt x="70" y="101"/>
                        </a:lnTo>
                        <a:lnTo>
                          <a:pt x="68" y="108"/>
                        </a:lnTo>
                        <a:lnTo>
                          <a:pt x="65" y="114"/>
                        </a:lnTo>
                        <a:lnTo>
                          <a:pt x="63" y="121"/>
                        </a:lnTo>
                        <a:lnTo>
                          <a:pt x="61" y="126"/>
                        </a:lnTo>
                        <a:lnTo>
                          <a:pt x="58" y="133"/>
                        </a:lnTo>
                        <a:lnTo>
                          <a:pt x="56" y="139"/>
                        </a:lnTo>
                        <a:lnTo>
                          <a:pt x="53" y="145"/>
                        </a:lnTo>
                        <a:lnTo>
                          <a:pt x="52" y="152"/>
                        </a:lnTo>
                        <a:lnTo>
                          <a:pt x="50" y="157"/>
                        </a:lnTo>
                        <a:lnTo>
                          <a:pt x="49" y="164"/>
                        </a:lnTo>
                        <a:lnTo>
                          <a:pt x="46" y="170"/>
                        </a:lnTo>
                        <a:lnTo>
                          <a:pt x="45" y="175"/>
                        </a:lnTo>
                        <a:lnTo>
                          <a:pt x="43" y="180"/>
                        </a:lnTo>
                        <a:lnTo>
                          <a:pt x="42" y="186"/>
                        </a:lnTo>
                        <a:lnTo>
                          <a:pt x="39" y="192"/>
                        </a:lnTo>
                        <a:lnTo>
                          <a:pt x="38" y="198"/>
                        </a:lnTo>
                        <a:lnTo>
                          <a:pt x="37" y="204"/>
                        </a:lnTo>
                        <a:lnTo>
                          <a:pt x="36" y="210"/>
                        </a:lnTo>
                        <a:lnTo>
                          <a:pt x="33" y="215"/>
                        </a:lnTo>
                        <a:lnTo>
                          <a:pt x="32" y="221"/>
                        </a:lnTo>
                        <a:lnTo>
                          <a:pt x="31" y="226"/>
                        </a:lnTo>
                        <a:lnTo>
                          <a:pt x="28" y="232"/>
                        </a:lnTo>
                        <a:lnTo>
                          <a:pt x="28" y="237"/>
                        </a:lnTo>
                        <a:lnTo>
                          <a:pt x="26" y="243"/>
                        </a:lnTo>
                        <a:lnTo>
                          <a:pt x="25" y="248"/>
                        </a:lnTo>
                        <a:lnTo>
                          <a:pt x="23" y="253"/>
                        </a:lnTo>
                        <a:lnTo>
                          <a:pt x="21" y="259"/>
                        </a:lnTo>
                        <a:lnTo>
                          <a:pt x="20" y="264"/>
                        </a:lnTo>
                        <a:lnTo>
                          <a:pt x="20" y="269"/>
                        </a:lnTo>
                        <a:lnTo>
                          <a:pt x="18" y="275"/>
                        </a:lnTo>
                        <a:lnTo>
                          <a:pt x="18" y="281"/>
                        </a:lnTo>
                        <a:lnTo>
                          <a:pt x="15" y="286"/>
                        </a:lnTo>
                        <a:lnTo>
                          <a:pt x="15" y="291"/>
                        </a:lnTo>
                        <a:lnTo>
                          <a:pt x="14" y="297"/>
                        </a:lnTo>
                        <a:lnTo>
                          <a:pt x="13" y="302"/>
                        </a:lnTo>
                        <a:lnTo>
                          <a:pt x="12" y="307"/>
                        </a:lnTo>
                        <a:lnTo>
                          <a:pt x="11" y="312"/>
                        </a:lnTo>
                        <a:lnTo>
                          <a:pt x="11" y="319"/>
                        </a:lnTo>
                        <a:lnTo>
                          <a:pt x="8" y="324"/>
                        </a:lnTo>
                        <a:lnTo>
                          <a:pt x="7" y="329"/>
                        </a:lnTo>
                        <a:lnTo>
                          <a:pt x="7" y="334"/>
                        </a:lnTo>
                        <a:lnTo>
                          <a:pt x="7" y="340"/>
                        </a:lnTo>
                        <a:lnTo>
                          <a:pt x="5" y="345"/>
                        </a:lnTo>
                        <a:lnTo>
                          <a:pt x="5" y="350"/>
                        </a:lnTo>
                        <a:lnTo>
                          <a:pt x="5" y="356"/>
                        </a:lnTo>
                        <a:lnTo>
                          <a:pt x="4" y="362"/>
                        </a:lnTo>
                        <a:lnTo>
                          <a:pt x="2" y="367"/>
                        </a:lnTo>
                        <a:lnTo>
                          <a:pt x="2" y="372"/>
                        </a:lnTo>
                        <a:lnTo>
                          <a:pt x="1" y="378"/>
                        </a:lnTo>
                        <a:lnTo>
                          <a:pt x="0" y="383"/>
                        </a:lnTo>
                        <a:lnTo>
                          <a:pt x="93" y="383"/>
                        </a:lnTo>
                        <a:lnTo>
                          <a:pt x="93" y="378"/>
                        </a:lnTo>
                        <a:lnTo>
                          <a:pt x="94" y="372"/>
                        </a:lnTo>
                        <a:lnTo>
                          <a:pt x="94" y="367"/>
                        </a:lnTo>
                        <a:lnTo>
                          <a:pt x="95" y="362"/>
                        </a:lnTo>
                        <a:lnTo>
                          <a:pt x="96" y="357"/>
                        </a:lnTo>
                        <a:lnTo>
                          <a:pt x="96" y="351"/>
                        </a:lnTo>
                        <a:lnTo>
                          <a:pt x="98" y="347"/>
                        </a:lnTo>
                        <a:lnTo>
                          <a:pt x="98" y="342"/>
                        </a:lnTo>
                        <a:lnTo>
                          <a:pt x="100" y="336"/>
                        </a:lnTo>
                        <a:lnTo>
                          <a:pt x="101" y="331"/>
                        </a:lnTo>
                        <a:lnTo>
                          <a:pt x="101" y="325"/>
                        </a:lnTo>
                        <a:lnTo>
                          <a:pt x="103" y="321"/>
                        </a:lnTo>
                        <a:lnTo>
                          <a:pt x="104" y="315"/>
                        </a:lnTo>
                        <a:lnTo>
                          <a:pt x="107" y="310"/>
                        </a:lnTo>
                        <a:lnTo>
                          <a:pt x="107" y="304"/>
                        </a:lnTo>
                        <a:lnTo>
                          <a:pt x="109" y="299"/>
                        </a:lnTo>
                        <a:lnTo>
                          <a:pt x="109" y="293"/>
                        </a:lnTo>
                        <a:lnTo>
                          <a:pt x="112" y="288"/>
                        </a:lnTo>
                        <a:lnTo>
                          <a:pt x="113" y="284"/>
                        </a:lnTo>
                        <a:lnTo>
                          <a:pt x="114" y="278"/>
                        </a:lnTo>
                        <a:lnTo>
                          <a:pt x="116" y="272"/>
                        </a:lnTo>
                        <a:lnTo>
                          <a:pt x="117" y="266"/>
                        </a:lnTo>
                        <a:lnTo>
                          <a:pt x="119" y="261"/>
                        </a:lnTo>
                        <a:lnTo>
                          <a:pt x="121" y="255"/>
                        </a:lnTo>
                        <a:lnTo>
                          <a:pt x="122" y="249"/>
                        </a:lnTo>
                        <a:lnTo>
                          <a:pt x="125" y="243"/>
                        </a:lnTo>
                        <a:lnTo>
                          <a:pt x="126" y="237"/>
                        </a:lnTo>
                        <a:lnTo>
                          <a:pt x="127" y="233"/>
                        </a:lnTo>
                        <a:lnTo>
                          <a:pt x="129" y="227"/>
                        </a:lnTo>
                        <a:lnTo>
                          <a:pt x="132" y="221"/>
                        </a:lnTo>
                        <a:lnTo>
                          <a:pt x="133" y="215"/>
                        </a:lnTo>
                        <a:lnTo>
                          <a:pt x="134" y="209"/>
                        </a:lnTo>
                        <a:lnTo>
                          <a:pt x="136" y="203"/>
                        </a:lnTo>
                        <a:lnTo>
                          <a:pt x="138" y="197"/>
                        </a:lnTo>
                        <a:lnTo>
                          <a:pt x="140" y="190"/>
                        </a:lnTo>
                        <a:lnTo>
                          <a:pt x="142" y="185"/>
                        </a:lnTo>
                        <a:lnTo>
                          <a:pt x="144" y="178"/>
                        </a:lnTo>
                        <a:lnTo>
                          <a:pt x="145" y="172"/>
                        </a:lnTo>
                        <a:lnTo>
                          <a:pt x="147" y="166"/>
                        </a:lnTo>
                        <a:lnTo>
                          <a:pt x="150" y="160"/>
                        </a:lnTo>
                        <a:lnTo>
                          <a:pt x="152" y="154"/>
                        </a:lnTo>
                        <a:lnTo>
                          <a:pt x="153" y="147"/>
                        </a:lnTo>
                        <a:lnTo>
                          <a:pt x="155" y="141"/>
                        </a:lnTo>
                        <a:lnTo>
                          <a:pt x="158" y="134"/>
                        </a:lnTo>
                        <a:lnTo>
                          <a:pt x="159" y="128"/>
                        </a:lnTo>
                        <a:lnTo>
                          <a:pt x="163" y="121"/>
                        </a:lnTo>
                        <a:lnTo>
                          <a:pt x="164" y="116"/>
                        </a:lnTo>
                        <a:lnTo>
                          <a:pt x="166" y="109"/>
                        </a:lnTo>
                        <a:lnTo>
                          <a:pt x="168" y="103"/>
                        </a:lnTo>
                        <a:lnTo>
                          <a:pt x="171" y="96"/>
                        </a:lnTo>
                        <a:lnTo>
                          <a:pt x="172" y="89"/>
                        </a:lnTo>
                        <a:lnTo>
                          <a:pt x="174" y="83"/>
                        </a:lnTo>
                        <a:lnTo>
                          <a:pt x="177" y="76"/>
                        </a:lnTo>
                        <a:lnTo>
                          <a:pt x="179" y="70"/>
                        </a:lnTo>
                        <a:lnTo>
                          <a:pt x="182" y="63"/>
                        </a:lnTo>
                        <a:lnTo>
                          <a:pt x="184" y="56"/>
                        </a:lnTo>
                        <a:lnTo>
                          <a:pt x="185" y="49"/>
                        </a:lnTo>
                        <a:lnTo>
                          <a:pt x="187" y="43"/>
                        </a:lnTo>
                        <a:lnTo>
                          <a:pt x="190" y="36"/>
                        </a:lnTo>
                        <a:lnTo>
                          <a:pt x="192" y="29"/>
                        </a:lnTo>
                        <a:lnTo>
                          <a:pt x="195" y="21"/>
                        </a:lnTo>
                        <a:lnTo>
                          <a:pt x="197" y="15"/>
                        </a:lnTo>
                        <a:lnTo>
                          <a:pt x="198" y="7"/>
                        </a:lnTo>
                        <a:lnTo>
                          <a:pt x="202" y="0"/>
                        </a:lnTo>
                        <a:lnTo>
                          <a:pt x="109" y="6"/>
                        </a:lnTo>
                        <a:lnTo>
                          <a:pt x="109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4" name="Freeform 238"/>
                  <p:cNvSpPr>
                    <a:spLocks/>
                  </p:cNvSpPr>
                  <p:nvPr/>
                </p:nvSpPr>
                <p:spPr bwMode="auto">
                  <a:xfrm>
                    <a:off x="5695" y="1837"/>
                    <a:ext cx="64" cy="12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1" y="72"/>
                      </a:cxn>
                      <a:cxn ang="0">
                        <a:pos x="21" y="88"/>
                      </a:cxn>
                      <a:cxn ang="0">
                        <a:pos x="28" y="104"/>
                      </a:cxn>
                      <a:cxn ang="0">
                        <a:pos x="36" y="120"/>
                      </a:cxn>
                      <a:cxn ang="0">
                        <a:pos x="43" y="137"/>
                      </a:cxn>
                      <a:cxn ang="0">
                        <a:pos x="50" y="152"/>
                      </a:cxn>
                      <a:cxn ang="0">
                        <a:pos x="56" y="168"/>
                      </a:cxn>
                      <a:cxn ang="0">
                        <a:pos x="63" y="183"/>
                      </a:cxn>
                      <a:cxn ang="0">
                        <a:pos x="68" y="199"/>
                      </a:cxn>
                      <a:cxn ang="0">
                        <a:pos x="74" y="214"/>
                      </a:cxn>
                      <a:cxn ang="0">
                        <a:pos x="79" y="230"/>
                      </a:cxn>
                      <a:cxn ang="0">
                        <a:pos x="83" y="244"/>
                      </a:cxn>
                      <a:cxn ang="0">
                        <a:pos x="87" y="259"/>
                      </a:cxn>
                      <a:cxn ang="0">
                        <a:pos x="92" y="273"/>
                      </a:cxn>
                      <a:cxn ang="0">
                        <a:pos x="94" y="288"/>
                      </a:cxn>
                      <a:cxn ang="0">
                        <a:pos x="97" y="302"/>
                      </a:cxn>
                      <a:cxn ang="0">
                        <a:pos x="99" y="316"/>
                      </a:cxn>
                      <a:cxn ang="0">
                        <a:pos x="101" y="329"/>
                      </a:cxn>
                      <a:cxn ang="0">
                        <a:pos x="104" y="343"/>
                      </a:cxn>
                      <a:cxn ang="0">
                        <a:pos x="105" y="358"/>
                      </a:cxn>
                      <a:cxn ang="0">
                        <a:pos x="106" y="372"/>
                      </a:cxn>
                      <a:cxn ang="0">
                        <a:pos x="191" y="355"/>
                      </a:cxn>
                      <a:cxn ang="0">
                        <a:pos x="190" y="340"/>
                      </a:cxn>
                      <a:cxn ang="0">
                        <a:pos x="188" y="323"/>
                      </a:cxn>
                      <a:cxn ang="0">
                        <a:pos x="186" y="307"/>
                      </a:cxn>
                      <a:cxn ang="0">
                        <a:pos x="182" y="291"/>
                      </a:cxn>
                      <a:cxn ang="0">
                        <a:pos x="180" y="276"/>
                      </a:cxn>
                      <a:cxn ang="0">
                        <a:pos x="177" y="259"/>
                      </a:cxn>
                      <a:cxn ang="0">
                        <a:pos x="172" y="241"/>
                      </a:cxn>
                      <a:cxn ang="0">
                        <a:pos x="168" y="225"/>
                      </a:cxn>
                      <a:cxn ang="0">
                        <a:pos x="163" y="208"/>
                      </a:cxn>
                      <a:cxn ang="0">
                        <a:pos x="158" y="192"/>
                      </a:cxn>
                      <a:cxn ang="0">
                        <a:pos x="152" y="175"/>
                      </a:cxn>
                      <a:cxn ang="0">
                        <a:pos x="146" y="157"/>
                      </a:cxn>
                      <a:cxn ang="0">
                        <a:pos x="139" y="139"/>
                      </a:cxn>
                      <a:cxn ang="0">
                        <a:pos x="132" y="121"/>
                      </a:cxn>
                      <a:cxn ang="0">
                        <a:pos x="125" y="104"/>
                      </a:cxn>
                      <a:cxn ang="0">
                        <a:pos x="117" y="86"/>
                      </a:cxn>
                      <a:cxn ang="0">
                        <a:pos x="108" y="68"/>
                      </a:cxn>
                      <a:cxn ang="0">
                        <a:pos x="99" y="50"/>
                      </a:cxn>
                      <a:cxn ang="0">
                        <a:pos x="89" y="31"/>
                      </a:cxn>
                      <a:cxn ang="0">
                        <a:pos x="80" y="12"/>
                      </a:cxn>
                      <a:cxn ang="0">
                        <a:pos x="74" y="0"/>
                      </a:cxn>
                    </a:cxnLst>
                    <a:rect l="0" t="0" r="r" b="b"/>
                    <a:pathLst>
                      <a:path w="193" h="372">
                        <a:moveTo>
                          <a:pt x="74" y="0"/>
                        </a:moveTo>
                        <a:lnTo>
                          <a:pt x="0" y="49"/>
                        </a:lnTo>
                        <a:lnTo>
                          <a:pt x="3" y="54"/>
                        </a:lnTo>
                        <a:lnTo>
                          <a:pt x="5" y="60"/>
                        </a:lnTo>
                        <a:lnTo>
                          <a:pt x="9" y="66"/>
                        </a:lnTo>
                        <a:lnTo>
                          <a:pt x="11" y="72"/>
                        </a:lnTo>
                        <a:lnTo>
                          <a:pt x="15" y="76"/>
                        </a:lnTo>
                        <a:lnTo>
                          <a:pt x="17" y="82"/>
                        </a:lnTo>
                        <a:lnTo>
                          <a:pt x="21" y="88"/>
                        </a:lnTo>
                        <a:lnTo>
                          <a:pt x="23" y="94"/>
                        </a:lnTo>
                        <a:lnTo>
                          <a:pt x="25" y="99"/>
                        </a:lnTo>
                        <a:lnTo>
                          <a:pt x="28" y="104"/>
                        </a:lnTo>
                        <a:lnTo>
                          <a:pt x="30" y="110"/>
                        </a:lnTo>
                        <a:lnTo>
                          <a:pt x="34" y="114"/>
                        </a:lnTo>
                        <a:lnTo>
                          <a:pt x="36" y="120"/>
                        </a:lnTo>
                        <a:lnTo>
                          <a:pt x="38" y="126"/>
                        </a:lnTo>
                        <a:lnTo>
                          <a:pt x="41" y="131"/>
                        </a:lnTo>
                        <a:lnTo>
                          <a:pt x="43" y="137"/>
                        </a:lnTo>
                        <a:lnTo>
                          <a:pt x="45" y="142"/>
                        </a:lnTo>
                        <a:lnTo>
                          <a:pt x="48" y="148"/>
                        </a:lnTo>
                        <a:lnTo>
                          <a:pt x="50" y="152"/>
                        </a:lnTo>
                        <a:lnTo>
                          <a:pt x="53" y="157"/>
                        </a:lnTo>
                        <a:lnTo>
                          <a:pt x="54" y="162"/>
                        </a:lnTo>
                        <a:lnTo>
                          <a:pt x="56" y="168"/>
                        </a:lnTo>
                        <a:lnTo>
                          <a:pt x="59" y="173"/>
                        </a:lnTo>
                        <a:lnTo>
                          <a:pt x="61" y="178"/>
                        </a:lnTo>
                        <a:lnTo>
                          <a:pt x="63" y="183"/>
                        </a:lnTo>
                        <a:lnTo>
                          <a:pt x="64" y="188"/>
                        </a:lnTo>
                        <a:lnTo>
                          <a:pt x="66" y="194"/>
                        </a:lnTo>
                        <a:lnTo>
                          <a:pt x="68" y="199"/>
                        </a:lnTo>
                        <a:lnTo>
                          <a:pt x="70" y="203"/>
                        </a:lnTo>
                        <a:lnTo>
                          <a:pt x="72" y="209"/>
                        </a:lnTo>
                        <a:lnTo>
                          <a:pt x="74" y="214"/>
                        </a:lnTo>
                        <a:lnTo>
                          <a:pt x="76" y="220"/>
                        </a:lnTo>
                        <a:lnTo>
                          <a:pt x="78" y="225"/>
                        </a:lnTo>
                        <a:lnTo>
                          <a:pt x="79" y="230"/>
                        </a:lnTo>
                        <a:lnTo>
                          <a:pt x="80" y="234"/>
                        </a:lnTo>
                        <a:lnTo>
                          <a:pt x="81" y="239"/>
                        </a:lnTo>
                        <a:lnTo>
                          <a:pt x="83" y="244"/>
                        </a:lnTo>
                        <a:lnTo>
                          <a:pt x="85" y="248"/>
                        </a:lnTo>
                        <a:lnTo>
                          <a:pt x="86" y="253"/>
                        </a:lnTo>
                        <a:lnTo>
                          <a:pt x="87" y="259"/>
                        </a:lnTo>
                        <a:lnTo>
                          <a:pt x="89" y="264"/>
                        </a:lnTo>
                        <a:lnTo>
                          <a:pt x="89" y="269"/>
                        </a:lnTo>
                        <a:lnTo>
                          <a:pt x="92" y="273"/>
                        </a:lnTo>
                        <a:lnTo>
                          <a:pt x="92" y="278"/>
                        </a:lnTo>
                        <a:lnTo>
                          <a:pt x="93" y="283"/>
                        </a:lnTo>
                        <a:lnTo>
                          <a:pt x="94" y="288"/>
                        </a:lnTo>
                        <a:lnTo>
                          <a:pt x="95" y="292"/>
                        </a:lnTo>
                        <a:lnTo>
                          <a:pt x="97" y="297"/>
                        </a:lnTo>
                        <a:lnTo>
                          <a:pt x="97" y="302"/>
                        </a:lnTo>
                        <a:lnTo>
                          <a:pt x="98" y="307"/>
                        </a:lnTo>
                        <a:lnTo>
                          <a:pt x="99" y="311"/>
                        </a:lnTo>
                        <a:lnTo>
                          <a:pt x="99" y="316"/>
                        </a:lnTo>
                        <a:lnTo>
                          <a:pt x="100" y="320"/>
                        </a:lnTo>
                        <a:lnTo>
                          <a:pt x="101" y="324"/>
                        </a:lnTo>
                        <a:lnTo>
                          <a:pt x="101" y="329"/>
                        </a:lnTo>
                        <a:lnTo>
                          <a:pt x="102" y="335"/>
                        </a:lnTo>
                        <a:lnTo>
                          <a:pt x="102" y="339"/>
                        </a:lnTo>
                        <a:lnTo>
                          <a:pt x="104" y="343"/>
                        </a:lnTo>
                        <a:lnTo>
                          <a:pt x="104" y="348"/>
                        </a:lnTo>
                        <a:lnTo>
                          <a:pt x="104" y="353"/>
                        </a:lnTo>
                        <a:lnTo>
                          <a:pt x="105" y="358"/>
                        </a:lnTo>
                        <a:lnTo>
                          <a:pt x="105" y="362"/>
                        </a:lnTo>
                        <a:lnTo>
                          <a:pt x="106" y="367"/>
                        </a:lnTo>
                        <a:lnTo>
                          <a:pt x="106" y="372"/>
                        </a:lnTo>
                        <a:lnTo>
                          <a:pt x="193" y="366"/>
                        </a:lnTo>
                        <a:lnTo>
                          <a:pt x="191" y="360"/>
                        </a:lnTo>
                        <a:lnTo>
                          <a:pt x="191" y="355"/>
                        </a:lnTo>
                        <a:lnTo>
                          <a:pt x="190" y="349"/>
                        </a:lnTo>
                        <a:lnTo>
                          <a:pt x="190" y="345"/>
                        </a:lnTo>
                        <a:lnTo>
                          <a:pt x="190" y="340"/>
                        </a:lnTo>
                        <a:lnTo>
                          <a:pt x="189" y="334"/>
                        </a:lnTo>
                        <a:lnTo>
                          <a:pt x="188" y="329"/>
                        </a:lnTo>
                        <a:lnTo>
                          <a:pt x="188" y="323"/>
                        </a:lnTo>
                        <a:lnTo>
                          <a:pt x="188" y="317"/>
                        </a:lnTo>
                        <a:lnTo>
                          <a:pt x="186" y="313"/>
                        </a:lnTo>
                        <a:lnTo>
                          <a:pt x="186" y="307"/>
                        </a:lnTo>
                        <a:lnTo>
                          <a:pt x="186" y="302"/>
                        </a:lnTo>
                        <a:lnTo>
                          <a:pt x="183" y="297"/>
                        </a:lnTo>
                        <a:lnTo>
                          <a:pt x="182" y="291"/>
                        </a:lnTo>
                        <a:lnTo>
                          <a:pt x="182" y="286"/>
                        </a:lnTo>
                        <a:lnTo>
                          <a:pt x="182" y="282"/>
                        </a:lnTo>
                        <a:lnTo>
                          <a:pt x="180" y="276"/>
                        </a:lnTo>
                        <a:lnTo>
                          <a:pt x="180" y="269"/>
                        </a:lnTo>
                        <a:lnTo>
                          <a:pt x="177" y="264"/>
                        </a:lnTo>
                        <a:lnTo>
                          <a:pt x="177" y="259"/>
                        </a:lnTo>
                        <a:lnTo>
                          <a:pt x="175" y="253"/>
                        </a:lnTo>
                        <a:lnTo>
                          <a:pt x="174" y="247"/>
                        </a:lnTo>
                        <a:lnTo>
                          <a:pt x="172" y="241"/>
                        </a:lnTo>
                        <a:lnTo>
                          <a:pt x="171" y="235"/>
                        </a:lnTo>
                        <a:lnTo>
                          <a:pt x="170" y="231"/>
                        </a:lnTo>
                        <a:lnTo>
                          <a:pt x="168" y="225"/>
                        </a:lnTo>
                        <a:lnTo>
                          <a:pt x="167" y="219"/>
                        </a:lnTo>
                        <a:lnTo>
                          <a:pt x="165" y="214"/>
                        </a:lnTo>
                        <a:lnTo>
                          <a:pt x="163" y="208"/>
                        </a:lnTo>
                        <a:lnTo>
                          <a:pt x="162" y="203"/>
                        </a:lnTo>
                        <a:lnTo>
                          <a:pt x="159" y="197"/>
                        </a:lnTo>
                        <a:lnTo>
                          <a:pt x="158" y="192"/>
                        </a:lnTo>
                        <a:lnTo>
                          <a:pt x="156" y="186"/>
                        </a:lnTo>
                        <a:lnTo>
                          <a:pt x="155" y="180"/>
                        </a:lnTo>
                        <a:lnTo>
                          <a:pt x="152" y="175"/>
                        </a:lnTo>
                        <a:lnTo>
                          <a:pt x="150" y="169"/>
                        </a:lnTo>
                        <a:lnTo>
                          <a:pt x="148" y="163"/>
                        </a:lnTo>
                        <a:lnTo>
                          <a:pt x="146" y="157"/>
                        </a:lnTo>
                        <a:lnTo>
                          <a:pt x="144" y="152"/>
                        </a:lnTo>
                        <a:lnTo>
                          <a:pt x="142" y="145"/>
                        </a:lnTo>
                        <a:lnTo>
                          <a:pt x="139" y="139"/>
                        </a:lnTo>
                        <a:lnTo>
                          <a:pt x="137" y="135"/>
                        </a:lnTo>
                        <a:lnTo>
                          <a:pt x="134" y="127"/>
                        </a:lnTo>
                        <a:lnTo>
                          <a:pt x="132" y="121"/>
                        </a:lnTo>
                        <a:lnTo>
                          <a:pt x="130" y="116"/>
                        </a:lnTo>
                        <a:lnTo>
                          <a:pt x="127" y="110"/>
                        </a:lnTo>
                        <a:lnTo>
                          <a:pt x="125" y="104"/>
                        </a:lnTo>
                        <a:lnTo>
                          <a:pt x="123" y="99"/>
                        </a:lnTo>
                        <a:lnTo>
                          <a:pt x="119" y="92"/>
                        </a:lnTo>
                        <a:lnTo>
                          <a:pt x="117" y="86"/>
                        </a:lnTo>
                        <a:lnTo>
                          <a:pt x="114" y="80"/>
                        </a:lnTo>
                        <a:lnTo>
                          <a:pt x="111" y="74"/>
                        </a:lnTo>
                        <a:lnTo>
                          <a:pt x="108" y="68"/>
                        </a:lnTo>
                        <a:lnTo>
                          <a:pt x="105" y="62"/>
                        </a:lnTo>
                        <a:lnTo>
                          <a:pt x="102" y="56"/>
                        </a:lnTo>
                        <a:lnTo>
                          <a:pt x="99" y="50"/>
                        </a:lnTo>
                        <a:lnTo>
                          <a:pt x="97" y="43"/>
                        </a:lnTo>
                        <a:lnTo>
                          <a:pt x="93" y="37"/>
                        </a:lnTo>
                        <a:lnTo>
                          <a:pt x="89" y="31"/>
                        </a:lnTo>
                        <a:lnTo>
                          <a:pt x="86" y="25"/>
                        </a:lnTo>
                        <a:lnTo>
                          <a:pt x="83" y="18"/>
                        </a:lnTo>
                        <a:lnTo>
                          <a:pt x="80" y="12"/>
                        </a:lnTo>
                        <a:lnTo>
                          <a:pt x="76" y="5"/>
                        </a:lnTo>
                        <a:lnTo>
                          <a:pt x="74" y="0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5" name="Freeform 239"/>
                  <p:cNvSpPr>
                    <a:spLocks/>
                  </p:cNvSpPr>
                  <p:nvPr/>
                </p:nvSpPr>
                <p:spPr bwMode="auto">
                  <a:xfrm>
                    <a:off x="5361" y="1875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9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7" y="63"/>
                      </a:cxn>
                      <a:cxn ang="0">
                        <a:pos x="72" y="57"/>
                      </a:cxn>
                      <a:cxn ang="0">
                        <a:pos x="74" y="51"/>
                      </a:cxn>
                      <a:cxn ang="0">
                        <a:pos x="77" y="43"/>
                      </a:cxn>
                      <a:cxn ang="0">
                        <a:pos x="77" y="36"/>
                      </a:cxn>
                      <a:cxn ang="0">
                        <a:pos x="74" y="28"/>
                      </a:cxn>
                      <a:cxn ang="0">
                        <a:pos x="72" y="21"/>
                      </a:cxn>
                      <a:cxn ang="0">
                        <a:pos x="67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49" y="3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3"/>
                      </a:cxn>
                      <a:cxn ang="0">
                        <a:pos x="19" y="5"/>
                      </a:cxn>
                      <a:cxn ang="0">
                        <a:pos x="14" y="10"/>
                      </a:cxn>
                      <a:cxn ang="0">
                        <a:pos x="8" y="15"/>
                      </a:cxn>
                      <a:cxn ang="0">
                        <a:pos x="3" y="21"/>
                      </a:cxn>
                      <a:cxn ang="0">
                        <a:pos x="1" y="28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8" y="63"/>
                      </a:cxn>
                      <a:cxn ang="0">
                        <a:pos x="14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8"/>
                      </a:cxn>
                      <a:cxn ang="0">
                        <a:pos x="38" y="79"/>
                      </a:cxn>
                    </a:cxnLst>
                    <a:rect l="0" t="0" r="r" b="b"/>
                    <a:pathLst>
                      <a:path w="77" h="79">
                        <a:moveTo>
                          <a:pt x="38" y="79"/>
                        </a:moveTo>
                        <a:lnTo>
                          <a:pt x="41" y="78"/>
                        </a:lnTo>
                        <a:lnTo>
                          <a:pt x="45" y="78"/>
                        </a:lnTo>
                        <a:lnTo>
                          <a:pt x="49" y="76"/>
                        </a:lnTo>
                        <a:lnTo>
                          <a:pt x="53" y="75"/>
                        </a:lnTo>
                        <a:lnTo>
                          <a:pt x="57" y="73"/>
                        </a:lnTo>
                        <a:lnTo>
                          <a:pt x="59" y="72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3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4" y="55"/>
                        </a:lnTo>
                        <a:lnTo>
                          <a:pt x="74" y="51"/>
                        </a:lnTo>
                        <a:lnTo>
                          <a:pt x="77" y="47"/>
                        </a:lnTo>
                        <a:lnTo>
                          <a:pt x="77" y="43"/>
                        </a:lnTo>
                        <a:lnTo>
                          <a:pt x="77" y="40"/>
                        </a:lnTo>
                        <a:lnTo>
                          <a:pt x="77" y="36"/>
                        </a:lnTo>
                        <a:lnTo>
                          <a:pt x="77" y="31"/>
                        </a:lnTo>
                        <a:lnTo>
                          <a:pt x="74" y="28"/>
                        </a:lnTo>
                        <a:lnTo>
                          <a:pt x="74" y="24"/>
                        </a:lnTo>
                        <a:lnTo>
                          <a:pt x="72" y="21"/>
                        </a:lnTo>
                        <a:lnTo>
                          <a:pt x="70" y="18"/>
                        </a:lnTo>
                        <a:lnTo>
                          <a:pt x="67" y="15"/>
                        </a:lnTo>
                        <a:lnTo>
                          <a:pt x="65" y="12"/>
                        </a:lnTo>
                        <a:lnTo>
                          <a:pt x="63" y="10"/>
                        </a:lnTo>
                        <a:lnTo>
                          <a:pt x="59" y="7"/>
                        </a:lnTo>
                        <a:lnTo>
                          <a:pt x="57" y="5"/>
                        </a:lnTo>
                        <a:lnTo>
                          <a:pt x="53" y="3"/>
                        </a:lnTo>
                        <a:lnTo>
                          <a:pt x="49" y="3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3"/>
                        </a:lnTo>
                        <a:lnTo>
                          <a:pt x="22" y="3"/>
                        </a:lnTo>
                        <a:lnTo>
                          <a:pt x="19" y="5"/>
                        </a:lnTo>
                        <a:lnTo>
                          <a:pt x="16" y="7"/>
                        </a:lnTo>
                        <a:lnTo>
                          <a:pt x="14" y="10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1" y="28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3"/>
                        </a:lnTo>
                        <a:lnTo>
                          <a:pt x="1" y="47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8" y="63"/>
                        </a:lnTo>
                        <a:lnTo>
                          <a:pt x="11" y="67"/>
                        </a:lnTo>
                        <a:lnTo>
                          <a:pt x="14" y="69"/>
                        </a:lnTo>
                        <a:lnTo>
                          <a:pt x="16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4" y="78"/>
                        </a:lnTo>
                        <a:lnTo>
                          <a:pt x="38" y="79"/>
                        </a:lnTo>
                        <a:lnTo>
                          <a:pt x="38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6" name="Freeform 240"/>
                  <p:cNvSpPr>
                    <a:spLocks/>
                  </p:cNvSpPr>
                  <p:nvPr/>
                </p:nvSpPr>
                <p:spPr bwMode="auto">
                  <a:xfrm>
                    <a:off x="5412" y="1877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8"/>
                      </a:cxn>
                      <a:cxn ang="0">
                        <a:pos x="69" y="62"/>
                      </a:cxn>
                      <a:cxn ang="0">
                        <a:pos x="72" y="56"/>
                      </a:cxn>
                      <a:cxn ang="0">
                        <a:pos x="75" y="49"/>
                      </a:cxn>
                      <a:cxn ang="0">
                        <a:pos x="77" y="42"/>
                      </a:cxn>
                      <a:cxn ang="0">
                        <a:pos x="77" y="33"/>
                      </a:cxn>
                      <a:cxn ang="0">
                        <a:pos x="75" y="26"/>
                      </a:cxn>
                      <a:cxn ang="0">
                        <a:pos x="72" y="19"/>
                      </a:cxn>
                      <a:cxn ang="0">
                        <a:pos x="69" y="13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3"/>
                      </a:cxn>
                      <a:cxn ang="0">
                        <a:pos x="0" y="42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8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3" y="76"/>
                        </a:lnTo>
                        <a:lnTo>
                          <a:pt x="46" y="76"/>
                        </a:lnTo>
                        <a:lnTo>
                          <a:pt x="50" y="75"/>
                        </a:lnTo>
                        <a:lnTo>
                          <a:pt x="53" y="74"/>
                        </a:lnTo>
                        <a:lnTo>
                          <a:pt x="56" y="71"/>
                        </a:lnTo>
                        <a:lnTo>
                          <a:pt x="59" y="70"/>
                        </a:lnTo>
                        <a:lnTo>
                          <a:pt x="63" y="68"/>
                        </a:lnTo>
                        <a:lnTo>
                          <a:pt x="67" y="65"/>
                        </a:lnTo>
                        <a:lnTo>
                          <a:pt x="69" y="62"/>
                        </a:lnTo>
                        <a:lnTo>
                          <a:pt x="71" y="59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5" y="49"/>
                        </a:lnTo>
                        <a:lnTo>
                          <a:pt x="76" y="46"/>
                        </a:lnTo>
                        <a:lnTo>
                          <a:pt x="77" y="42"/>
                        </a:lnTo>
                        <a:lnTo>
                          <a:pt x="77" y="38"/>
                        </a:lnTo>
                        <a:lnTo>
                          <a:pt x="77" y="33"/>
                        </a:lnTo>
                        <a:lnTo>
                          <a:pt x="76" y="31"/>
                        </a:lnTo>
                        <a:lnTo>
                          <a:pt x="75" y="26"/>
                        </a:lnTo>
                        <a:lnTo>
                          <a:pt x="74" y="23"/>
                        </a:lnTo>
                        <a:lnTo>
                          <a:pt x="72" y="19"/>
                        </a:lnTo>
                        <a:lnTo>
                          <a:pt x="71" y="16"/>
                        </a:lnTo>
                        <a:lnTo>
                          <a:pt x="69" y="13"/>
                        </a:lnTo>
                        <a:lnTo>
                          <a:pt x="67" y="11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0" y="5"/>
                        </a:lnTo>
                        <a:lnTo>
                          <a:pt x="17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6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49"/>
                        </a:lnTo>
                        <a:lnTo>
                          <a:pt x="2" y="54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5"/>
                        </a:lnTo>
                        <a:lnTo>
                          <a:pt x="13" y="68"/>
                        </a:lnTo>
                        <a:lnTo>
                          <a:pt x="17" y="70"/>
                        </a:lnTo>
                        <a:lnTo>
                          <a:pt x="20" y="71"/>
                        </a:lnTo>
                        <a:lnTo>
                          <a:pt x="23" y="74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7" name="Freeform 241"/>
                  <p:cNvSpPr>
                    <a:spLocks/>
                  </p:cNvSpPr>
                  <p:nvPr/>
                </p:nvSpPr>
                <p:spPr bwMode="auto">
                  <a:xfrm>
                    <a:off x="5461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1" y="75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4" y="56"/>
                      </a:cxn>
                      <a:cxn ang="0">
                        <a:pos x="76" y="48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6" y="26"/>
                      </a:cxn>
                      <a:cxn ang="0">
                        <a:pos x="74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1" y="0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6" y="7"/>
                      </a:cxn>
                      <a:cxn ang="0">
                        <a:pos x="10" y="13"/>
                      </a:cxn>
                      <a:cxn ang="0">
                        <a:pos x="5" y="19"/>
                      </a:cxn>
                      <a:cxn ang="0">
                        <a:pos x="3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3" y="48"/>
                      </a:cxn>
                      <a:cxn ang="0">
                        <a:pos x="5" y="56"/>
                      </a:cxn>
                      <a:cxn ang="0">
                        <a:pos x="10" y="61"/>
                      </a:cxn>
                      <a:cxn ang="0">
                        <a:pos x="16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6" y="76"/>
                      </a:cxn>
                      <a:cxn ang="0">
                        <a:pos x="41" y="77"/>
                      </a:cxn>
                    </a:cxnLst>
                    <a:rect l="0" t="0" r="r" b="b"/>
                    <a:pathLst>
                      <a:path w="78" h="77">
                        <a:moveTo>
                          <a:pt x="41" y="77"/>
                        </a:moveTo>
                        <a:lnTo>
                          <a:pt x="43" y="76"/>
                        </a:lnTo>
                        <a:lnTo>
                          <a:pt x="48" y="76"/>
                        </a:lnTo>
                        <a:lnTo>
                          <a:pt x="51" y="75"/>
                        </a:lnTo>
                        <a:lnTo>
                          <a:pt x="55" y="73"/>
                        </a:lnTo>
                        <a:lnTo>
                          <a:pt x="57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1" y="59"/>
                        </a:lnTo>
                        <a:lnTo>
                          <a:pt x="74" y="56"/>
                        </a:lnTo>
                        <a:lnTo>
                          <a:pt x="75" y="53"/>
                        </a:lnTo>
                        <a:lnTo>
                          <a:pt x="76" y="48"/>
                        </a:lnTo>
                        <a:lnTo>
                          <a:pt x="77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7" y="31"/>
                        </a:lnTo>
                        <a:lnTo>
                          <a:pt x="76" y="26"/>
                        </a:lnTo>
                        <a:lnTo>
                          <a:pt x="75" y="22"/>
                        </a:lnTo>
                        <a:lnTo>
                          <a:pt x="74" y="19"/>
                        </a:lnTo>
                        <a:lnTo>
                          <a:pt x="71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4"/>
                        </a:lnTo>
                        <a:lnTo>
                          <a:pt x="57" y="3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8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25" y="2"/>
                        </a:lnTo>
                        <a:lnTo>
                          <a:pt x="20" y="3"/>
                        </a:lnTo>
                        <a:lnTo>
                          <a:pt x="18" y="4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10" y="13"/>
                        </a:lnTo>
                        <a:lnTo>
                          <a:pt x="7" y="15"/>
                        </a:lnTo>
                        <a:lnTo>
                          <a:pt x="5" y="19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3" y="48"/>
                        </a:lnTo>
                        <a:lnTo>
                          <a:pt x="4" y="53"/>
                        </a:lnTo>
                        <a:lnTo>
                          <a:pt x="5" y="56"/>
                        </a:lnTo>
                        <a:lnTo>
                          <a:pt x="7" y="59"/>
                        </a:lnTo>
                        <a:lnTo>
                          <a:pt x="10" y="61"/>
                        </a:lnTo>
                        <a:lnTo>
                          <a:pt x="13" y="65"/>
                        </a:lnTo>
                        <a:lnTo>
                          <a:pt x="16" y="67"/>
                        </a:lnTo>
                        <a:lnTo>
                          <a:pt x="18" y="70"/>
                        </a:lnTo>
                        <a:lnTo>
                          <a:pt x="20" y="71"/>
                        </a:lnTo>
                        <a:lnTo>
                          <a:pt x="25" y="73"/>
                        </a:lnTo>
                        <a:lnTo>
                          <a:pt x="27" y="75"/>
                        </a:lnTo>
                        <a:lnTo>
                          <a:pt x="31" y="76"/>
                        </a:lnTo>
                        <a:lnTo>
                          <a:pt x="36" y="76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8" name="Freeform 242"/>
                  <p:cNvSpPr>
                    <a:spLocks/>
                  </p:cNvSpPr>
                  <p:nvPr/>
                </p:nvSpPr>
                <p:spPr bwMode="auto">
                  <a:xfrm>
                    <a:off x="5511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5" y="73"/>
                      </a:cxn>
                      <a:cxn ang="0">
                        <a:pos x="63" y="69"/>
                      </a:cxn>
                      <a:cxn ang="0">
                        <a:pos x="67" y="64"/>
                      </a:cxn>
                      <a:cxn ang="0">
                        <a:pos x="71" y="57"/>
                      </a:cxn>
                      <a:cxn ang="0">
                        <a:pos x="74" y="51"/>
                      </a:cxn>
                      <a:cxn ang="0">
                        <a:pos x="76" y="43"/>
                      </a:cxn>
                      <a:cxn ang="0">
                        <a:pos x="76" y="36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5" y="5"/>
                      </a:cxn>
                      <a:cxn ang="0">
                        <a:pos x="50" y="2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2"/>
                      </a:cxn>
                      <a:cxn ang="0">
                        <a:pos x="19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" y="51"/>
                      </a:cxn>
                      <a:cxn ang="0">
                        <a:pos x="3" y="57"/>
                      </a:cxn>
                      <a:cxn ang="0">
                        <a:pos x="7" y="64"/>
                      </a:cxn>
                      <a:cxn ang="0">
                        <a:pos x="13" y="69"/>
                      </a:cxn>
                      <a:cxn ang="0">
                        <a:pos x="19" y="73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6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7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5" y="73"/>
                        </a:lnTo>
                        <a:lnTo>
                          <a:pt x="59" y="71"/>
                        </a:lnTo>
                        <a:lnTo>
                          <a:pt x="63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70" y="61"/>
                        </a:lnTo>
                        <a:lnTo>
                          <a:pt x="71" y="57"/>
                        </a:lnTo>
                        <a:lnTo>
                          <a:pt x="73" y="55"/>
                        </a:lnTo>
                        <a:lnTo>
                          <a:pt x="74" y="51"/>
                        </a:lnTo>
                        <a:lnTo>
                          <a:pt x="76" y="46"/>
                        </a:lnTo>
                        <a:lnTo>
                          <a:pt x="76" y="43"/>
                        </a:lnTo>
                        <a:lnTo>
                          <a:pt x="76" y="39"/>
                        </a:lnTo>
                        <a:lnTo>
                          <a:pt x="76" y="36"/>
                        </a:lnTo>
                        <a:lnTo>
                          <a:pt x="76" y="31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7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7"/>
                        </a:lnTo>
                        <a:lnTo>
                          <a:pt x="55" y="5"/>
                        </a:lnTo>
                        <a:lnTo>
                          <a:pt x="53" y="2"/>
                        </a:lnTo>
                        <a:lnTo>
                          <a:pt x="50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29" y="0"/>
                        </a:lnTo>
                        <a:lnTo>
                          <a:pt x="26" y="2"/>
                        </a:lnTo>
                        <a:lnTo>
                          <a:pt x="22" y="2"/>
                        </a:lnTo>
                        <a:lnTo>
                          <a:pt x="19" y="5"/>
                        </a:lnTo>
                        <a:lnTo>
                          <a:pt x="15" y="7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6" y="17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6"/>
                        </a:lnTo>
                        <a:lnTo>
                          <a:pt x="29" y="77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39" name="Freeform 243"/>
                  <p:cNvSpPr>
                    <a:spLocks/>
                  </p:cNvSpPr>
                  <p:nvPr/>
                </p:nvSpPr>
                <p:spPr bwMode="auto">
                  <a:xfrm>
                    <a:off x="5560" y="187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2" y="76"/>
                      </a:cxn>
                      <a:cxn ang="0">
                        <a:pos x="49" y="75"/>
                      </a:cxn>
                      <a:cxn ang="0">
                        <a:pos x="55" y="71"/>
                      </a:cxn>
                      <a:cxn ang="0">
                        <a:pos x="63" y="67"/>
                      </a:cxn>
                      <a:cxn ang="0">
                        <a:pos x="67" y="61"/>
                      </a:cxn>
                      <a:cxn ang="0">
                        <a:pos x="72" y="56"/>
                      </a:cxn>
                      <a:cxn ang="0">
                        <a:pos x="74" y="48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4" y="26"/>
                      </a:cxn>
                      <a:cxn ang="0">
                        <a:pos x="72" y="19"/>
                      </a:cxn>
                      <a:cxn ang="0">
                        <a:pos x="67" y="13"/>
                      </a:cxn>
                      <a:cxn ang="0">
                        <a:pos x="63" y="7"/>
                      </a:cxn>
                      <a:cxn ang="0">
                        <a:pos x="55" y="3"/>
                      </a:cxn>
                      <a:cxn ang="0">
                        <a:pos x="49" y="0"/>
                      </a:cxn>
                      <a:cxn ang="0">
                        <a:pos x="42" y="0"/>
                      </a:cxn>
                      <a:cxn ang="0">
                        <a:pos x="35" y="0"/>
                      </a:cxn>
                      <a:cxn ang="0">
                        <a:pos x="27" y="0"/>
                      </a:cxn>
                      <a:cxn ang="0">
                        <a:pos x="20" y="3"/>
                      </a:cxn>
                      <a:cxn ang="0">
                        <a:pos x="13" y="7"/>
                      </a:cxn>
                      <a:cxn ang="0">
                        <a:pos x="8" y="13"/>
                      </a:cxn>
                      <a:cxn ang="0">
                        <a:pos x="4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8"/>
                      </a:cxn>
                      <a:cxn ang="0">
                        <a:pos x="4" y="56"/>
                      </a:cxn>
                      <a:cxn ang="0">
                        <a:pos x="8" y="61"/>
                      </a:cxn>
                      <a:cxn ang="0">
                        <a:pos x="13" y="67"/>
                      </a:cxn>
                      <a:cxn ang="0">
                        <a:pos x="20" y="71"/>
                      </a:cxn>
                      <a:cxn ang="0">
                        <a:pos x="27" y="75"/>
                      </a:cxn>
                      <a:cxn ang="0">
                        <a:pos x="35" y="76"/>
                      </a:cxn>
                      <a:cxn ang="0">
                        <a:pos x="39" y="77"/>
                      </a:cxn>
                    </a:cxnLst>
                    <a:rect l="0" t="0" r="r" b="b"/>
                    <a:pathLst>
                      <a:path w="77" h="77">
                        <a:moveTo>
                          <a:pt x="39" y="77"/>
                        </a:move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49" y="75"/>
                        </a:lnTo>
                        <a:lnTo>
                          <a:pt x="53" y="73"/>
                        </a:lnTo>
                        <a:lnTo>
                          <a:pt x="55" y="71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6" y="65"/>
                        </a:lnTo>
                        <a:lnTo>
                          <a:pt x="67" y="61"/>
                        </a:lnTo>
                        <a:lnTo>
                          <a:pt x="70" y="59"/>
                        </a:lnTo>
                        <a:lnTo>
                          <a:pt x="72" y="56"/>
                        </a:lnTo>
                        <a:lnTo>
                          <a:pt x="73" y="53"/>
                        </a:lnTo>
                        <a:lnTo>
                          <a:pt x="74" y="48"/>
                        </a:lnTo>
                        <a:lnTo>
                          <a:pt x="77" y="45"/>
                        </a:lnTo>
                        <a:lnTo>
                          <a:pt x="77" y="41"/>
                        </a:lnTo>
                        <a:lnTo>
                          <a:pt x="77" y="38"/>
                        </a:lnTo>
                        <a:lnTo>
                          <a:pt x="77" y="34"/>
                        </a:lnTo>
                        <a:lnTo>
                          <a:pt x="77" y="31"/>
                        </a:lnTo>
                        <a:lnTo>
                          <a:pt x="74" y="26"/>
                        </a:lnTo>
                        <a:lnTo>
                          <a:pt x="73" y="22"/>
                        </a:lnTo>
                        <a:lnTo>
                          <a:pt x="72" y="19"/>
                        </a:lnTo>
                        <a:lnTo>
                          <a:pt x="70" y="15"/>
                        </a:lnTo>
                        <a:lnTo>
                          <a:pt x="67" y="13"/>
                        </a:lnTo>
                        <a:lnTo>
                          <a:pt x="66" y="10"/>
                        </a:lnTo>
                        <a:lnTo>
                          <a:pt x="63" y="7"/>
                        </a:lnTo>
                        <a:lnTo>
                          <a:pt x="59" y="4"/>
                        </a:lnTo>
                        <a:lnTo>
                          <a:pt x="55" y="3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5" y="0"/>
                        </a:lnTo>
                        <a:lnTo>
                          <a:pt x="30" y="0"/>
                        </a:lnTo>
                        <a:lnTo>
                          <a:pt x="27" y="0"/>
                        </a:lnTo>
                        <a:lnTo>
                          <a:pt x="23" y="2"/>
                        </a:lnTo>
                        <a:lnTo>
                          <a:pt x="20" y="3"/>
                        </a:lnTo>
                        <a:lnTo>
                          <a:pt x="16" y="4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3" y="22"/>
                        </a:lnTo>
                        <a:lnTo>
                          <a:pt x="1" y="26"/>
                        </a:lnTo>
                        <a:lnTo>
                          <a:pt x="1" y="31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1" y="45"/>
                        </a:lnTo>
                        <a:lnTo>
                          <a:pt x="1" y="48"/>
                        </a:lnTo>
                        <a:lnTo>
                          <a:pt x="3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1"/>
                        </a:lnTo>
                        <a:lnTo>
                          <a:pt x="23" y="73"/>
                        </a:lnTo>
                        <a:lnTo>
                          <a:pt x="27" y="75"/>
                        </a:lnTo>
                        <a:lnTo>
                          <a:pt x="30" y="76"/>
                        </a:lnTo>
                        <a:lnTo>
                          <a:pt x="35" y="76"/>
                        </a:lnTo>
                        <a:lnTo>
                          <a:pt x="39" y="77"/>
                        </a:lnTo>
                        <a:lnTo>
                          <a:pt x="39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0" name="Freeform 244"/>
                  <p:cNvSpPr>
                    <a:spLocks/>
                  </p:cNvSpPr>
                  <p:nvPr/>
                </p:nvSpPr>
                <p:spPr bwMode="auto">
                  <a:xfrm>
                    <a:off x="5612" y="1877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3" y="77"/>
                      </a:cxn>
                      <a:cxn ang="0">
                        <a:pos x="50" y="76"/>
                      </a:cxn>
                      <a:cxn ang="0">
                        <a:pos x="57" y="73"/>
                      </a:cxn>
                      <a:cxn ang="0">
                        <a:pos x="63" y="69"/>
                      </a:cxn>
                      <a:cxn ang="0">
                        <a:pos x="68" y="64"/>
                      </a:cxn>
                      <a:cxn ang="0">
                        <a:pos x="74" y="57"/>
                      </a:cxn>
                      <a:cxn ang="0">
                        <a:pos x="76" y="51"/>
                      </a:cxn>
                      <a:cxn ang="0">
                        <a:pos x="78" y="43"/>
                      </a:cxn>
                      <a:cxn ang="0">
                        <a:pos x="78" y="36"/>
                      </a:cxn>
                      <a:cxn ang="0">
                        <a:pos x="76" y="27"/>
                      </a:cxn>
                      <a:cxn ang="0">
                        <a:pos x="74" y="20"/>
                      </a:cxn>
                      <a:cxn ang="0">
                        <a:pos x="68" y="14"/>
                      </a:cxn>
                      <a:cxn ang="0">
                        <a:pos x="63" y="8"/>
                      </a:cxn>
                      <a:cxn ang="0">
                        <a:pos x="57" y="5"/>
                      </a:cxn>
                      <a:cxn ang="0">
                        <a:pos x="50" y="2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7" y="2"/>
                      </a:cxn>
                      <a:cxn ang="0">
                        <a:pos x="20" y="5"/>
                      </a:cxn>
                      <a:cxn ang="0">
                        <a:pos x="14" y="8"/>
                      </a:cxn>
                      <a:cxn ang="0">
                        <a:pos x="8" y="14"/>
                      </a:cxn>
                      <a:cxn ang="0">
                        <a:pos x="5" y="20"/>
                      </a:cxn>
                      <a:cxn ang="0">
                        <a:pos x="2" y="27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2" y="51"/>
                      </a:cxn>
                      <a:cxn ang="0">
                        <a:pos x="5" y="57"/>
                      </a:cxn>
                      <a:cxn ang="0">
                        <a:pos x="8" y="64"/>
                      </a:cxn>
                      <a:cxn ang="0">
                        <a:pos x="14" y="69"/>
                      </a:cxn>
                      <a:cxn ang="0">
                        <a:pos x="20" y="73"/>
                      </a:cxn>
                      <a:cxn ang="0">
                        <a:pos x="27" y="76"/>
                      </a:cxn>
                      <a:cxn ang="0">
                        <a:pos x="36" y="77"/>
                      </a:cxn>
                      <a:cxn ang="0">
                        <a:pos x="39" y="78"/>
                      </a:cxn>
                    </a:cxnLst>
                    <a:rect l="0" t="0" r="r" b="b"/>
                    <a:pathLst>
                      <a:path w="78" h="78">
                        <a:moveTo>
                          <a:pt x="39" y="78"/>
                        </a:moveTo>
                        <a:lnTo>
                          <a:pt x="43" y="77"/>
                        </a:lnTo>
                        <a:lnTo>
                          <a:pt x="46" y="77"/>
                        </a:lnTo>
                        <a:lnTo>
                          <a:pt x="50" y="76"/>
                        </a:lnTo>
                        <a:lnTo>
                          <a:pt x="55" y="75"/>
                        </a:lnTo>
                        <a:lnTo>
                          <a:pt x="57" y="73"/>
                        </a:lnTo>
                        <a:lnTo>
                          <a:pt x="61" y="71"/>
                        </a:lnTo>
                        <a:lnTo>
                          <a:pt x="63" y="69"/>
                        </a:lnTo>
                        <a:lnTo>
                          <a:pt x="67" y="67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4" y="57"/>
                        </a:lnTo>
                        <a:lnTo>
                          <a:pt x="75" y="55"/>
                        </a:lnTo>
                        <a:lnTo>
                          <a:pt x="76" y="51"/>
                        </a:lnTo>
                        <a:lnTo>
                          <a:pt x="77" y="46"/>
                        </a:lnTo>
                        <a:lnTo>
                          <a:pt x="78" y="43"/>
                        </a:lnTo>
                        <a:lnTo>
                          <a:pt x="78" y="39"/>
                        </a:lnTo>
                        <a:lnTo>
                          <a:pt x="78" y="36"/>
                        </a:lnTo>
                        <a:lnTo>
                          <a:pt x="77" y="31"/>
                        </a:lnTo>
                        <a:lnTo>
                          <a:pt x="76" y="27"/>
                        </a:lnTo>
                        <a:lnTo>
                          <a:pt x="75" y="24"/>
                        </a:lnTo>
                        <a:lnTo>
                          <a:pt x="74" y="20"/>
                        </a:lnTo>
                        <a:lnTo>
                          <a:pt x="70" y="17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63" y="8"/>
                        </a:lnTo>
                        <a:lnTo>
                          <a:pt x="61" y="7"/>
                        </a:lnTo>
                        <a:lnTo>
                          <a:pt x="57" y="5"/>
                        </a:lnTo>
                        <a:lnTo>
                          <a:pt x="55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6" y="0"/>
                        </a:lnTo>
                        <a:lnTo>
                          <a:pt x="31" y="0"/>
                        </a:lnTo>
                        <a:lnTo>
                          <a:pt x="27" y="2"/>
                        </a:lnTo>
                        <a:lnTo>
                          <a:pt x="24" y="2"/>
                        </a:lnTo>
                        <a:lnTo>
                          <a:pt x="20" y="5"/>
                        </a:lnTo>
                        <a:lnTo>
                          <a:pt x="18" y="7"/>
                        </a:lnTo>
                        <a:lnTo>
                          <a:pt x="14" y="8"/>
                        </a:lnTo>
                        <a:lnTo>
                          <a:pt x="12" y="12"/>
                        </a:lnTo>
                        <a:lnTo>
                          <a:pt x="8" y="14"/>
                        </a:lnTo>
                        <a:lnTo>
                          <a:pt x="7" y="17"/>
                        </a:lnTo>
                        <a:lnTo>
                          <a:pt x="5" y="20"/>
                        </a:lnTo>
                        <a:lnTo>
                          <a:pt x="4" y="24"/>
                        </a:lnTo>
                        <a:lnTo>
                          <a:pt x="2" y="27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0" y="43"/>
                        </a:lnTo>
                        <a:lnTo>
                          <a:pt x="1" y="46"/>
                        </a:lnTo>
                        <a:lnTo>
                          <a:pt x="2" y="51"/>
                        </a:lnTo>
                        <a:lnTo>
                          <a:pt x="4" y="55"/>
                        </a:lnTo>
                        <a:lnTo>
                          <a:pt x="5" y="57"/>
                        </a:lnTo>
                        <a:lnTo>
                          <a:pt x="7" y="61"/>
                        </a:lnTo>
                        <a:lnTo>
                          <a:pt x="8" y="64"/>
                        </a:lnTo>
                        <a:lnTo>
                          <a:pt x="12" y="67"/>
                        </a:lnTo>
                        <a:lnTo>
                          <a:pt x="14" y="69"/>
                        </a:lnTo>
                        <a:lnTo>
                          <a:pt x="18" y="71"/>
                        </a:lnTo>
                        <a:lnTo>
                          <a:pt x="20" y="73"/>
                        </a:lnTo>
                        <a:lnTo>
                          <a:pt x="24" y="75"/>
                        </a:lnTo>
                        <a:lnTo>
                          <a:pt x="27" y="76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9" y="78"/>
                        </a:lnTo>
                        <a:lnTo>
                          <a:pt x="39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1" name="Freeform 245"/>
                  <p:cNvSpPr>
                    <a:spLocks/>
                  </p:cNvSpPr>
                  <p:nvPr/>
                </p:nvSpPr>
                <p:spPr bwMode="auto">
                  <a:xfrm>
                    <a:off x="5662" y="1876"/>
                    <a:ext cx="25" cy="26"/>
                  </a:xfrm>
                  <a:custGeom>
                    <a:avLst/>
                    <a:gdLst/>
                    <a:ahLst/>
                    <a:cxnLst>
                      <a:cxn ang="0">
                        <a:pos x="41" y="78"/>
                      </a:cxn>
                      <a:cxn ang="0">
                        <a:pos x="48" y="76"/>
                      </a:cxn>
                      <a:cxn ang="0">
                        <a:pos x="54" y="72"/>
                      </a:cxn>
                      <a:cxn ang="0">
                        <a:pos x="61" y="69"/>
                      </a:cxn>
                      <a:cxn ang="0">
                        <a:pos x="66" y="63"/>
                      </a:cxn>
                      <a:cxn ang="0">
                        <a:pos x="70" y="57"/>
                      </a:cxn>
                      <a:cxn ang="0">
                        <a:pos x="73" y="51"/>
                      </a:cxn>
                      <a:cxn ang="0">
                        <a:pos x="75" y="42"/>
                      </a:cxn>
                      <a:cxn ang="0">
                        <a:pos x="75" y="35"/>
                      </a:cxn>
                      <a:cxn ang="0">
                        <a:pos x="73" y="26"/>
                      </a:cxn>
                      <a:cxn ang="0">
                        <a:pos x="70" y="20"/>
                      </a:cxn>
                      <a:cxn ang="0">
                        <a:pos x="66" y="14"/>
                      </a:cxn>
                      <a:cxn ang="0">
                        <a:pos x="61" y="9"/>
                      </a:cxn>
                      <a:cxn ang="0">
                        <a:pos x="54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4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1"/>
                      </a:cxn>
                      <a:cxn ang="0">
                        <a:pos x="3" y="57"/>
                      </a:cxn>
                      <a:cxn ang="0">
                        <a:pos x="7" y="63"/>
                      </a:cxn>
                      <a:cxn ang="0">
                        <a:pos x="13" y="69"/>
                      </a:cxn>
                      <a:cxn ang="0">
                        <a:pos x="19" y="72"/>
                      </a:cxn>
                      <a:cxn ang="0">
                        <a:pos x="24" y="76"/>
                      </a:cxn>
                      <a:cxn ang="0">
                        <a:pos x="33" y="78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5" h="78">
                        <a:moveTo>
                          <a:pt x="38" y="78"/>
                        </a:moveTo>
                        <a:lnTo>
                          <a:pt x="41" y="78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2" y="75"/>
                        </a:lnTo>
                        <a:lnTo>
                          <a:pt x="54" y="72"/>
                        </a:lnTo>
                        <a:lnTo>
                          <a:pt x="58" y="71"/>
                        </a:lnTo>
                        <a:lnTo>
                          <a:pt x="61" y="69"/>
                        </a:lnTo>
                        <a:lnTo>
                          <a:pt x="65" y="66"/>
                        </a:lnTo>
                        <a:lnTo>
                          <a:pt x="66" y="63"/>
                        </a:lnTo>
                        <a:lnTo>
                          <a:pt x="68" y="60"/>
                        </a:lnTo>
                        <a:lnTo>
                          <a:pt x="70" y="57"/>
                        </a:lnTo>
                        <a:lnTo>
                          <a:pt x="72" y="53"/>
                        </a:lnTo>
                        <a:lnTo>
                          <a:pt x="73" y="51"/>
                        </a:lnTo>
                        <a:lnTo>
                          <a:pt x="75" y="46"/>
                        </a:lnTo>
                        <a:lnTo>
                          <a:pt x="75" y="42"/>
                        </a:lnTo>
                        <a:lnTo>
                          <a:pt x="75" y="39"/>
                        </a:lnTo>
                        <a:lnTo>
                          <a:pt x="75" y="35"/>
                        </a:lnTo>
                        <a:lnTo>
                          <a:pt x="75" y="31"/>
                        </a:lnTo>
                        <a:lnTo>
                          <a:pt x="73" y="26"/>
                        </a:lnTo>
                        <a:lnTo>
                          <a:pt x="72" y="23"/>
                        </a:lnTo>
                        <a:lnTo>
                          <a:pt x="70" y="20"/>
                        </a:lnTo>
                        <a:lnTo>
                          <a:pt x="68" y="18"/>
                        </a:lnTo>
                        <a:lnTo>
                          <a:pt x="66" y="14"/>
                        </a:lnTo>
                        <a:lnTo>
                          <a:pt x="65" y="12"/>
                        </a:lnTo>
                        <a:lnTo>
                          <a:pt x="61" y="9"/>
                        </a:lnTo>
                        <a:lnTo>
                          <a:pt x="58" y="7"/>
                        </a:lnTo>
                        <a:lnTo>
                          <a:pt x="54" y="4"/>
                        </a:lnTo>
                        <a:lnTo>
                          <a:pt x="52" y="2"/>
                        </a:lnTo>
                        <a:lnTo>
                          <a:pt x="48" y="2"/>
                        </a:lnTo>
                        <a:lnTo>
                          <a:pt x="45" y="1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29" y="1"/>
                        </a:lnTo>
                        <a:lnTo>
                          <a:pt x="24" y="2"/>
                        </a:lnTo>
                        <a:lnTo>
                          <a:pt x="22" y="2"/>
                        </a:lnTo>
                        <a:lnTo>
                          <a:pt x="19" y="4"/>
                        </a:lnTo>
                        <a:lnTo>
                          <a:pt x="15" y="7"/>
                        </a:lnTo>
                        <a:lnTo>
                          <a:pt x="13" y="9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8"/>
                        </a:lnTo>
                        <a:lnTo>
                          <a:pt x="3" y="20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1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6"/>
                        </a:lnTo>
                        <a:lnTo>
                          <a:pt x="13" y="69"/>
                        </a:lnTo>
                        <a:lnTo>
                          <a:pt x="15" y="71"/>
                        </a:lnTo>
                        <a:lnTo>
                          <a:pt x="19" y="72"/>
                        </a:lnTo>
                        <a:lnTo>
                          <a:pt x="22" y="75"/>
                        </a:lnTo>
                        <a:lnTo>
                          <a:pt x="24" y="76"/>
                        </a:lnTo>
                        <a:lnTo>
                          <a:pt x="29" y="77"/>
                        </a:lnTo>
                        <a:lnTo>
                          <a:pt x="33" y="78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2" name="Freeform 246"/>
                  <p:cNvSpPr>
                    <a:spLocks/>
                  </p:cNvSpPr>
                  <p:nvPr/>
                </p:nvSpPr>
                <p:spPr bwMode="auto">
                  <a:xfrm>
                    <a:off x="5386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50" y="76"/>
                      </a:cxn>
                      <a:cxn ang="0">
                        <a:pos x="56" y="72"/>
                      </a:cxn>
                      <a:cxn ang="0">
                        <a:pos x="63" y="67"/>
                      </a:cxn>
                      <a:cxn ang="0">
                        <a:pos x="67" y="63"/>
                      </a:cxn>
                      <a:cxn ang="0">
                        <a:pos x="71" y="56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7"/>
                      </a:cxn>
                      <a:cxn ang="0">
                        <a:pos x="71" y="20"/>
                      </a:cxn>
                      <a:cxn ang="0">
                        <a:pos x="67" y="14"/>
                      </a:cxn>
                      <a:cxn ang="0">
                        <a:pos x="63" y="8"/>
                      </a:cxn>
                      <a:cxn ang="0">
                        <a:pos x="56" y="5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5"/>
                      </a:cxn>
                      <a:cxn ang="0">
                        <a:pos x="13" y="8"/>
                      </a:cxn>
                      <a:cxn ang="0">
                        <a:pos x="7" y="14"/>
                      </a:cxn>
                      <a:cxn ang="0">
                        <a:pos x="3" y="20"/>
                      </a:cxn>
                      <a:cxn ang="0">
                        <a:pos x="1" y="27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1" y="50"/>
                      </a:cxn>
                      <a:cxn ang="0">
                        <a:pos x="3" y="56"/>
                      </a:cxn>
                      <a:cxn ang="0">
                        <a:pos x="7" y="63"/>
                      </a:cxn>
                      <a:cxn ang="0">
                        <a:pos x="13" y="67"/>
                      </a:cxn>
                      <a:cxn ang="0">
                        <a:pos x="20" y="72"/>
                      </a:cxn>
                      <a:cxn ang="0">
                        <a:pos x="26" y="76"/>
                      </a:cxn>
                      <a:cxn ang="0">
                        <a:pos x="34" y="77"/>
                      </a:cxn>
                      <a:cxn ang="0">
                        <a:pos x="38" y="78"/>
                      </a:cxn>
                    </a:cxnLst>
                    <a:rect l="0" t="0" r="r" b="b"/>
                    <a:pathLst>
                      <a:path w="77" h="78">
                        <a:moveTo>
                          <a:pt x="38" y="78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50" y="76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9" y="70"/>
                        </a:lnTo>
                        <a:lnTo>
                          <a:pt x="63" y="67"/>
                        </a:lnTo>
                        <a:lnTo>
                          <a:pt x="65" y="65"/>
                        </a:lnTo>
                        <a:lnTo>
                          <a:pt x="67" y="63"/>
                        </a:lnTo>
                        <a:lnTo>
                          <a:pt x="70" y="60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6"/>
                        </a:lnTo>
                        <a:lnTo>
                          <a:pt x="76" y="42"/>
                        </a:lnTo>
                        <a:lnTo>
                          <a:pt x="77" y="39"/>
                        </a:lnTo>
                        <a:lnTo>
                          <a:pt x="76" y="35"/>
                        </a:lnTo>
                        <a:lnTo>
                          <a:pt x="76" y="29"/>
                        </a:lnTo>
                        <a:lnTo>
                          <a:pt x="74" y="27"/>
                        </a:lnTo>
                        <a:lnTo>
                          <a:pt x="73" y="24"/>
                        </a:lnTo>
                        <a:lnTo>
                          <a:pt x="71" y="20"/>
                        </a:lnTo>
                        <a:lnTo>
                          <a:pt x="70" y="16"/>
                        </a:lnTo>
                        <a:lnTo>
                          <a:pt x="67" y="14"/>
                        </a:lnTo>
                        <a:lnTo>
                          <a:pt x="65" y="12"/>
                        </a:lnTo>
                        <a:lnTo>
                          <a:pt x="63" y="8"/>
                        </a:lnTo>
                        <a:lnTo>
                          <a:pt x="59" y="6"/>
                        </a:lnTo>
                        <a:lnTo>
                          <a:pt x="56" y="5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5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0" y="12"/>
                        </a:lnTo>
                        <a:lnTo>
                          <a:pt x="7" y="14"/>
                        </a:lnTo>
                        <a:lnTo>
                          <a:pt x="4" y="16"/>
                        </a:lnTo>
                        <a:lnTo>
                          <a:pt x="3" y="20"/>
                        </a:lnTo>
                        <a:lnTo>
                          <a:pt x="2" y="24"/>
                        </a:lnTo>
                        <a:lnTo>
                          <a:pt x="1" y="27"/>
                        </a:lnTo>
                        <a:lnTo>
                          <a:pt x="0" y="29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0"/>
                        </a:lnTo>
                        <a:lnTo>
                          <a:pt x="2" y="53"/>
                        </a:lnTo>
                        <a:lnTo>
                          <a:pt x="3" y="56"/>
                        </a:lnTo>
                        <a:lnTo>
                          <a:pt x="4" y="60"/>
                        </a:lnTo>
                        <a:lnTo>
                          <a:pt x="7" y="63"/>
                        </a:lnTo>
                        <a:lnTo>
                          <a:pt x="10" y="65"/>
                        </a:lnTo>
                        <a:lnTo>
                          <a:pt x="13" y="67"/>
                        </a:lnTo>
                        <a:lnTo>
                          <a:pt x="16" y="70"/>
                        </a:lnTo>
                        <a:lnTo>
                          <a:pt x="20" y="72"/>
                        </a:lnTo>
                        <a:lnTo>
                          <a:pt x="22" y="73"/>
                        </a:lnTo>
                        <a:lnTo>
                          <a:pt x="26" y="76"/>
                        </a:lnTo>
                        <a:lnTo>
                          <a:pt x="31" y="76"/>
                        </a:lnTo>
                        <a:lnTo>
                          <a:pt x="34" y="77"/>
                        </a:lnTo>
                        <a:lnTo>
                          <a:pt x="38" y="78"/>
                        </a:lnTo>
                        <a:lnTo>
                          <a:pt x="38" y="7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3" name="Freeform 247"/>
                  <p:cNvSpPr>
                    <a:spLocks/>
                  </p:cNvSpPr>
                  <p:nvPr/>
                </p:nvSpPr>
                <p:spPr bwMode="auto">
                  <a:xfrm>
                    <a:off x="5438" y="1906"/>
                    <a:ext cx="27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6" y="71"/>
                      </a:cxn>
                      <a:cxn ang="0">
                        <a:pos x="63" y="67"/>
                      </a:cxn>
                      <a:cxn ang="0">
                        <a:pos x="69" y="61"/>
                      </a:cxn>
                      <a:cxn ang="0">
                        <a:pos x="73" y="56"/>
                      </a:cxn>
                      <a:cxn ang="0">
                        <a:pos x="76" y="48"/>
                      </a:cxn>
                      <a:cxn ang="0">
                        <a:pos x="77" y="40"/>
                      </a:cxn>
                      <a:cxn ang="0">
                        <a:pos x="77" y="33"/>
                      </a:cxn>
                      <a:cxn ang="0">
                        <a:pos x="76" y="25"/>
                      </a:cxn>
                      <a:cxn ang="0">
                        <a:pos x="73" y="19"/>
                      </a:cxn>
                      <a:cxn ang="0">
                        <a:pos x="69" y="13"/>
                      </a:cxn>
                      <a:cxn ang="0">
                        <a:pos x="63" y="7"/>
                      </a:cxn>
                      <a:cxn ang="0">
                        <a:pos x="56" y="3"/>
                      </a:cxn>
                      <a:cxn ang="0">
                        <a:pos x="50" y="0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8" y="0"/>
                      </a:cxn>
                      <a:cxn ang="0">
                        <a:pos x="21" y="3"/>
                      </a:cxn>
                      <a:cxn ang="0">
                        <a:pos x="15" y="7"/>
                      </a:cxn>
                      <a:cxn ang="0">
                        <a:pos x="9" y="13"/>
                      </a:cxn>
                      <a:cxn ang="0">
                        <a:pos x="5" y="19"/>
                      </a:cxn>
                      <a:cxn ang="0">
                        <a:pos x="2" y="25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2" y="48"/>
                      </a:cxn>
                      <a:cxn ang="0">
                        <a:pos x="5" y="56"/>
                      </a:cxn>
                      <a:cxn ang="0">
                        <a:pos x="9" y="61"/>
                      </a:cxn>
                      <a:cxn ang="0">
                        <a:pos x="15" y="67"/>
                      </a:cxn>
                      <a:cxn ang="0">
                        <a:pos x="21" y="71"/>
                      </a:cxn>
                      <a:cxn ang="0">
                        <a:pos x="28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9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6" y="71"/>
                        </a:lnTo>
                        <a:lnTo>
                          <a:pt x="61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9" y="61"/>
                        </a:lnTo>
                        <a:lnTo>
                          <a:pt x="72" y="58"/>
                        </a:lnTo>
                        <a:lnTo>
                          <a:pt x="73" y="56"/>
                        </a:lnTo>
                        <a:lnTo>
                          <a:pt x="74" y="53"/>
                        </a:lnTo>
                        <a:lnTo>
                          <a:pt x="76" y="48"/>
                        </a:lnTo>
                        <a:lnTo>
                          <a:pt x="76" y="45"/>
                        </a:lnTo>
                        <a:lnTo>
                          <a:pt x="77" y="40"/>
                        </a:lnTo>
                        <a:lnTo>
                          <a:pt x="79" y="38"/>
                        </a:lnTo>
                        <a:lnTo>
                          <a:pt x="77" y="33"/>
                        </a:lnTo>
                        <a:lnTo>
                          <a:pt x="76" y="29"/>
                        </a:lnTo>
                        <a:lnTo>
                          <a:pt x="76" y="25"/>
                        </a:lnTo>
                        <a:lnTo>
                          <a:pt x="74" y="22"/>
                        </a:lnTo>
                        <a:lnTo>
                          <a:pt x="73" y="19"/>
                        </a:lnTo>
                        <a:lnTo>
                          <a:pt x="72" y="15"/>
                        </a:lnTo>
                        <a:lnTo>
                          <a:pt x="69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1" y="5"/>
                        </a:lnTo>
                        <a:lnTo>
                          <a:pt x="56" y="3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8" y="0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5"/>
                        </a:lnTo>
                        <a:lnTo>
                          <a:pt x="15" y="7"/>
                        </a:lnTo>
                        <a:lnTo>
                          <a:pt x="12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5" y="19"/>
                        </a:lnTo>
                        <a:lnTo>
                          <a:pt x="3" y="22"/>
                        </a:lnTo>
                        <a:lnTo>
                          <a:pt x="2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8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48"/>
                        </a:lnTo>
                        <a:lnTo>
                          <a:pt x="3" y="53"/>
                        </a:lnTo>
                        <a:lnTo>
                          <a:pt x="5" y="56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2" y="65"/>
                        </a:lnTo>
                        <a:lnTo>
                          <a:pt x="15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8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4" name="Freeform 248"/>
                  <p:cNvSpPr>
                    <a:spLocks/>
                  </p:cNvSpPr>
                  <p:nvPr/>
                </p:nvSpPr>
                <p:spPr bwMode="auto">
                  <a:xfrm>
                    <a:off x="5487" y="1905"/>
                    <a:ext cx="27" cy="26"/>
                  </a:xfrm>
                  <a:custGeom>
                    <a:avLst/>
                    <a:gdLst/>
                    <a:ahLst/>
                    <a:cxnLst>
                      <a:cxn ang="0">
                        <a:pos x="43" y="79"/>
                      </a:cxn>
                      <a:cxn ang="0">
                        <a:pos x="52" y="76"/>
                      </a:cxn>
                      <a:cxn ang="0">
                        <a:pos x="57" y="73"/>
                      </a:cxn>
                      <a:cxn ang="0">
                        <a:pos x="63" y="68"/>
                      </a:cxn>
                      <a:cxn ang="0">
                        <a:pos x="69" y="63"/>
                      </a:cxn>
                      <a:cxn ang="0">
                        <a:pos x="73" y="59"/>
                      </a:cxn>
                      <a:cxn ang="0">
                        <a:pos x="76" y="50"/>
                      </a:cxn>
                      <a:cxn ang="0">
                        <a:pos x="78" y="43"/>
                      </a:cxn>
                      <a:cxn ang="0">
                        <a:pos x="78" y="35"/>
                      </a:cxn>
                      <a:cxn ang="0">
                        <a:pos x="76" y="28"/>
                      </a:cxn>
                      <a:cxn ang="0">
                        <a:pos x="73" y="21"/>
                      </a:cxn>
                      <a:cxn ang="0">
                        <a:pos x="69" y="15"/>
                      </a:cxn>
                      <a:cxn ang="0">
                        <a:pos x="63" y="10"/>
                      </a:cxn>
                      <a:cxn ang="0">
                        <a:pos x="57" y="5"/>
                      </a:cxn>
                      <a:cxn ang="0">
                        <a:pos x="52" y="3"/>
                      </a:cxn>
                      <a:cxn ang="0">
                        <a:pos x="43" y="0"/>
                      </a:cxn>
                      <a:cxn ang="0">
                        <a:pos x="36" y="0"/>
                      </a:cxn>
                      <a:cxn ang="0">
                        <a:pos x="28" y="3"/>
                      </a:cxn>
                      <a:cxn ang="0">
                        <a:pos x="21" y="5"/>
                      </a:cxn>
                      <a:cxn ang="0">
                        <a:pos x="15" y="10"/>
                      </a:cxn>
                      <a:cxn ang="0">
                        <a:pos x="10" y="15"/>
                      </a:cxn>
                      <a:cxn ang="0">
                        <a:pos x="5" y="21"/>
                      </a:cxn>
                      <a:cxn ang="0">
                        <a:pos x="3" y="28"/>
                      </a:cxn>
                      <a:cxn ang="0">
                        <a:pos x="0" y="35"/>
                      </a:cxn>
                      <a:cxn ang="0">
                        <a:pos x="0" y="43"/>
                      </a:cxn>
                      <a:cxn ang="0">
                        <a:pos x="3" y="50"/>
                      </a:cxn>
                      <a:cxn ang="0">
                        <a:pos x="5" y="59"/>
                      </a:cxn>
                      <a:cxn ang="0">
                        <a:pos x="10" y="63"/>
                      </a:cxn>
                      <a:cxn ang="0">
                        <a:pos x="15" y="68"/>
                      </a:cxn>
                      <a:cxn ang="0">
                        <a:pos x="21" y="73"/>
                      </a:cxn>
                      <a:cxn ang="0">
                        <a:pos x="28" y="76"/>
                      </a:cxn>
                      <a:cxn ang="0">
                        <a:pos x="36" y="79"/>
                      </a:cxn>
                      <a:cxn ang="0">
                        <a:pos x="40" y="79"/>
                      </a:cxn>
                    </a:cxnLst>
                    <a:rect l="0" t="0" r="r" b="b"/>
                    <a:pathLst>
                      <a:path w="79" h="79">
                        <a:moveTo>
                          <a:pt x="40" y="79"/>
                        </a:moveTo>
                        <a:lnTo>
                          <a:pt x="43" y="79"/>
                        </a:lnTo>
                        <a:lnTo>
                          <a:pt x="47" y="78"/>
                        </a:lnTo>
                        <a:lnTo>
                          <a:pt x="52" y="76"/>
                        </a:lnTo>
                        <a:lnTo>
                          <a:pt x="54" y="75"/>
                        </a:lnTo>
                        <a:lnTo>
                          <a:pt x="57" y="73"/>
                        </a:lnTo>
                        <a:lnTo>
                          <a:pt x="61" y="70"/>
                        </a:lnTo>
                        <a:lnTo>
                          <a:pt x="63" y="68"/>
                        </a:lnTo>
                        <a:lnTo>
                          <a:pt x="67" y="67"/>
                        </a:lnTo>
                        <a:lnTo>
                          <a:pt x="69" y="63"/>
                        </a:lnTo>
                        <a:lnTo>
                          <a:pt x="72" y="61"/>
                        </a:lnTo>
                        <a:lnTo>
                          <a:pt x="73" y="59"/>
                        </a:lnTo>
                        <a:lnTo>
                          <a:pt x="75" y="55"/>
                        </a:lnTo>
                        <a:lnTo>
                          <a:pt x="76" y="50"/>
                        </a:lnTo>
                        <a:lnTo>
                          <a:pt x="78" y="48"/>
                        </a:lnTo>
                        <a:lnTo>
                          <a:pt x="78" y="43"/>
                        </a:lnTo>
                        <a:lnTo>
                          <a:pt x="79" y="41"/>
                        </a:lnTo>
                        <a:lnTo>
                          <a:pt x="78" y="35"/>
                        </a:lnTo>
                        <a:lnTo>
                          <a:pt x="78" y="31"/>
                        </a:lnTo>
                        <a:lnTo>
                          <a:pt x="76" y="28"/>
                        </a:lnTo>
                        <a:lnTo>
                          <a:pt x="75" y="25"/>
                        </a:lnTo>
                        <a:lnTo>
                          <a:pt x="73" y="21"/>
                        </a:lnTo>
                        <a:lnTo>
                          <a:pt x="72" y="18"/>
                        </a:lnTo>
                        <a:lnTo>
                          <a:pt x="69" y="15"/>
                        </a:lnTo>
                        <a:lnTo>
                          <a:pt x="67" y="12"/>
                        </a:lnTo>
                        <a:lnTo>
                          <a:pt x="63" y="10"/>
                        </a:lnTo>
                        <a:lnTo>
                          <a:pt x="61" y="8"/>
                        </a:lnTo>
                        <a:lnTo>
                          <a:pt x="57" y="5"/>
                        </a:lnTo>
                        <a:lnTo>
                          <a:pt x="54" y="4"/>
                        </a:lnTo>
                        <a:lnTo>
                          <a:pt x="52" y="3"/>
                        </a:lnTo>
                        <a:lnTo>
                          <a:pt x="47" y="2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1" y="5"/>
                        </a:lnTo>
                        <a:lnTo>
                          <a:pt x="18" y="8"/>
                        </a:lnTo>
                        <a:lnTo>
                          <a:pt x="15" y="10"/>
                        </a:lnTo>
                        <a:lnTo>
                          <a:pt x="12" y="12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5" y="21"/>
                        </a:lnTo>
                        <a:lnTo>
                          <a:pt x="4" y="25"/>
                        </a:lnTo>
                        <a:lnTo>
                          <a:pt x="3" y="28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3"/>
                        </a:lnTo>
                        <a:lnTo>
                          <a:pt x="2" y="48"/>
                        </a:lnTo>
                        <a:lnTo>
                          <a:pt x="3" y="50"/>
                        </a:lnTo>
                        <a:lnTo>
                          <a:pt x="4" y="55"/>
                        </a:lnTo>
                        <a:lnTo>
                          <a:pt x="5" y="59"/>
                        </a:lnTo>
                        <a:lnTo>
                          <a:pt x="8" y="61"/>
                        </a:lnTo>
                        <a:lnTo>
                          <a:pt x="10" y="63"/>
                        </a:lnTo>
                        <a:lnTo>
                          <a:pt x="12" y="67"/>
                        </a:lnTo>
                        <a:lnTo>
                          <a:pt x="15" y="68"/>
                        </a:lnTo>
                        <a:lnTo>
                          <a:pt x="18" y="70"/>
                        </a:lnTo>
                        <a:lnTo>
                          <a:pt x="21" y="73"/>
                        </a:lnTo>
                        <a:lnTo>
                          <a:pt x="24" y="75"/>
                        </a:lnTo>
                        <a:lnTo>
                          <a:pt x="28" y="76"/>
                        </a:lnTo>
                        <a:lnTo>
                          <a:pt x="31" y="78"/>
                        </a:lnTo>
                        <a:lnTo>
                          <a:pt x="36" y="79"/>
                        </a:lnTo>
                        <a:lnTo>
                          <a:pt x="40" y="79"/>
                        </a:lnTo>
                        <a:lnTo>
                          <a:pt x="40" y="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5" name="Freeform 249"/>
                  <p:cNvSpPr>
                    <a:spLocks/>
                  </p:cNvSpPr>
                  <p:nvPr/>
                </p:nvSpPr>
                <p:spPr bwMode="auto">
                  <a:xfrm>
                    <a:off x="5536" y="1906"/>
                    <a:ext cx="26" cy="25"/>
                  </a:xfrm>
                  <a:custGeom>
                    <a:avLst/>
                    <a:gdLst/>
                    <a:ahLst/>
                    <a:cxnLst>
                      <a:cxn ang="0">
                        <a:pos x="43" y="76"/>
                      </a:cxn>
                      <a:cxn ang="0">
                        <a:pos x="50" y="73"/>
                      </a:cxn>
                      <a:cxn ang="0">
                        <a:pos x="57" y="71"/>
                      </a:cxn>
                      <a:cxn ang="0">
                        <a:pos x="63" y="67"/>
                      </a:cxn>
                      <a:cxn ang="0">
                        <a:pos x="68" y="63"/>
                      </a:cxn>
                      <a:cxn ang="0">
                        <a:pos x="73" y="56"/>
                      </a:cxn>
                      <a:cxn ang="0">
                        <a:pos x="75" y="50"/>
                      </a:cxn>
                      <a:cxn ang="0">
                        <a:pos x="78" y="41"/>
                      </a:cxn>
                      <a:cxn ang="0">
                        <a:pos x="78" y="34"/>
                      </a:cxn>
                      <a:cxn ang="0">
                        <a:pos x="75" y="26"/>
                      </a:cxn>
                      <a:cxn ang="0">
                        <a:pos x="73" y="19"/>
                      </a:cxn>
                      <a:cxn ang="0">
                        <a:pos x="68" y="13"/>
                      </a:cxn>
                      <a:cxn ang="0">
                        <a:pos x="63" y="7"/>
                      </a:cxn>
                      <a:cxn ang="0">
                        <a:pos x="57" y="3"/>
                      </a:cxn>
                      <a:cxn ang="0">
                        <a:pos x="50" y="1"/>
                      </a:cxn>
                      <a:cxn ang="0">
                        <a:pos x="43" y="0"/>
                      </a:cxn>
                      <a:cxn ang="0">
                        <a:pos x="35" y="0"/>
                      </a:cxn>
                      <a:cxn ang="0">
                        <a:pos x="27" y="1"/>
                      </a:cxn>
                      <a:cxn ang="0">
                        <a:pos x="21" y="3"/>
                      </a:cxn>
                      <a:cxn ang="0">
                        <a:pos x="13" y="7"/>
                      </a:cxn>
                      <a:cxn ang="0">
                        <a:pos x="9" y="13"/>
                      </a:cxn>
                      <a:cxn ang="0">
                        <a:pos x="4" y="19"/>
                      </a:cxn>
                      <a:cxn ang="0">
                        <a:pos x="2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2" y="50"/>
                      </a:cxn>
                      <a:cxn ang="0">
                        <a:pos x="4" y="56"/>
                      </a:cxn>
                      <a:cxn ang="0">
                        <a:pos x="9" y="63"/>
                      </a:cxn>
                      <a:cxn ang="0">
                        <a:pos x="13" y="67"/>
                      </a:cxn>
                      <a:cxn ang="0">
                        <a:pos x="21" y="71"/>
                      </a:cxn>
                      <a:cxn ang="0">
                        <a:pos x="27" y="73"/>
                      </a:cxn>
                      <a:cxn ang="0">
                        <a:pos x="35" y="76"/>
                      </a:cxn>
                      <a:cxn ang="0">
                        <a:pos x="40" y="76"/>
                      </a:cxn>
                    </a:cxnLst>
                    <a:rect l="0" t="0" r="r" b="b"/>
                    <a:pathLst>
                      <a:path w="78" h="76">
                        <a:moveTo>
                          <a:pt x="40" y="76"/>
                        </a:moveTo>
                        <a:lnTo>
                          <a:pt x="43" y="76"/>
                        </a:lnTo>
                        <a:lnTo>
                          <a:pt x="47" y="76"/>
                        </a:lnTo>
                        <a:lnTo>
                          <a:pt x="50" y="73"/>
                        </a:lnTo>
                        <a:lnTo>
                          <a:pt x="54" y="73"/>
                        </a:lnTo>
                        <a:lnTo>
                          <a:pt x="57" y="71"/>
                        </a:lnTo>
                        <a:lnTo>
                          <a:pt x="60" y="70"/>
                        </a:lnTo>
                        <a:lnTo>
                          <a:pt x="63" y="67"/>
                        </a:lnTo>
                        <a:lnTo>
                          <a:pt x="67" y="65"/>
                        </a:lnTo>
                        <a:lnTo>
                          <a:pt x="68" y="63"/>
                        </a:lnTo>
                        <a:lnTo>
                          <a:pt x="70" y="59"/>
                        </a:lnTo>
                        <a:lnTo>
                          <a:pt x="73" y="56"/>
                        </a:lnTo>
                        <a:lnTo>
                          <a:pt x="75" y="53"/>
                        </a:lnTo>
                        <a:lnTo>
                          <a:pt x="75" y="50"/>
                        </a:lnTo>
                        <a:lnTo>
                          <a:pt x="78" y="45"/>
                        </a:lnTo>
                        <a:lnTo>
                          <a:pt x="78" y="41"/>
                        </a:lnTo>
                        <a:lnTo>
                          <a:pt x="78" y="38"/>
                        </a:lnTo>
                        <a:lnTo>
                          <a:pt x="78" y="34"/>
                        </a:lnTo>
                        <a:lnTo>
                          <a:pt x="78" y="29"/>
                        </a:lnTo>
                        <a:lnTo>
                          <a:pt x="75" y="26"/>
                        </a:lnTo>
                        <a:lnTo>
                          <a:pt x="75" y="22"/>
                        </a:lnTo>
                        <a:lnTo>
                          <a:pt x="73" y="19"/>
                        </a:lnTo>
                        <a:lnTo>
                          <a:pt x="70" y="15"/>
                        </a:lnTo>
                        <a:lnTo>
                          <a:pt x="68" y="13"/>
                        </a:lnTo>
                        <a:lnTo>
                          <a:pt x="67" y="10"/>
                        </a:lnTo>
                        <a:lnTo>
                          <a:pt x="63" y="7"/>
                        </a:lnTo>
                        <a:lnTo>
                          <a:pt x="60" y="6"/>
                        </a:lnTo>
                        <a:lnTo>
                          <a:pt x="57" y="3"/>
                        </a:lnTo>
                        <a:lnTo>
                          <a:pt x="54" y="2"/>
                        </a:lnTo>
                        <a:lnTo>
                          <a:pt x="50" y="1"/>
                        </a:lnTo>
                        <a:lnTo>
                          <a:pt x="47" y="0"/>
                        </a:lnTo>
                        <a:lnTo>
                          <a:pt x="43" y="0"/>
                        </a:lnTo>
                        <a:lnTo>
                          <a:pt x="40" y="0"/>
                        </a:lnTo>
                        <a:lnTo>
                          <a:pt x="35" y="0"/>
                        </a:lnTo>
                        <a:lnTo>
                          <a:pt x="31" y="0"/>
                        </a:lnTo>
                        <a:lnTo>
                          <a:pt x="27" y="1"/>
                        </a:lnTo>
                        <a:lnTo>
                          <a:pt x="24" y="2"/>
                        </a:lnTo>
                        <a:lnTo>
                          <a:pt x="21" y="3"/>
                        </a:lnTo>
                        <a:lnTo>
                          <a:pt x="17" y="6"/>
                        </a:lnTo>
                        <a:lnTo>
                          <a:pt x="13" y="7"/>
                        </a:lnTo>
                        <a:lnTo>
                          <a:pt x="11" y="10"/>
                        </a:lnTo>
                        <a:lnTo>
                          <a:pt x="9" y="13"/>
                        </a:lnTo>
                        <a:lnTo>
                          <a:pt x="6" y="15"/>
                        </a:lnTo>
                        <a:lnTo>
                          <a:pt x="4" y="19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2" y="29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2" y="45"/>
                        </a:lnTo>
                        <a:lnTo>
                          <a:pt x="2" y="50"/>
                        </a:lnTo>
                        <a:lnTo>
                          <a:pt x="4" y="53"/>
                        </a:lnTo>
                        <a:lnTo>
                          <a:pt x="4" y="56"/>
                        </a:lnTo>
                        <a:lnTo>
                          <a:pt x="6" y="59"/>
                        </a:lnTo>
                        <a:lnTo>
                          <a:pt x="9" y="63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7" y="70"/>
                        </a:lnTo>
                        <a:lnTo>
                          <a:pt x="21" y="71"/>
                        </a:lnTo>
                        <a:lnTo>
                          <a:pt x="24" y="73"/>
                        </a:lnTo>
                        <a:lnTo>
                          <a:pt x="27" y="73"/>
                        </a:lnTo>
                        <a:lnTo>
                          <a:pt x="31" y="76"/>
                        </a:lnTo>
                        <a:lnTo>
                          <a:pt x="35" y="76"/>
                        </a:lnTo>
                        <a:lnTo>
                          <a:pt x="40" y="76"/>
                        </a:lnTo>
                        <a:lnTo>
                          <a:pt x="40" y="7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6" name="Freeform 250"/>
                  <p:cNvSpPr>
                    <a:spLocks/>
                  </p:cNvSpPr>
                  <p:nvPr/>
                </p:nvSpPr>
                <p:spPr bwMode="auto">
                  <a:xfrm>
                    <a:off x="5588" y="190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41" y="76"/>
                      </a:cxn>
                      <a:cxn ang="0">
                        <a:pos x="50" y="75"/>
                      </a:cxn>
                      <a:cxn ang="0">
                        <a:pos x="56" y="71"/>
                      </a:cxn>
                      <a:cxn ang="0">
                        <a:pos x="63" y="66"/>
                      </a:cxn>
                      <a:cxn ang="0">
                        <a:pos x="67" y="62"/>
                      </a:cxn>
                      <a:cxn ang="0">
                        <a:pos x="71" y="56"/>
                      </a:cxn>
                      <a:cxn ang="0">
                        <a:pos x="76" y="49"/>
                      </a:cxn>
                      <a:cxn ang="0">
                        <a:pos x="77" y="41"/>
                      </a:cxn>
                      <a:cxn ang="0">
                        <a:pos x="77" y="34"/>
                      </a:cxn>
                      <a:cxn ang="0">
                        <a:pos x="76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3" y="8"/>
                      </a:cxn>
                      <a:cxn ang="0">
                        <a:pos x="56" y="4"/>
                      </a:cxn>
                      <a:cxn ang="0">
                        <a:pos x="50" y="1"/>
                      </a:cxn>
                      <a:cxn ang="0">
                        <a:pos x="41" y="0"/>
                      </a:cxn>
                      <a:cxn ang="0">
                        <a:pos x="34" y="0"/>
                      </a:cxn>
                      <a:cxn ang="0">
                        <a:pos x="26" y="1"/>
                      </a:cxn>
                      <a:cxn ang="0">
                        <a:pos x="20" y="4"/>
                      </a:cxn>
                      <a:cxn ang="0">
                        <a:pos x="13" y="8"/>
                      </a:cxn>
                      <a:cxn ang="0">
                        <a:pos x="8" y="13"/>
                      </a:cxn>
                      <a:cxn ang="0">
                        <a:pos x="5" y="19"/>
                      </a:cxn>
                      <a:cxn ang="0">
                        <a:pos x="1" y="26"/>
                      </a:cxn>
                      <a:cxn ang="0">
                        <a:pos x="0" y="34"/>
                      </a:cxn>
                      <a:cxn ang="0">
                        <a:pos x="0" y="41"/>
                      </a:cxn>
                      <a:cxn ang="0">
                        <a:pos x="1" y="49"/>
                      </a:cxn>
                      <a:cxn ang="0">
                        <a:pos x="5" y="56"/>
                      </a:cxn>
                      <a:cxn ang="0">
                        <a:pos x="8" y="62"/>
                      </a:cxn>
                      <a:cxn ang="0">
                        <a:pos x="13" y="66"/>
                      </a:cxn>
                      <a:cxn ang="0">
                        <a:pos x="20" y="71"/>
                      </a:cxn>
                      <a:cxn ang="0">
                        <a:pos x="26" y="75"/>
                      </a:cxn>
                      <a:cxn ang="0">
                        <a:pos x="34" y="76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8" h="77">
                        <a:moveTo>
                          <a:pt x="38" y="77"/>
                        </a:moveTo>
                        <a:lnTo>
                          <a:pt x="41" y="76"/>
                        </a:lnTo>
                        <a:lnTo>
                          <a:pt x="45" y="75"/>
                        </a:lnTo>
                        <a:lnTo>
                          <a:pt x="50" y="75"/>
                        </a:lnTo>
                        <a:lnTo>
                          <a:pt x="53" y="72"/>
                        </a:lnTo>
                        <a:lnTo>
                          <a:pt x="56" y="71"/>
                        </a:lnTo>
                        <a:lnTo>
                          <a:pt x="60" y="69"/>
                        </a:lnTo>
                        <a:lnTo>
                          <a:pt x="63" y="66"/>
                        </a:lnTo>
                        <a:lnTo>
                          <a:pt x="65" y="64"/>
                        </a:lnTo>
                        <a:lnTo>
                          <a:pt x="67" y="62"/>
                        </a:lnTo>
                        <a:lnTo>
                          <a:pt x="70" y="59"/>
                        </a:lnTo>
                        <a:lnTo>
                          <a:pt x="71" y="56"/>
                        </a:lnTo>
                        <a:lnTo>
                          <a:pt x="73" y="53"/>
                        </a:lnTo>
                        <a:lnTo>
                          <a:pt x="76" y="49"/>
                        </a:lnTo>
                        <a:lnTo>
                          <a:pt x="76" y="45"/>
                        </a:lnTo>
                        <a:lnTo>
                          <a:pt x="77" y="41"/>
                        </a:lnTo>
                        <a:lnTo>
                          <a:pt x="78" y="38"/>
                        </a:lnTo>
                        <a:lnTo>
                          <a:pt x="77" y="34"/>
                        </a:lnTo>
                        <a:lnTo>
                          <a:pt x="76" y="28"/>
                        </a:lnTo>
                        <a:lnTo>
                          <a:pt x="76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3" y="8"/>
                        </a:lnTo>
                        <a:lnTo>
                          <a:pt x="60" y="6"/>
                        </a:lnTo>
                        <a:lnTo>
                          <a:pt x="56" y="4"/>
                        </a:lnTo>
                        <a:lnTo>
                          <a:pt x="53" y="2"/>
                        </a:lnTo>
                        <a:lnTo>
                          <a:pt x="50" y="1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1" y="0"/>
                        </a:lnTo>
                        <a:lnTo>
                          <a:pt x="26" y="1"/>
                        </a:lnTo>
                        <a:lnTo>
                          <a:pt x="22" y="2"/>
                        </a:lnTo>
                        <a:lnTo>
                          <a:pt x="20" y="4"/>
                        </a:lnTo>
                        <a:lnTo>
                          <a:pt x="16" y="6"/>
                        </a:lnTo>
                        <a:lnTo>
                          <a:pt x="13" y="8"/>
                        </a:lnTo>
                        <a:lnTo>
                          <a:pt x="11" y="11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5" y="19"/>
                        </a:lnTo>
                        <a:lnTo>
                          <a:pt x="2" y="23"/>
                        </a:lnTo>
                        <a:lnTo>
                          <a:pt x="1" y="26"/>
                        </a:lnTo>
                        <a:lnTo>
                          <a:pt x="0" y="28"/>
                        </a:lnTo>
                        <a:lnTo>
                          <a:pt x="0" y="34"/>
                        </a:lnTo>
                        <a:lnTo>
                          <a:pt x="0" y="38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2" y="53"/>
                        </a:lnTo>
                        <a:lnTo>
                          <a:pt x="5" y="56"/>
                        </a:lnTo>
                        <a:lnTo>
                          <a:pt x="6" y="59"/>
                        </a:lnTo>
                        <a:lnTo>
                          <a:pt x="8" y="62"/>
                        </a:lnTo>
                        <a:lnTo>
                          <a:pt x="11" y="64"/>
                        </a:lnTo>
                        <a:lnTo>
                          <a:pt x="13" y="66"/>
                        </a:lnTo>
                        <a:lnTo>
                          <a:pt x="16" y="69"/>
                        </a:lnTo>
                        <a:lnTo>
                          <a:pt x="20" y="71"/>
                        </a:lnTo>
                        <a:lnTo>
                          <a:pt x="22" y="72"/>
                        </a:lnTo>
                        <a:lnTo>
                          <a:pt x="26" y="75"/>
                        </a:lnTo>
                        <a:lnTo>
                          <a:pt x="31" y="75"/>
                        </a:lnTo>
                        <a:lnTo>
                          <a:pt x="34" y="76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7" name="Freeform 251"/>
                  <p:cNvSpPr>
                    <a:spLocks/>
                  </p:cNvSpPr>
                  <p:nvPr/>
                </p:nvSpPr>
                <p:spPr bwMode="auto">
                  <a:xfrm>
                    <a:off x="5639" y="1907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41" y="77"/>
                      </a:cxn>
                      <a:cxn ang="0">
                        <a:pos x="48" y="75"/>
                      </a:cxn>
                      <a:cxn ang="0">
                        <a:pos x="56" y="73"/>
                      </a:cxn>
                      <a:cxn ang="0">
                        <a:pos x="61" y="67"/>
                      </a:cxn>
                      <a:cxn ang="0">
                        <a:pos x="67" y="62"/>
                      </a:cxn>
                      <a:cxn ang="0">
                        <a:pos x="71" y="57"/>
                      </a:cxn>
                      <a:cxn ang="0">
                        <a:pos x="74" y="50"/>
                      </a:cxn>
                      <a:cxn ang="0">
                        <a:pos x="76" y="42"/>
                      </a:cxn>
                      <a:cxn ang="0">
                        <a:pos x="76" y="35"/>
                      </a:cxn>
                      <a:cxn ang="0">
                        <a:pos x="74" y="26"/>
                      </a:cxn>
                      <a:cxn ang="0">
                        <a:pos x="71" y="19"/>
                      </a:cxn>
                      <a:cxn ang="0">
                        <a:pos x="67" y="13"/>
                      </a:cxn>
                      <a:cxn ang="0">
                        <a:pos x="61" y="9"/>
                      </a:cxn>
                      <a:cxn ang="0">
                        <a:pos x="56" y="4"/>
                      </a:cxn>
                      <a:cxn ang="0">
                        <a:pos x="48" y="2"/>
                      </a:cxn>
                      <a:cxn ang="0">
                        <a:pos x="41" y="0"/>
                      </a:cxn>
                      <a:cxn ang="0">
                        <a:pos x="33" y="0"/>
                      </a:cxn>
                      <a:cxn ang="0">
                        <a:pos x="26" y="2"/>
                      </a:cxn>
                      <a:cxn ang="0">
                        <a:pos x="19" y="4"/>
                      </a:cxn>
                      <a:cxn ang="0">
                        <a:pos x="13" y="9"/>
                      </a:cxn>
                      <a:cxn ang="0">
                        <a:pos x="7" y="13"/>
                      </a:cxn>
                      <a:cxn ang="0">
                        <a:pos x="3" y="19"/>
                      </a:cxn>
                      <a:cxn ang="0">
                        <a:pos x="0" y="26"/>
                      </a:cxn>
                      <a:cxn ang="0">
                        <a:pos x="0" y="35"/>
                      </a:cxn>
                      <a:cxn ang="0">
                        <a:pos x="0" y="42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7" y="62"/>
                      </a:cxn>
                      <a:cxn ang="0">
                        <a:pos x="13" y="67"/>
                      </a:cxn>
                      <a:cxn ang="0">
                        <a:pos x="19" y="73"/>
                      </a:cxn>
                      <a:cxn ang="0">
                        <a:pos x="26" y="75"/>
                      </a:cxn>
                      <a:cxn ang="0">
                        <a:pos x="33" y="77"/>
                      </a:cxn>
                      <a:cxn ang="0">
                        <a:pos x="38" y="77"/>
                      </a:cxn>
                    </a:cxnLst>
                    <a:rect l="0" t="0" r="r" b="b"/>
                    <a:pathLst>
                      <a:path w="77" h="77">
                        <a:moveTo>
                          <a:pt x="38" y="77"/>
                        </a:moveTo>
                        <a:lnTo>
                          <a:pt x="41" y="77"/>
                        </a:lnTo>
                        <a:lnTo>
                          <a:pt x="45" y="76"/>
                        </a:lnTo>
                        <a:lnTo>
                          <a:pt x="48" y="75"/>
                        </a:lnTo>
                        <a:lnTo>
                          <a:pt x="53" y="75"/>
                        </a:lnTo>
                        <a:lnTo>
                          <a:pt x="56" y="73"/>
                        </a:lnTo>
                        <a:lnTo>
                          <a:pt x="59" y="70"/>
                        </a:lnTo>
                        <a:lnTo>
                          <a:pt x="61" y="67"/>
                        </a:lnTo>
                        <a:lnTo>
                          <a:pt x="65" y="66"/>
                        </a:lnTo>
                        <a:lnTo>
                          <a:pt x="67" y="62"/>
                        </a:lnTo>
                        <a:lnTo>
                          <a:pt x="70" y="60"/>
                        </a:lnTo>
                        <a:lnTo>
                          <a:pt x="71" y="57"/>
                        </a:lnTo>
                        <a:lnTo>
                          <a:pt x="73" y="53"/>
                        </a:lnTo>
                        <a:lnTo>
                          <a:pt x="74" y="50"/>
                        </a:lnTo>
                        <a:lnTo>
                          <a:pt x="76" y="45"/>
                        </a:lnTo>
                        <a:lnTo>
                          <a:pt x="76" y="42"/>
                        </a:lnTo>
                        <a:lnTo>
                          <a:pt x="77" y="38"/>
                        </a:lnTo>
                        <a:lnTo>
                          <a:pt x="76" y="35"/>
                        </a:lnTo>
                        <a:lnTo>
                          <a:pt x="76" y="30"/>
                        </a:lnTo>
                        <a:lnTo>
                          <a:pt x="74" y="26"/>
                        </a:lnTo>
                        <a:lnTo>
                          <a:pt x="73" y="23"/>
                        </a:lnTo>
                        <a:lnTo>
                          <a:pt x="71" y="19"/>
                        </a:lnTo>
                        <a:lnTo>
                          <a:pt x="70" y="17"/>
                        </a:lnTo>
                        <a:lnTo>
                          <a:pt x="67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9" y="6"/>
                        </a:lnTo>
                        <a:lnTo>
                          <a:pt x="56" y="4"/>
                        </a:lnTo>
                        <a:lnTo>
                          <a:pt x="53" y="3"/>
                        </a:lnTo>
                        <a:lnTo>
                          <a:pt x="48" y="2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8" y="0"/>
                        </a:lnTo>
                        <a:lnTo>
                          <a:pt x="33" y="0"/>
                        </a:lnTo>
                        <a:lnTo>
                          <a:pt x="31" y="0"/>
                        </a:lnTo>
                        <a:lnTo>
                          <a:pt x="26" y="2"/>
                        </a:lnTo>
                        <a:lnTo>
                          <a:pt x="22" y="3"/>
                        </a:lnTo>
                        <a:lnTo>
                          <a:pt x="19" y="4"/>
                        </a:lnTo>
                        <a:lnTo>
                          <a:pt x="15" y="6"/>
                        </a:lnTo>
                        <a:lnTo>
                          <a:pt x="13" y="9"/>
                        </a:lnTo>
                        <a:lnTo>
                          <a:pt x="10" y="11"/>
                        </a:lnTo>
                        <a:lnTo>
                          <a:pt x="7" y="13"/>
                        </a:lnTo>
                        <a:lnTo>
                          <a:pt x="4" y="17"/>
                        </a:lnTo>
                        <a:lnTo>
                          <a:pt x="3" y="19"/>
                        </a:lnTo>
                        <a:lnTo>
                          <a:pt x="2" y="23"/>
                        </a:lnTo>
                        <a:lnTo>
                          <a:pt x="0" y="26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2" y="53"/>
                        </a:lnTo>
                        <a:lnTo>
                          <a:pt x="3" y="57"/>
                        </a:ln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0" y="66"/>
                        </a:lnTo>
                        <a:lnTo>
                          <a:pt x="13" y="67"/>
                        </a:lnTo>
                        <a:lnTo>
                          <a:pt x="15" y="70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6"/>
                        </a:lnTo>
                        <a:lnTo>
                          <a:pt x="33" y="77"/>
                        </a:lnTo>
                        <a:lnTo>
                          <a:pt x="38" y="77"/>
                        </a:lnTo>
                        <a:lnTo>
                          <a:pt x="38" y="7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8" name="Freeform 252"/>
                  <p:cNvSpPr>
                    <a:spLocks/>
                  </p:cNvSpPr>
                  <p:nvPr/>
                </p:nvSpPr>
                <p:spPr bwMode="auto">
                  <a:xfrm>
                    <a:off x="5491" y="1538"/>
                    <a:ext cx="19" cy="9"/>
                  </a:xfrm>
                  <a:custGeom>
                    <a:avLst/>
                    <a:gdLst/>
                    <a:ahLst/>
                    <a:cxnLst>
                      <a:cxn ang="0">
                        <a:pos x="51" y="0"/>
                      </a:cxn>
                      <a:cxn ang="0">
                        <a:pos x="51" y="4"/>
                      </a:cxn>
                      <a:cxn ang="0">
                        <a:pos x="51" y="8"/>
                      </a:cxn>
                      <a:cxn ang="0">
                        <a:pos x="51" y="12"/>
                      </a:cxn>
                      <a:cxn ang="0">
                        <a:pos x="53" y="15"/>
                      </a:cxn>
                      <a:cxn ang="0">
                        <a:pos x="53" y="19"/>
                      </a:cxn>
                      <a:cxn ang="0">
                        <a:pos x="54" y="22"/>
                      </a:cxn>
                      <a:cxn ang="0">
                        <a:pos x="55" y="25"/>
                      </a:cxn>
                      <a:cxn ang="0">
                        <a:pos x="56" y="27"/>
                      </a:cxn>
                      <a:cxn ang="0">
                        <a:pos x="51" y="27"/>
                      </a:cxn>
                      <a:cxn ang="0">
                        <a:pos x="48" y="27"/>
                      </a:cxn>
                      <a:cxn ang="0">
                        <a:pos x="44" y="27"/>
                      </a:cxn>
                      <a:cxn ang="0">
                        <a:pos x="41" y="27"/>
                      </a:cxn>
                      <a:cxn ang="0">
                        <a:pos x="37" y="26"/>
                      </a:cxn>
                      <a:cxn ang="0">
                        <a:pos x="34" y="25"/>
                      </a:cxn>
                      <a:cxn ang="0">
                        <a:pos x="29" y="23"/>
                      </a:cxn>
                      <a:cxn ang="0">
                        <a:pos x="26" y="22"/>
                      </a:cxn>
                      <a:cxn ang="0">
                        <a:pos x="23" y="20"/>
                      </a:cxn>
                      <a:cxn ang="0">
                        <a:pos x="19" y="18"/>
                      </a:cxn>
                      <a:cxn ang="0">
                        <a:pos x="16" y="14"/>
                      </a:cxn>
                      <a:cxn ang="0">
                        <a:pos x="13" y="12"/>
                      </a:cxn>
                      <a:cxn ang="0">
                        <a:pos x="9" y="9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2"/>
                      </a:cxn>
                      <a:cxn ang="0">
                        <a:pos x="3" y="1"/>
                      </a:cxn>
                      <a:cxn ang="0">
                        <a:pos x="6" y="1"/>
                      </a:cxn>
                      <a:cxn ang="0">
                        <a:pos x="9" y="1"/>
                      </a:cxn>
                      <a:cxn ang="0">
                        <a:pos x="13" y="1"/>
                      </a:cxn>
                      <a:cxn ang="0">
                        <a:pos x="16" y="1"/>
                      </a:cxn>
                      <a:cxn ang="0">
                        <a:pos x="19" y="1"/>
                      </a:cxn>
                      <a:cxn ang="0">
                        <a:pos x="23" y="1"/>
                      </a:cxn>
                      <a:cxn ang="0">
                        <a:pos x="26" y="1"/>
                      </a:cxn>
                      <a:cxn ang="0">
                        <a:pos x="29" y="0"/>
                      </a:cxn>
                      <a:cxn ang="0">
                        <a:pos x="31" y="0"/>
                      </a:cxn>
                      <a:cxn ang="0">
                        <a:pos x="35" y="0"/>
                      </a:cxn>
                      <a:cxn ang="0">
                        <a:pos x="40" y="0"/>
                      </a:cxn>
                      <a:cxn ang="0">
                        <a:pos x="42" y="0"/>
                      </a:cxn>
                      <a:cxn ang="0">
                        <a:pos x="44" y="0"/>
                      </a:cxn>
                      <a:cxn ang="0">
                        <a:pos x="48" y="0"/>
                      </a:cxn>
                      <a:cxn ang="0">
                        <a:pos x="51" y="0"/>
                      </a:cxn>
                      <a:cxn ang="0">
                        <a:pos x="51" y="0"/>
                      </a:cxn>
                    </a:cxnLst>
                    <a:rect l="0" t="0" r="r" b="b"/>
                    <a:pathLst>
                      <a:path w="56" h="27">
                        <a:moveTo>
                          <a:pt x="51" y="0"/>
                        </a:moveTo>
                        <a:lnTo>
                          <a:pt x="51" y="4"/>
                        </a:lnTo>
                        <a:lnTo>
                          <a:pt x="51" y="8"/>
                        </a:lnTo>
                        <a:lnTo>
                          <a:pt x="51" y="12"/>
                        </a:lnTo>
                        <a:lnTo>
                          <a:pt x="53" y="15"/>
                        </a:lnTo>
                        <a:lnTo>
                          <a:pt x="53" y="19"/>
                        </a:lnTo>
                        <a:lnTo>
                          <a:pt x="54" y="22"/>
                        </a:lnTo>
                        <a:lnTo>
                          <a:pt x="55" y="25"/>
                        </a:lnTo>
                        <a:lnTo>
                          <a:pt x="56" y="27"/>
                        </a:lnTo>
                        <a:lnTo>
                          <a:pt x="51" y="27"/>
                        </a:lnTo>
                        <a:lnTo>
                          <a:pt x="48" y="27"/>
                        </a:lnTo>
                        <a:lnTo>
                          <a:pt x="44" y="27"/>
                        </a:lnTo>
                        <a:lnTo>
                          <a:pt x="41" y="27"/>
                        </a:lnTo>
                        <a:lnTo>
                          <a:pt x="37" y="26"/>
                        </a:lnTo>
                        <a:lnTo>
                          <a:pt x="34" y="25"/>
                        </a:lnTo>
                        <a:lnTo>
                          <a:pt x="29" y="23"/>
                        </a:lnTo>
                        <a:lnTo>
                          <a:pt x="26" y="22"/>
                        </a:lnTo>
                        <a:lnTo>
                          <a:pt x="23" y="20"/>
                        </a:lnTo>
                        <a:lnTo>
                          <a:pt x="19" y="18"/>
                        </a:lnTo>
                        <a:lnTo>
                          <a:pt x="16" y="14"/>
                        </a:lnTo>
                        <a:lnTo>
                          <a:pt x="13" y="12"/>
                        </a:lnTo>
                        <a:lnTo>
                          <a:pt x="9" y="9"/>
                        </a:lnTo>
                        <a:lnTo>
                          <a:pt x="6" y="7"/>
                        </a:lnTo>
                        <a:lnTo>
                          <a:pt x="3" y="4"/>
                        </a:lnTo>
                        <a:lnTo>
                          <a:pt x="0" y="2"/>
                        </a:lnTo>
                        <a:lnTo>
                          <a:pt x="3" y="1"/>
                        </a:lnTo>
                        <a:lnTo>
                          <a:pt x="6" y="1"/>
                        </a:lnTo>
                        <a:lnTo>
                          <a:pt x="9" y="1"/>
                        </a:lnTo>
                        <a:lnTo>
                          <a:pt x="13" y="1"/>
                        </a:lnTo>
                        <a:lnTo>
                          <a:pt x="16" y="1"/>
                        </a:lnTo>
                        <a:lnTo>
                          <a:pt x="19" y="1"/>
                        </a:lnTo>
                        <a:lnTo>
                          <a:pt x="23" y="1"/>
                        </a:lnTo>
                        <a:lnTo>
                          <a:pt x="26" y="1"/>
                        </a:lnTo>
                        <a:lnTo>
                          <a:pt x="29" y="0"/>
                        </a:lnTo>
                        <a:lnTo>
                          <a:pt x="31" y="0"/>
                        </a:lnTo>
                        <a:lnTo>
                          <a:pt x="35" y="0"/>
                        </a:lnTo>
                        <a:lnTo>
                          <a:pt x="40" y="0"/>
                        </a:lnTo>
                        <a:lnTo>
                          <a:pt x="42" y="0"/>
                        </a:lnTo>
                        <a:lnTo>
                          <a:pt x="44" y="0"/>
                        </a:lnTo>
                        <a:lnTo>
                          <a:pt x="48" y="0"/>
                        </a:lnTo>
                        <a:lnTo>
                          <a:pt x="51" y="0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49" name="Freeform 253"/>
                  <p:cNvSpPr>
                    <a:spLocks/>
                  </p:cNvSpPr>
                  <p:nvPr/>
                </p:nvSpPr>
                <p:spPr bwMode="auto">
                  <a:xfrm>
                    <a:off x="5354" y="1538"/>
                    <a:ext cx="326" cy="47"/>
                  </a:xfrm>
                  <a:custGeom>
                    <a:avLst/>
                    <a:gdLst/>
                    <a:ahLst/>
                    <a:cxnLst>
                      <a:cxn ang="0">
                        <a:pos x="821" y="16"/>
                      </a:cxn>
                      <a:cxn ang="0">
                        <a:pos x="792" y="29"/>
                      </a:cxn>
                      <a:cxn ang="0">
                        <a:pos x="761" y="36"/>
                      </a:cxn>
                      <a:cxn ang="0">
                        <a:pos x="735" y="24"/>
                      </a:cxn>
                      <a:cxn ang="0">
                        <a:pos x="708" y="45"/>
                      </a:cxn>
                      <a:cxn ang="0">
                        <a:pos x="678" y="31"/>
                      </a:cxn>
                      <a:cxn ang="0">
                        <a:pos x="652" y="32"/>
                      </a:cxn>
                      <a:cxn ang="0">
                        <a:pos x="650" y="67"/>
                      </a:cxn>
                      <a:cxn ang="0">
                        <a:pos x="683" y="73"/>
                      </a:cxn>
                      <a:cxn ang="0">
                        <a:pos x="714" y="64"/>
                      </a:cxn>
                      <a:cxn ang="0">
                        <a:pos x="744" y="55"/>
                      </a:cxn>
                      <a:cxn ang="0">
                        <a:pos x="774" y="63"/>
                      </a:cxn>
                      <a:cxn ang="0">
                        <a:pos x="795" y="87"/>
                      </a:cxn>
                      <a:cxn ang="0">
                        <a:pos x="831" y="88"/>
                      </a:cxn>
                      <a:cxn ang="0">
                        <a:pos x="873" y="56"/>
                      </a:cxn>
                      <a:cxn ang="0">
                        <a:pos x="855" y="43"/>
                      </a:cxn>
                      <a:cxn ang="0">
                        <a:pos x="820" y="40"/>
                      </a:cxn>
                      <a:cxn ang="0">
                        <a:pos x="837" y="14"/>
                      </a:cxn>
                      <a:cxn ang="0">
                        <a:pos x="871" y="13"/>
                      </a:cxn>
                      <a:cxn ang="0">
                        <a:pos x="899" y="16"/>
                      </a:cxn>
                      <a:cxn ang="0">
                        <a:pos x="929" y="18"/>
                      </a:cxn>
                      <a:cxn ang="0">
                        <a:pos x="969" y="19"/>
                      </a:cxn>
                      <a:cxn ang="0">
                        <a:pos x="744" y="94"/>
                      </a:cxn>
                      <a:cxn ang="0">
                        <a:pos x="618" y="87"/>
                      </a:cxn>
                      <a:cxn ang="0">
                        <a:pos x="492" y="84"/>
                      </a:cxn>
                      <a:cxn ang="0">
                        <a:pos x="369" y="86"/>
                      </a:cxn>
                      <a:cxn ang="0">
                        <a:pos x="245" y="95"/>
                      </a:cxn>
                      <a:cxn ang="0">
                        <a:pos x="127" y="113"/>
                      </a:cxn>
                      <a:cxn ang="0">
                        <a:pos x="0" y="56"/>
                      </a:cxn>
                      <a:cxn ang="0">
                        <a:pos x="36" y="45"/>
                      </a:cxn>
                      <a:cxn ang="0">
                        <a:pos x="64" y="38"/>
                      </a:cxn>
                      <a:cxn ang="0">
                        <a:pos x="91" y="32"/>
                      </a:cxn>
                      <a:cxn ang="0">
                        <a:pos x="118" y="26"/>
                      </a:cxn>
                      <a:cxn ang="0">
                        <a:pos x="144" y="21"/>
                      </a:cxn>
                      <a:cxn ang="0">
                        <a:pos x="173" y="18"/>
                      </a:cxn>
                      <a:cxn ang="0">
                        <a:pos x="187" y="43"/>
                      </a:cxn>
                      <a:cxn ang="0">
                        <a:pos x="220" y="32"/>
                      </a:cxn>
                      <a:cxn ang="0">
                        <a:pos x="250" y="30"/>
                      </a:cxn>
                      <a:cxn ang="0">
                        <a:pos x="277" y="65"/>
                      </a:cxn>
                      <a:cxn ang="0">
                        <a:pos x="314" y="83"/>
                      </a:cxn>
                      <a:cxn ang="0">
                        <a:pos x="324" y="57"/>
                      </a:cxn>
                      <a:cxn ang="0">
                        <a:pos x="308" y="12"/>
                      </a:cxn>
                      <a:cxn ang="0">
                        <a:pos x="327" y="2"/>
                      </a:cxn>
                      <a:cxn ang="0">
                        <a:pos x="352" y="6"/>
                      </a:cxn>
                      <a:cxn ang="0">
                        <a:pos x="378" y="31"/>
                      </a:cxn>
                      <a:cxn ang="0">
                        <a:pos x="411" y="61"/>
                      </a:cxn>
                      <a:cxn ang="0">
                        <a:pos x="440" y="65"/>
                      </a:cxn>
                      <a:cxn ang="0">
                        <a:pos x="471" y="55"/>
                      </a:cxn>
                      <a:cxn ang="0">
                        <a:pos x="507" y="18"/>
                      </a:cxn>
                      <a:cxn ang="0">
                        <a:pos x="535" y="0"/>
                      </a:cxn>
                      <a:cxn ang="0">
                        <a:pos x="517" y="29"/>
                      </a:cxn>
                      <a:cxn ang="0">
                        <a:pos x="534" y="62"/>
                      </a:cxn>
                      <a:cxn ang="0">
                        <a:pos x="577" y="71"/>
                      </a:cxn>
                      <a:cxn ang="0">
                        <a:pos x="596" y="56"/>
                      </a:cxn>
                      <a:cxn ang="0">
                        <a:pos x="588" y="26"/>
                      </a:cxn>
                      <a:cxn ang="0">
                        <a:pos x="562" y="8"/>
                      </a:cxn>
                      <a:cxn ang="0">
                        <a:pos x="576" y="0"/>
                      </a:cxn>
                      <a:cxn ang="0">
                        <a:pos x="617" y="1"/>
                      </a:cxn>
                      <a:cxn ang="0">
                        <a:pos x="657" y="2"/>
                      </a:cxn>
                      <a:cxn ang="0">
                        <a:pos x="697" y="5"/>
                      </a:cxn>
                      <a:cxn ang="0">
                        <a:pos x="738" y="6"/>
                      </a:cxn>
                      <a:cxn ang="0">
                        <a:pos x="779" y="10"/>
                      </a:cxn>
                    </a:cxnLst>
                    <a:rect l="0" t="0" r="r" b="b"/>
                    <a:pathLst>
                      <a:path w="976" h="139">
                        <a:moveTo>
                          <a:pt x="811" y="11"/>
                        </a:moveTo>
                        <a:lnTo>
                          <a:pt x="812" y="11"/>
                        </a:lnTo>
                        <a:lnTo>
                          <a:pt x="816" y="11"/>
                        </a:lnTo>
                        <a:lnTo>
                          <a:pt x="818" y="11"/>
                        </a:lnTo>
                        <a:lnTo>
                          <a:pt x="822" y="12"/>
                        </a:lnTo>
                        <a:lnTo>
                          <a:pt x="824" y="12"/>
                        </a:lnTo>
                        <a:lnTo>
                          <a:pt x="829" y="12"/>
                        </a:lnTo>
                        <a:lnTo>
                          <a:pt x="827" y="13"/>
                        </a:lnTo>
                        <a:lnTo>
                          <a:pt x="824" y="14"/>
                        </a:lnTo>
                        <a:lnTo>
                          <a:pt x="821" y="16"/>
                        </a:lnTo>
                        <a:lnTo>
                          <a:pt x="818" y="18"/>
                        </a:lnTo>
                        <a:lnTo>
                          <a:pt x="816" y="18"/>
                        </a:lnTo>
                        <a:lnTo>
                          <a:pt x="812" y="20"/>
                        </a:lnTo>
                        <a:lnTo>
                          <a:pt x="810" y="21"/>
                        </a:lnTo>
                        <a:lnTo>
                          <a:pt x="808" y="23"/>
                        </a:lnTo>
                        <a:lnTo>
                          <a:pt x="804" y="24"/>
                        </a:lnTo>
                        <a:lnTo>
                          <a:pt x="802" y="25"/>
                        </a:lnTo>
                        <a:lnTo>
                          <a:pt x="798" y="26"/>
                        </a:lnTo>
                        <a:lnTo>
                          <a:pt x="795" y="27"/>
                        </a:lnTo>
                        <a:lnTo>
                          <a:pt x="792" y="29"/>
                        </a:lnTo>
                        <a:lnTo>
                          <a:pt x="790" y="30"/>
                        </a:lnTo>
                        <a:lnTo>
                          <a:pt x="785" y="31"/>
                        </a:lnTo>
                        <a:lnTo>
                          <a:pt x="783" y="32"/>
                        </a:lnTo>
                        <a:lnTo>
                          <a:pt x="779" y="33"/>
                        </a:lnTo>
                        <a:lnTo>
                          <a:pt x="777" y="33"/>
                        </a:lnTo>
                        <a:lnTo>
                          <a:pt x="772" y="35"/>
                        </a:lnTo>
                        <a:lnTo>
                          <a:pt x="770" y="36"/>
                        </a:lnTo>
                        <a:lnTo>
                          <a:pt x="766" y="36"/>
                        </a:lnTo>
                        <a:lnTo>
                          <a:pt x="764" y="36"/>
                        </a:lnTo>
                        <a:lnTo>
                          <a:pt x="761" y="36"/>
                        </a:lnTo>
                        <a:lnTo>
                          <a:pt x="758" y="36"/>
                        </a:lnTo>
                        <a:lnTo>
                          <a:pt x="755" y="35"/>
                        </a:lnTo>
                        <a:lnTo>
                          <a:pt x="752" y="33"/>
                        </a:lnTo>
                        <a:lnTo>
                          <a:pt x="750" y="32"/>
                        </a:lnTo>
                        <a:lnTo>
                          <a:pt x="748" y="31"/>
                        </a:lnTo>
                        <a:lnTo>
                          <a:pt x="746" y="29"/>
                        </a:lnTo>
                        <a:lnTo>
                          <a:pt x="744" y="26"/>
                        </a:lnTo>
                        <a:lnTo>
                          <a:pt x="741" y="24"/>
                        </a:lnTo>
                        <a:lnTo>
                          <a:pt x="740" y="21"/>
                        </a:lnTo>
                        <a:lnTo>
                          <a:pt x="735" y="24"/>
                        </a:lnTo>
                        <a:lnTo>
                          <a:pt x="732" y="25"/>
                        </a:lnTo>
                        <a:lnTo>
                          <a:pt x="727" y="27"/>
                        </a:lnTo>
                        <a:lnTo>
                          <a:pt x="723" y="30"/>
                        </a:lnTo>
                        <a:lnTo>
                          <a:pt x="721" y="32"/>
                        </a:lnTo>
                        <a:lnTo>
                          <a:pt x="719" y="33"/>
                        </a:lnTo>
                        <a:lnTo>
                          <a:pt x="716" y="36"/>
                        </a:lnTo>
                        <a:lnTo>
                          <a:pt x="715" y="38"/>
                        </a:lnTo>
                        <a:lnTo>
                          <a:pt x="712" y="40"/>
                        </a:lnTo>
                        <a:lnTo>
                          <a:pt x="710" y="43"/>
                        </a:lnTo>
                        <a:lnTo>
                          <a:pt x="708" y="45"/>
                        </a:lnTo>
                        <a:lnTo>
                          <a:pt x="707" y="46"/>
                        </a:lnTo>
                        <a:lnTo>
                          <a:pt x="704" y="46"/>
                        </a:lnTo>
                        <a:lnTo>
                          <a:pt x="702" y="46"/>
                        </a:lnTo>
                        <a:lnTo>
                          <a:pt x="698" y="44"/>
                        </a:lnTo>
                        <a:lnTo>
                          <a:pt x="695" y="42"/>
                        </a:lnTo>
                        <a:lnTo>
                          <a:pt x="691" y="39"/>
                        </a:lnTo>
                        <a:lnTo>
                          <a:pt x="688" y="38"/>
                        </a:lnTo>
                        <a:lnTo>
                          <a:pt x="684" y="36"/>
                        </a:lnTo>
                        <a:lnTo>
                          <a:pt x="681" y="32"/>
                        </a:lnTo>
                        <a:lnTo>
                          <a:pt x="678" y="31"/>
                        </a:lnTo>
                        <a:lnTo>
                          <a:pt x="676" y="30"/>
                        </a:lnTo>
                        <a:lnTo>
                          <a:pt x="672" y="27"/>
                        </a:lnTo>
                        <a:lnTo>
                          <a:pt x="670" y="26"/>
                        </a:lnTo>
                        <a:lnTo>
                          <a:pt x="666" y="24"/>
                        </a:lnTo>
                        <a:lnTo>
                          <a:pt x="664" y="23"/>
                        </a:lnTo>
                        <a:lnTo>
                          <a:pt x="661" y="20"/>
                        </a:lnTo>
                        <a:lnTo>
                          <a:pt x="658" y="18"/>
                        </a:lnTo>
                        <a:lnTo>
                          <a:pt x="656" y="23"/>
                        </a:lnTo>
                        <a:lnTo>
                          <a:pt x="653" y="29"/>
                        </a:lnTo>
                        <a:lnTo>
                          <a:pt x="652" y="32"/>
                        </a:lnTo>
                        <a:lnTo>
                          <a:pt x="650" y="38"/>
                        </a:lnTo>
                        <a:lnTo>
                          <a:pt x="650" y="42"/>
                        </a:lnTo>
                        <a:lnTo>
                          <a:pt x="649" y="45"/>
                        </a:lnTo>
                        <a:lnTo>
                          <a:pt x="647" y="49"/>
                        </a:lnTo>
                        <a:lnTo>
                          <a:pt x="647" y="52"/>
                        </a:lnTo>
                        <a:lnTo>
                          <a:pt x="647" y="55"/>
                        </a:lnTo>
                        <a:lnTo>
                          <a:pt x="647" y="58"/>
                        </a:lnTo>
                        <a:lnTo>
                          <a:pt x="647" y="61"/>
                        </a:lnTo>
                        <a:lnTo>
                          <a:pt x="650" y="63"/>
                        </a:lnTo>
                        <a:lnTo>
                          <a:pt x="650" y="67"/>
                        </a:lnTo>
                        <a:lnTo>
                          <a:pt x="653" y="70"/>
                        </a:lnTo>
                        <a:lnTo>
                          <a:pt x="657" y="71"/>
                        </a:lnTo>
                        <a:lnTo>
                          <a:pt x="661" y="74"/>
                        </a:lnTo>
                        <a:lnTo>
                          <a:pt x="664" y="74"/>
                        </a:lnTo>
                        <a:lnTo>
                          <a:pt x="669" y="74"/>
                        </a:lnTo>
                        <a:lnTo>
                          <a:pt x="671" y="74"/>
                        </a:lnTo>
                        <a:lnTo>
                          <a:pt x="674" y="74"/>
                        </a:lnTo>
                        <a:lnTo>
                          <a:pt x="677" y="74"/>
                        </a:lnTo>
                        <a:lnTo>
                          <a:pt x="681" y="74"/>
                        </a:lnTo>
                        <a:lnTo>
                          <a:pt x="683" y="73"/>
                        </a:lnTo>
                        <a:lnTo>
                          <a:pt x="685" y="73"/>
                        </a:lnTo>
                        <a:lnTo>
                          <a:pt x="688" y="71"/>
                        </a:lnTo>
                        <a:lnTo>
                          <a:pt x="691" y="71"/>
                        </a:lnTo>
                        <a:lnTo>
                          <a:pt x="695" y="70"/>
                        </a:lnTo>
                        <a:lnTo>
                          <a:pt x="697" y="69"/>
                        </a:lnTo>
                        <a:lnTo>
                          <a:pt x="701" y="68"/>
                        </a:lnTo>
                        <a:lnTo>
                          <a:pt x="704" y="67"/>
                        </a:lnTo>
                        <a:lnTo>
                          <a:pt x="707" y="65"/>
                        </a:lnTo>
                        <a:lnTo>
                          <a:pt x="710" y="65"/>
                        </a:lnTo>
                        <a:lnTo>
                          <a:pt x="714" y="64"/>
                        </a:lnTo>
                        <a:lnTo>
                          <a:pt x="717" y="63"/>
                        </a:lnTo>
                        <a:lnTo>
                          <a:pt x="720" y="62"/>
                        </a:lnTo>
                        <a:lnTo>
                          <a:pt x="723" y="61"/>
                        </a:lnTo>
                        <a:lnTo>
                          <a:pt x="726" y="59"/>
                        </a:lnTo>
                        <a:lnTo>
                          <a:pt x="729" y="58"/>
                        </a:lnTo>
                        <a:lnTo>
                          <a:pt x="733" y="58"/>
                        </a:lnTo>
                        <a:lnTo>
                          <a:pt x="736" y="57"/>
                        </a:lnTo>
                        <a:lnTo>
                          <a:pt x="739" y="56"/>
                        </a:lnTo>
                        <a:lnTo>
                          <a:pt x="741" y="56"/>
                        </a:lnTo>
                        <a:lnTo>
                          <a:pt x="744" y="55"/>
                        </a:lnTo>
                        <a:lnTo>
                          <a:pt x="747" y="55"/>
                        </a:lnTo>
                        <a:lnTo>
                          <a:pt x="751" y="54"/>
                        </a:lnTo>
                        <a:lnTo>
                          <a:pt x="753" y="54"/>
                        </a:lnTo>
                        <a:lnTo>
                          <a:pt x="758" y="52"/>
                        </a:lnTo>
                        <a:lnTo>
                          <a:pt x="763" y="54"/>
                        </a:lnTo>
                        <a:lnTo>
                          <a:pt x="766" y="54"/>
                        </a:lnTo>
                        <a:lnTo>
                          <a:pt x="770" y="55"/>
                        </a:lnTo>
                        <a:lnTo>
                          <a:pt x="772" y="56"/>
                        </a:lnTo>
                        <a:lnTo>
                          <a:pt x="774" y="59"/>
                        </a:lnTo>
                        <a:lnTo>
                          <a:pt x="774" y="63"/>
                        </a:lnTo>
                        <a:lnTo>
                          <a:pt x="777" y="65"/>
                        </a:lnTo>
                        <a:lnTo>
                          <a:pt x="777" y="68"/>
                        </a:lnTo>
                        <a:lnTo>
                          <a:pt x="779" y="71"/>
                        </a:lnTo>
                        <a:lnTo>
                          <a:pt x="780" y="74"/>
                        </a:lnTo>
                        <a:lnTo>
                          <a:pt x="782" y="77"/>
                        </a:lnTo>
                        <a:lnTo>
                          <a:pt x="784" y="80"/>
                        </a:lnTo>
                        <a:lnTo>
                          <a:pt x="786" y="82"/>
                        </a:lnTo>
                        <a:lnTo>
                          <a:pt x="790" y="83"/>
                        </a:lnTo>
                        <a:lnTo>
                          <a:pt x="792" y="86"/>
                        </a:lnTo>
                        <a:lnTo>
                          <a:pt x="795" y="87"/>
                        </a:lnTo>
                        <a:lnTo>
                          <a:pt x="798" y="88"/>
                        </a:lnTo>
                        <a:lnTo>
                          <a:pt x="801" y="88"/>
                        </a:lnTo>
                        <a:lnTo>
                          <a:pt x="804" y="90"/>
                        </a:lnTo>
                        <a:lnTo>
                          <a:pt x="808" y="90"/>
                        </a:lnTo>
                        <a:lnTo>
                          <a:pt x="812" y="92"/>
                        </a:lnTo>
                        <a:lnTo>
                          <a:pt x="816" y="92"/>
                        </a:lnTo>
                        <a:lnTo>
                          <a:pt x="820" y="92"/>
                        </a:lnTo>
                        <a:lnTo>
                          <a:pt x="823" y="90"/>
                        </a:lnTo>
                        <a:lnTo>
                          <a:pt x="828" y="89"/>
                        </a:lnTo>
                        <a:lnTo>
                          <a:pt x="831" y="88"/>
                        </a:lnTo>
                        <a:lnTo>
                          <a:pt x="836" y="86"/>
                        </a:lnTo>
                        <a:lnTo>
                          <a:pt x="840" y="83"/>
                        </a:lnTo>
                        <a:lnTo>
                          <a:pt x="846" y="82"/>
                        </a:lnTo>
                        <a:lnTo>
                          <a:pt x="849" y="78"/>
                        </a:lnTo>
                        <a:lnTo>
                          <a:pt x="853" y="76"/>
                        </a:lnTo>
                        <a:lnTo>
                          <a:pt x="857" y="71"/>
                        </a:lnTo>
                        <a:lnTo>
                          <a:pt x="862" y="68"/>
                        </a:lnTo>
                        <a:lnTo>
                          <a:pt x="867" y="63"/>
                        </a:lnTo>
                        <a:lnTo>
                          <a:pt x="871" y="58"/>
                        </a:lnTo>
                        <a:lnTo>
                          <a:pt x="873" y="56"/>
                        </a:lnTo>
                        <a:lnTo>
                          <a:pt x="875" y="54"/>
                        </a:lnTo>
                        <a:lnTo>
                          <a:pt x="878" y="50"/>
                        </a:lnTo>
                        <a:lnTo>
                          <a:pt x="880" y="48"/>
                        </a:lnTo>
                        <a:lnTo>
                          <a:pt x="878" y="45"/>
                        </a:lnTo>
                        <a:lnTo>
                          <a:pt x="875" y="44"/>
                        </a:lnTo>
                        <a:lnTo>
                          <a:pt x="873" y="43"/>
                        </a:lnTo>
                        <a:lnTo>
                          <a:pt x="868" y="43"/>
                        </a:lnTo>
                        <a:lnTo>
                          <a:pt x="865" y="43"/>
                        </a:lnTo>
                        <a:lnTo>
                          <a:pt x="860" y="43"/>
                        </a:lnTo>
                        <a:lnTo>
                          <a:pt x="855" y="43"/>
                        </a:lnTo>
                        <a:lnTo>
                          <a:pt x="850" y="43"/>
                        </a:lnTo>
                        <a:lnTo>
                          <a:pt x="847" y="43"/>
                        </a:lnTo>
                        <a:lnTo>
                          <a:pt x="844" y="43"/>
                        </a:lnTo>
                        <a:lnTo>
                          <a:pt x="842" y="43"/>
                        </a:lnTo>
                        <a:lnTo>
                          <a:pt x="840" y="44"/>
                        </a:lnTo>
                        <a:lnTo>
                          <a:pt x="835" y="44"/>
                        </a:lnTo>
                        <a:lnTo>
                          <a:pt x="830" y="44"/>
                        </a:lnTo>
                        <a:lnTo>
                          <a:pt x="825" y="43"/>
                        </a:lnTo>
                        <a:lnTo>
                          <a:pt x="823" y="43"/>
                        </a:lnTo>
                        <a:lnTo>
                          <a:pt x="820" y="40"/>
                        </a:lnTo>
                        <a:lnTo>
                          <a:pt x="820" y="39"/>
                        </a:lnTo>
                        <a:lnTo>
                          <a:pt x="821" y="37"/>
                        </a:lnTo>
                        <a:lnTo>
                          <a:pt x="822" y="33"/>
                        </a:lnTo>
                        <a:lnTo>
                          <a:pt x="824" y="31"/>
                        </a:lnTo>
                        <a:lnTo>
                          <a:pt x="827" y="30"/>
                        </a:lnTo>
                        <a:lnTo>
                          <a:pt x="829" y="25"/>
                        </a:lnTo>
                        <a:lnTo>
                          <a:pt x="833" y="23"/>
                        </a:lnTo>
                        <a:lnTo>
                          <a:pt x="834" y="19"/>
                        </a:lnTo>
                        <a:lnTo>
                          <a:pt x="836" y="17"/>
                        </a:lnTo>
                        <a:lnTo>
                          <a:pt x="837" y="14"/>
                        </a:lnTo>
                        <a:lnTo>
                          <a:pt x="839" y="12"/>
                        </a:lnTo>
                        <a:lnTo>
                          <a:pt x="842" y="12"/>
                        </a:lnTo>
                        <a:lnTo>
                          <a:pt x="847" y="12"/>
                        </a:lnTo>
                        <a:lnTo>
                          <a:pt x="852" y="12"/>
                        </a:lnTo>
                        <a:lnTo>
                          <a:pt x="857" y="13"/>
                        </a:lnTo>
                        <a:lnTo>
                          <a:pt x="860" y="13"/>
                        </a:lnTo>
                        <a:lnTo>
                          <a:pt x="862" y="13"/>
                        </a:lnTo>
                        <a:lnTo>
                          <a:pt x="865" y="13"/>
                        </a:lnTo>
                        <a:lnTo>
                          <a:pt x="868" y="13"/>
                        </a:lnTo>
                        <a:lnTo>
                          <a:pt x="871" y="13"/>
                        </a:lnTo>
                        <a:lnTo>
                          <a:pt x="873" y="14"/>
                        </a:lnTo>
                        <a:lnTo>
                          <a:pt x="875" y="14"/>
                        </a:lnTo>
                        <a:lnTo>
                          <a:pt x="879" y="16"/>
                        </a:lnTo>
                        <a:lnTo>
                          <a:pt x="881" y="16"/>
                        </a:lnTo>
                        <a:lnTo>
                          <a:pt x="885" y="16"/>
                        </a:lnTo>
                        <a:lnTo>
                          <a:pt x="888" y="16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895" y="16"/>
                        </a:lnTo>
                        <a:lnTo>
                          <a:pt x="899" y="16"/>
                        </a:lnTo>
                        <a:lnTo>
                          <a:pt x="901" y="16"/>
                        </a:lnTo>
                        <a:lnTo>
                          <a:pt x="904" y="16"/>
                        </a:lnTo>
                        <a:lnTo>
                          <a:pt x="907" y="16"/>
                        </a:lnTo>
                        <a:lnTo>
                          <a:pt x="910" y="16"/>
                        </a:lnTo>
                        <a:lnTo>
                          <a:pt x="913" y="16"/>
                        </a:lnTo>
                        <a:lnTo>
                          <a:pt x="916" y="16"/>
                        </a:lnTo>
                        <a:lnTo>
                          <a:pt x="918" y="17"/>
                        </a:lnTo>
                        <a:lnTo>
                          <a:pt x="922" y="17"/>
                        </a:lnTo>
                        <a:lnTo>
                          <a:pt x="924" y="18"/>
                        </a:lnTo>
                        <a:lnTo>
                          <a:pt x="929" y="18"/>
                        </a:lnTo>
                        <a:lnTo>
                          <a:pt x="935" y="18"/>
                        </a:lnTo>
                        <a:lnTo>
                          <a:pt x="939" y="18"/>
                        </a:lnTo>
                        <a:lnTo>
                          <a:pt x="944" y="18"/>
                        </a:lnTo>
                        <a:lnTo>
                          <a:pt x="949" y="18"/>
                        </a:lnTo>
                        <a:lnTo>
                          <a:pt x="954" y="18"/>
                        </a:lnTo>
                        <a:lnTo>
                          <a:pt x="956" y="18"/>
                        </a:lnTo>
                        <a:lnTo>
                          <a:pt x="961" y="19"/>
                        </a:lnTo>
                        <a:lnTo>
                          <a:pt x="964" y="19"/>
                        </a:lnTo>
                        <a:lnTo>
                          <a:pt x="967" y="19"/>
                        </a:lnTo>
                        <a:lnTo>
                          <a:pt x="969" y="19"/>
                        </a:lnTo>
                        <a:lnTo>
                          <a:pt x="971" y="20"/>
                        </a:lnTo>
                        <a:lnTo>
                          <a:pt x="974" y="20"/>
                        </a:lnTo>
                        <a:lnTo>
                          <a:pt x="976" y="20"/>
                        </a:lnTo>
                        <a:lnTo>
                          <a:pt x="973" y="106"/>
                        </a:lnTo>
                        <a:lnTo>
                          <a:pt x="806" y="97"/>
                        </a:lnTo>
                        <a:lnTo>
                          <a:pt x="793" y="96"/>
                        </a:lnTo>
                        <a:lnTo>
                          <a:pt x="782" y="96"/>
                        </a:lnTo>
                        <a:lnTo>
                          <a:pt x="770" y="95"/>
                        </a:lnTo>
                        <a:lnTo>
                          <a:pt x="757" y="95"/>
                        </a:lnTo>
                        <a:lnTo>
                          <a:pt x="744" y="94"/>
                        </a:lnTo>
                        <a:lnTo>
                          <a:pt x="732" y="94"/>
                        </a:lnTo>
                        <a:lnTo>
                          <a:pt x="719" y="93"/>
                        </a:lnTo>
                        <a:lnTo>
                          <a:pt x="706" y="92"/>
                        </a:lnTo>
                        <a:lnTo>
                          <a:pt x="694" y="92"/>
                        </a:lnTo>
                        <a:lnTo>
                          <a:pt x="681" y="90"/>
                        </a:lnTo>
                        <a:lnTo>
                          <a:pt x="668" y="89"/>
                        </a:lnTo>
                        <a:lnTo>
                          <a:pt x="656" y="88"/>
                        </a:lnTo>
                        <a:lnTo>
                          <a:pt x="643" y="88"/>
                        </a:lnTo>
                        <a:lnTo>
                          <a:pt x="630" y="88"/>
                        </a:lnTo>
                        <a:lnTo>
                          <a:pt x="618" y="87"/>
                        </a:lnTo>
                        <a:lnTo>
                          <a:pt x="606" y="87"/>
                        </a:lnTo>
                        <a:lnTo>
                          <a:pt x="593" y="86"/>
                        </a:lnTo>
                        <a:lnTo>
                          <a:pt x="580" y="86"/>
                        </a:lnTo>
                        <a:lnTo>
                          <a:pt x="568" y="86"/>
                        </a:lnTo>
                        <a:lnTo>
                          <a:pt x="555" y="86"/>
                        </a:lnTo>
                        <a:lnTo>
                          <a:pt x="543" y="84"/>
                        </a:lnTo>
                        <a:lnTo>
                          <a:pt x="530" y="84"/>
                        </a:lnTo>
                        <a:lnTo>
                          <a:pt x="518" y="84"/>
                        </a:lnTo>
                        <a:lnTo>
                          <a:pt x="505" y="84"/>
                        </a:lnTo>
                        <a:lnTo>
                          <a:pt x="492" y="84"/>
                        </a:lnTo>
                        <a:lnTo>
                          <a:pt x="480" y="84"/>
                        </a:lnTo>
                        <a:lnTo>
                          <a:pt x="468" y="84"/>
                        </a:lnTo>
                        <a:lnTo>
                          <a:pt x="455" y="84"/>
                        </a:lnTo>
                        <a:lnTo>
                          <a:pt x="442" y="84"/>
                        </a:lnTo>
                        <a:lnTo>
                          <a:pt x="430" y="84"/>
                        </a:lnTo>
                        <a:lnTo>
                          <a:pt x="418" y="86"/>
                        </a:lnTo>
                        <a:lnTo>
                          <a:pt x="407" y="86"/>
                        </a:lnTo>
                        <a:lnTo>
                          <a:pt x="394" y="86"/>
                        </a:lnTo>
                        <a:lnTo>
                          <a:pt x="382" y="86"/>
                        </a:lnTo>
                        <a:lnTo>
                          <a:pt x="369" y="86"/>
                        </a:lnTo>
                        <a:lnTo>
                          <a:pt x="357" y="87"/>
                        </a:lnTo>
                        <a:lnTo>
                          <a:pt x="344" y="87"/>
                        </a:lnTo>
                        <a:lnTo>
                          <a:pt x="332" y="88"/>
                        </a:lnTo>
                        <a:lnTo>
                          <a:pt x="320" y="88"/>
                        </a:lnTo>
                        <a:lnTo>
                          <a:pt x="308" y="90"/>
                        </a:lnTo>
                        <a:lnTo>
                          <a:pt x="295" y="90"/>
                        </a:lnTo>
                        <a:lnTo>
                          <a:pt x="283" y="92"/>
                        </a:lnTo>
                        <a:lnTo>
                          <a:pt x="270" y="93"/>
                        </a:lnTo>
                        <a:lnTo>
                          <a:pt x="258" y="94"/>
                        </a:lnTo>
                        <a:lnTo>
                          <a:pt x="245" y="95"/>
                        </a:lnTo>
                        <a:lnTo>
                          <a:pt x="235" y="96"/>
                        </a:lnTo>
                        <a:lnTo>
                          <a:pt x="223" y="99"/>
                        </a:lnTo>
                        <a:lnTo>
                          <a:pt x="210" y="100"/>
                        </a:lnTo>
                        <a:lnTo>
                          <a:pt x="198" y="101"/>
                        </a:lnTo>
                        <a:lnTo>
                          <a:pt x="186" y="103"/>
                        </a:lnTo>
                        <a:lnTo>
                          <a:pt x="174" y="105"/>
                        </a:lnTo>
                        <a:lnTo>
                          <a:pt x="162" y="106"/>
                        </a:lnTo>
                        <a:lnTo>
                          <a:pt x="150" y="108"/>
                        </a:lnTo>
                        <a:lnTo>
                          <a:pt x="138" y="111"/>
                        </a:lnTo>
                        <a:lnTo>
                          <a:pt x="127" y="113"/>
                        </a:lnTo>
                        <a:lnTo>
                          <a:pt x="116" y="115"/>
                        </a:lnTo>
                        <a:lnTo>
                          <a:pt x="103" y="118"/>
                        </a:lnTo>
                        <a:lnTo>
                          <a:pt x="92" y="120"/>
                        </a:lnTo>
                        <a:lnTo>
                          <a:pt x="80" y="124"/>
                        </a:lnTo>
                        <a:lnTo>
                          <a:pt x="70" y="126"/>
                        </a:lnTo>
                        <a:lnTo>
                          <a:pt x="58" y="130"/>
                        </a:lnTo>
                        <a:lnTo>
                          <a:pt x="46" y="132"/>
                        </a:lnTo>
                        <a:lnTo>
                          <a:pt x="35" y="134"/>
                        </a:lnTo>
                        <a:lnTo>
                          <a:pt x="23" y="139"/>
                        </a:lnTo>
                        <a:lnTo>
                          <a:pt x="0" y="56"/>
                        </a:lnTo>
                        <a:lnTo>
                          <a:pt x="4" y="54"/>
                        </a:lnTo>
                        <a:lnTo>
                          <a:pt x="10" y="52"/>
                        </a:lnTo>
                        <a:lnTo>
                          <a:pt x="13" y="51"/>
                        </a:lnTo>
                        <a:lnTo>
                          <a:pt x="15" y="50"/>
                        </a:lnTo>
                        <a:lnTo>
                          <a:pt x="17" y="50"/>
                        </a:lnTo>
                        <a:lnTo>
                          <a:pt x="21" y="49"/>
                        </a:lnTo>
                        <a:lnTo>
                          <a:pt x="26" y="48"/>
                        </a:lnTo>
                        <a:lnTo>
                          <a:pt x="30" y="46"/>
                        </a:lnTo>
                        <a:lnTo>
                          <a:pt x="33" y="45"/>
                        </a:lnTo>
                        <a:lnTo>
                          <a:pt x="36" y="45"/>
                        </a:lnTo>
                        <a:lnTo>
                          <a:pt x="39" y="44"/>
                        </a:lnTo>
                        <a:lnTo>
                          <a:pt x="42" y="44"/>
                        </a:lnTo>
                        <a:lnTo>
                          <a:pt x="45" y="43"/>
                        </a:lnTo>
                        <a:lnTo>
                          <a:pt x="47" y="43"/>
                        </a:lnTo>
                        <a:lnTo>
                          <a:pt x="49" y="42"/>
                        </a:lnTo>
                        <a:lnTo>
                          <a:pt x="53" y="40"/>
                        </a:lnTo>
                        <a:lnTo>
                          <a:pt x="55" y="40"/>
                        </a:lnTo>
                        <a:lnTo>
                          <a:pt x="58" y="39"/>
                        </a:lnTo>
                        <a:lnTo>
                          <a:pt x="60" y="38"/>
                        </a:lnTo>
                        <a:lnTo>
                          <a:pt x="64" y="38"/>
                        </a:lnTo>
                        <a:lnTo>
                          <a:pt x="66" y="37"/>
                        </a:lnTo>
                        <a:lnTo>
                          <a:pt x="68" y="37"/>
                        </a:lnTo>
                        <a:lnTo>
                          <a:pt x="71" y="36"/>
                        </a:lnTo>
                        <a:lnTo>
                          <a:pt x="74" y="36"/>
                        </a:lnTo>
                        <a:lnTo>
                          <a:pt x="77" y="35"/>
                        </a:lnTo>
                        <a:lnTo>
                          <a:pt x="80" y="35"/>
                        </a:lnTo>
                        <a:lnTo>
                          <a:pt x="83" y="33"/>
                        </a:lnTo>
                        <a:lnTo>
                          <a:pt x="86" y="33"/>
                        </a:lnTo>
                        <a:lnTo>
                          <a:pt x="89" y="32"/>
                        </a:lnTo>
                        <a:lnTo>
                          <a:pt x="91" y="32"/>
                        </a:lnTo>
                        <a:lnTo>
                          <a:pt x="93" y="31"/>
                        </a:lnTo>
                        <a:lnTo>
                          <a:pt x="96" y="31"/>
                        </a:lnTo>
                        <a:lnTo>
                          <a:pt x="98" y="30"/>
                        </a:lnTo>
                        <a:lnTo>
                          <a:pt x="100" y="30"/>
                        </a:lnTo>
                        <a:lnTo>
                          <a:pt x="104" y="29"/>
                        </a:lnTo>
                        <a:lnTo>
                          <a:pt x="108" y="29"/>
                        </a:lnTo>
                        <a:lnTo>
                          <a:pt x="110" y="27"/>
                        </a:lnTo>
                        <a:lnTo>
                          <a:pt x="112" y="27"/>
                        </a:lnTo>
                        <a:lnTo>
                          <a:pt x="115" y="27"/>
                        </a:lnTo>
                        <a:lnTo>
                          <a:pt x="118" y="26"/>
                        </a:lnTo>
                        <a:lnTo>
                          <a:pt x="121" y="26"/>
                        </a:lnTo>
                        <a:lnTo>
                          <a:pt x="123" y="25"/>
                        </a:lnTo>
                        <a:lnTo>
                          <a:pt x="127" y="25"/>
                        </a:lnTo>
                        <a:lnTo>
                          <a:pt x="129" y="25"/>
                        </a:lnTo>
                        <a:lnTo>
                          <a:pt x="131" y="24"/>
                        </a:lnTo>
                        <a:lnTo>
                          <a:pt x="134" y="24"/>
                        </a:lnTo>
                        <a:lnTo>
                          <a:pt x="136" y="23"/>
                        </a:lnTo>
                        <a:lnTo>
                          <a:pt x="140" y="23"/>
                        </a:lnTo>
                        <a:lnTo>
                          <a:pt x="142" y="21"/>
                        </a:lnTo>
                        <a:lnTo>
                          <a:pt x="144" y="21"/>
                        </a:lnTo>
                        <a:lnTo>
                          <a:pt x="148" y="20"/>
                        </a:lnTo>
                        <a:lnTo>
                          <a:pt x="150" y="20"/>
                        </a:lnTo>
                        <a:lnTo>
                          <a:pt x="153" y="20"/>
                        </a:lnTo>
                        <a:lnTo>
                          <a:pt x="156" y="20"/>
                        </a:lnTo>
                        <a:lnTo>
                          <a:pt x="159" y="20"/>
                        </a:lnTo>
                        <a:lnTo>
                          <a:pt x="162" y="20"/>
                        </a:lnTo>
                        <a:lnTo>
                          <a:pt x="165" y="19"/>
                        </a:lnTo>
                        <a:lnTo>
                          <a:pt x="167" y="18"/>
                        </a:lnTo>
                        <a:lnTo>
                          <a:pt x="170" y="18"/>
                        </a:lnTo>
                        <a:lnTo>
                          <a:pt x="173" y="18"/>
                        </a:lnTo>
                        <a:lnTo>
                          <a:pt x="173" y="20"/>
                        </a:lnTo>
                        <a:lnTo>
                          <a:pt x="174" y="24"/>
                        </a:lnTo>
                        <a:lnTo>
                          <a:pt x="175" y="26"/>
                        </a:lnTo>
                        <a:lnTo>
                          <a:pt x="176" y="30"/>
                        </a:lnTo>
                        <a:lnTo>
                          <a:pt x="176" y="32"/>
                        </a:lnTo>
                        <a:lnTo>
                          <a:pt x="178" y="36"/>
                        </a:lnTo>
                        <a:lnTo>
                          <a:pt x="179" y="38"/>
                        </a:lnTo>
                        <a:lnTo>
                          <a:pt x="179" y="43"/>
                        </a:lnTo>
                        <a:lnTo>
                          <a:pt x="184" y="43"/>
                        </a:lnTo>
                        <a:lnTo>
                          <a:pt x="187" y="43"/>
                        </a:lnTo>
                        <a:lnTo>
                          <a:pt x="192" y="43"/>
                        </a:lnTo>
                        <a:lnTo>
                          <a:pt x="197" y="43"/>
                        </a:lnTo>
                        <a:lnTo>
                          <a:pt x="200" y="43"/>
                        </a:lnTo>
                        <a:lnTo>
                          <a:pt x="205" y="43"/>
                        </a:lnTo>
                        <a:lnTo>
                          <a:pt x="210" y="43"/>
                        </a:lnTo>
                        <a:lnTo>
                          <a:pt x="214" y="43"/>
                        </a:lnTo>
                        <a:lnTo>
                          <a:pt x="214" y="39"/>
                        </a:lnTo>
                        <a:lnTo>
                          <a:pt x="217" y="36"/>
                        </a:lnTo>
                        <a:lnTo>
                          <a:pt x="219" y="33"/>
                        </a:lnTo>
                        <a:lnTo>
                          <a:pt x="220" y="32"/>
                        </a:lnTo>
                        <a:lnTo>
                          <a:pt x="224" y="27"/>
                        </a:lnTo>
                        <a:lnTo>
                          <a:pt x="227" y="25"/>
                        </a:lnTo>
                        <a:lnTo>
                          <a:pt x="230" y="24"/>
                        </a:lnTo>
                        <a:lnTo>
                          <a:pt x="233" y="23"/>
                        </a:lnTo>
                        <a:lnTo>
                          <a:pt x="237" y="23"/>
                        </a:lnTo>
                        <a:lnTo>
                          <a:pt x="241" y="23"/>
                        </a:lnTo>
                        <a:lnTo>
                          <a:pt x="243" y="23"/>
                        </a:lnTo>
                        <a:lnTo>
                          <a:pt x="245" y="25"/>
                        </a:lnTo>
                        <a:lnTo>
                          <a:pt x="248" y="26"/>
                        </a:lnTo>
                        <a:lnTo>
                          <a:pt x="250" y="30"/>
                        </a:lnTo>
                        <a:lnTo>
                          <a:pt x="252" y="32"/>
                        </a:lnTo>
                        <a:lnTo>
                          <a:pt x="256" y="36"/>
                        </a:lnTo>
                        <a:lnTo>
                          <a:pt x="258" y="38"/>
                        </a:lnTo>
                        <a:lnTo>
                          <a:pt x="262" y="43"/>
                        </a:lnTo>
                        <a:lnTo>
                          <a:pt x="264" y="46"/>
                        </a:lnTo>
                        <a:lnTo>
                          <a:pt x="267" y="50"/>
                        </a:lnTo>
                        <a:lnTo>
                          <a:pt x="269" y="54"/>
                        </a:lnTo>
                        <a:lnTo>
                          <a:pt x="273" y="58"/>
                        </a:lnTo>
                        <a:lnTo>
                          <a:pt x="275" y="62"/>
                        </a:lnTo>
                        <a:lnTo>
                          <a:pt x="277" y="65"/>
                        </a:lnTo>
                        <a:lnTo>
                          <a:pt x="281" y="69"/>
                        </a:lnTo>
                        <a:lnTo>
                          <a:pt x="284" y="73"/>
                        </a:lnTo>
                        <a:lnTo>
                          <a:pt x="287" y="75"/>
                        </a:lnTo>
                        <a:lnTo>
                          <a:pt x="290" y="78"/>
                        </a:lnTo>
                        <a:lnTo>
                          <a:pt x="293" y="81"/>
                        </a:lnTo>
                        <a:lnTo>
                          <a:pt x="297" y="82"/>
                        </a:lnTo>
                        <a:lnTo>
                          <a:pt x="301" y="83"/>
                        </a:lnTo>
                        <a:lnTo>
                          <a:pt x="305" y="83"/>
                        </a:lnTo>
                        <a:lnTo>
                          <a:pt x="308" y="83"/>
                        </a:lnTo>
                        <a:lnTo>
                          <a:pt x="314" y="83"/>
                        </a:lnTo>
                        <a:lnTo>
                          <a:pt x="315" y="81"/>
                        </a:lnTo>
                        <a:lnTo>
                          <a:pt x="316" y="77"/>
                        </a:lnTo>
                        <a:lnTo>
                          <a:pt x="319" y="75"/>
                        </a:lnTo>
                        <a:lnTo>
                          <a:pt x="320" y="73"/>
                        </a:lnTo>
                        <a:lnTo>
                          <a:pt x="321" y="70"/>
                        </a:lnTo>
                        <a:lnTo>
                          <a:pt x="321" y="67"/>
                        </a:lnTo>
                        <a:lnTo>
                          <a:pt x="322" y="64"/>
                        </a:lnTo>
                        <a:lnTo>
                          <a:pt x="324" y="62"/>
                        </a:lnTo>
                        <a:lnTo>
                          <a:pt x="324" y="59"/>
                        </a:lnTo>
                        <a:lnTo>
                          <a:pt x="324" y="57"/>
                        </a:lnTo>
                        <a:lnTo>
                          <a:pt x="324" y="54"/>
                        </a:lnTo>
                        <a:lnTo>
                          <a:pt x="324" y="51"/>
                        </a:lnTo>
                        <a:lnTo>
                          <a:pt x="324" y="46"/>
                        </a:lnTo>
                        <a:lnTo>
                          <a:pt x="324" y="42"/>
                        </a:lnTo>
                        <a:lnTo>
                          <a:pt x="321" y="36"/>
                        </a:lnTo>
                        <a:lnTo>
                          <a:pt x="320" y="31"/>
                        </a:lnTo>
                        <a:lnTo>
                          <a:pt x="318" y="26"/>
                        </a:lnTo>
                        <a:lnTo>
                          <a:pt x="315" y="21"/>
                        </a:lnTo>
                        <a:lnTo>
                          <a:pt x="311" y="18"/>
                        </a:lnTo>
                        <a:lnTo>
                          <a:pt x="308" y="12"/>
                        </a:lnTo>
                        <a:lnTo>
                          <a:pt x="303" y="8"/>
                        </a:lnTo>
                        <a:lnTo>
                          <a:pt x="300" y="5"/>
                        </a:lnTo>
                        <a:lnTo>
                          <a:pt x="303" y="5"/>
                        </a:lnTo>
                        <a:lnTo>
                          <a:pt x="307" y="4"/>
                        </a:lnTo>
                        <a:lnTo>
                          <a:pt x="309" y="2"/>
                        </a:lnTo>
                        <a:lnTo>
                          <a:pt x="314" y="2"/>
                        </a:lnTo>
                        <a:lnTo>
                          <a:pt x="316" y="2"/>
                        </a:lnTo>
                        <a:lnTo>
                          <a:pt x="320" y="2"/>
                        </a:lnTo>
                        <a:lnTo>
                          <a:pt x="324" y="2"/>
                        </a:lnTo>
                        <a:lnTo>
                          <a:pt x="327" y="2"/>
                        </a:lnTo>
                        <a:lnTo>
                          <a:pt x="331" y="2"/>
                        </a:lnTo>
                        <a:lnTo>
                          <a:pt x="334" y="2"/>
                        </a:lnTo>
                        <a:lnTo>
                          <a:pt x="337" y="1"/>
                        </a:lnTo>
                        <a:lnTo>
                          <a:pt x="341" y="1"/>
                        </a:lnTo>
                        <a:lnTo>
                          <a:pt x="344" y="1"/>
                        </a:lnTo>
                        <a:lnTo>
                          <a:pt x="347" y="1"/>
                        </a:lnTo>
                        <a:lnTo>
                          <a:pt x="351" y="1"/>
                        </a:lnTo>
                        <a:lnTo>
                          <a:pt x="354" y="1"/>
                        </a:lnTo>
                        <a:lnTo>
                          <a:pt x="353" y="4"/>
                        </a:lnTo>
                        <a:lnTo>
                          <a:pt x="352" y="6"/>
                        </a:lnTo>
                        <a:lnTo>
                          <a:pt x="350" y="10"/>
                        </a:lnTo>
                        <a:lnTo>
                          <a:pt x="348" y="13"/>
                        </a:lnTo>
                        <a:lnTo>
                          <a:pt x="353" y="16"/>
                        </a:lnTo>
                        <a:lnTo>
                          <a:pt x="357" y="18"/>
                        </a:lnTo>
                        <a:lnTo>
                          <a:pt x="360" y="19"/>
                        </a:lnTo>
                        <a:lnTo>
                          <a:pt x="364" y="21"/>
                        </a:lnTo>
                        <a:lnTo>
                          <a:pt x="366" y="23"/>
                        </a:lnTo>
                        <a:lnTo>
                          <a:pt x="370" y="26"/>
                        </a:lnTo>
                        <a:lnTo>
                          <a:pt x="373" y="27"/>
                        </a:lnTo>
                        <a:lnTo>
                          <a:pt x="378" y="31"/>
                        </a:lnTo>
                        <a:lnTo>
                          <a:pt x="379" y="33"/>
                        </a:lnTo>
                        <a:lnTo>
                          <a:pt x="382" y="37"/>
                        </a:lnTo>
                        <a:lnTo>
                          <a:pt x="384" y="39"/>
                        </a:lnTo>
                        <a:lnTo>
                          <a:pt x="386" y="43"/>
                        </a:lnTo>
                        <a:lnTo>
                          <a:pt x="391" y="48"/>
                        </a:lnTo>
                        <a:lnTo>
                          <a:pt x="396" y="52"/>
                        </a:lnTo>
                        <a:lnTo>
                          <a:pt x="401" y="56"/>
                        </a:lnTo>
                        <a:lnTo>
                          <a:pt x="407" y="58"/>
                        </a:lnTo>
                        <a:lnTo>
                          <a:pt x="409" y="59"/>
                        </a:lnTo>
                        <a:lnTo>
                          <a:pt x="411" y="61"/>
                        </a:lnTo>
                        <a:lnTo>
                          <a:pt x="415" y="62"/>
                        </a:lnTo>
                        <a:lnTo>
                          <a:pt x="417" y="63"/>
                        </a:lnTo>
                        <a:lnTo>
                          <a:pt x="420" y="63"/>
                        </a:lnTo>
                        <a:lnTo>
                          <a:pt x="422" y="64"/>
                        </a:lnTo>
                        <a:lnTo>
                          <a:pt x="424" y="64"/>
                        </a:lnTo>
                        <a:lnTo>
                          <a:pt x="428" y="64"/>
                        </a:lnTo>
                        <a:lnTo>
                          <a:pt x="430" y="64"/>
                        </a:lnTo>
                        <a:lnTo>
                          <a:pt x="434" y="64"/>
                        </a:lnTo>
                        <a:lnTo>
                          <a:pt x="436" y="64"/>
                        </a:lnTo>
                        <a:lnTo>
                          <a:pt x="440" y="65"/>
                        </a:lnTo>
                        <a:lnTo>
                          <a:pt x="442" y="64"/>
                        </a:lnTo>
                        <a:lnTo>
                          <a:pt x="445" y="64"/>
                        </a:lnTo>
                        <a:lnTo>
                          <a:pt x="448" y="63"/>
                        </a:lnTo>
                        <a:lnTo>
                          <a:pt x="451" y="63"/>
                        </a:lnTo>
                        <a:lnTo>
                          <a:pt x="453" y="62"/>
                        </a:lnTo>
                        <a:lnTo>
                          <a:pt x="455" y="62"/>
                        </a:lnTo>
                        <a:lnTo>
                          <a:pt x="458" y="61"/>
                        </a:lnTo>
                        <a:lnTo>
                          <a:pt x="461" y="61"/>
                        </a:lnTo>
                        <a:lnTo>
                          <a:pt x="466" y="57"/>
                        </a:lnTo>
                        <a:lnTo>
                          <a:pt x="471" y="55"/>
                        </a:lnTo>
                        <a:lnTo>
                          <a:pt x="475" y="52"/>
                        </a:lnTo>
                        <a:lnTo>
                          <a:pt x="480" y="49"/>
                        </a:lnTo>
                        <a:lnTo>
                          <a:pt x="485" y="45"/>
                        </a:lnTo>
                        <a:lnTo>
                          <a:pt x="488" y="42"/>
                        </a:lnTo>
                        <a:lnTo>
                          <a:pt x="493" y="38"/>
                        </a:lnTo>
                        <a:lnTo>
                          <a:pt x="497" y="35"/>
                        </a:lnTo>
                        <a:lnTo>
                          <a:pt x="499" y="30"/>
                        </a:lnTo>
                        <a:lnTo>
                          <a:pt x="503" y="25"/>
                        </a:lnTo>
                        <a:lnTo>
                          <a:pt x="505" y="21"/>
                        </a:lnTo>
                        <a:lnTo>
                          <a:pt x="507" y="18"/>
                        </a:lnTo>
                        <a:lnTo>
                          <a:pt x="509" y="12"/>
                        </a:lnTo>
                        <a:lnTo>
                          <a:pt x="510" y="7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5" y="0"/>
                        </a:lnTo>
                        <a:lnTo>
                          <a:pt x="518" y="0"/>
                        </a:lnTo>
                        <a:lnTo>
                          <a:pt x="523" y="0"/>
                        </a:lnTo>
                        <a:lnTo>
                          <a:pt x="528" y="0"/>
                        </a:lnTo>
                        <a:lnTo>
                          <a:pt x="531" y="0"/>
                        </a:lnTo>
                        <a:lnTo>
                          <a:pt x="535" y="0"/>
                        </a:lnTo>
                        <a:lnTo>
                          <a:pt x="538" y="0"/>
                        </a:lnTo>
                        <a:lnTo>
                          <a:pt x="544" y="0"/>
                        </a:lnTo>
                        <a:lnTo>
                          <a:pt x="538" y="2"/>
                        </a:lnTo>
                        <a:lnTo>
                          <a:pt x="536" y="5"/>
                        </a:lnTo>
                        <a:lnTo>
                          <a:pt x="534" y="7"/>
                        </a:lnTo>
                        <a:lnTo>
                          <a:pt x="531" y="10"/>
                        </a:lnTo>
                        <a:lnTo>
                          <a:pt x="526" y="16"/>
                        </a:lnTo>
                        <a:lnTo>
                          <a:pt x="522" y="20"/>
                        </a:lnTo>
                        <a:lnTo>
                          <a:pt x="518" y="24"/>
                        </a:lnTo>
                        <a:lnTo>
                          <a:pt x="517" y="29"/>
                        </a:lnTo>
                        <a:lnTo>
                          <a:pt x="516" y="33"/>
                        </a:lnTo>
                        <a:lnTo>
                          <a:pt x="516" y="38"/>
                        </a:lnTo>
                        <a:lnTo>
                          <a:pt x="516" y="40"/>
                        </a:lnTo>
                        <a:lnTo>
                          <a:pt x="516" y="45"/>
                        </a:lnTo>
                        <a:lnTo>
                          <a:pt x="518" y="48"/>
                        </a:lnTo>
                        <a:lnTo>
                          <a:pt x="521" y="51"/>
                        </a:lnTo>
                        <a:lnTo>
                          <a:pt x="523" y="54"/>
                        </a:lnTo>
                        <a:lnTo>
                          <a:pt x="525" y="57"/>
                        </a:lnTo>
                        <a:lnTo>
                          <a:pt x="529" y="59"/>
                        </a:lnTo>
                        <a:lnTo>
                          <a:pt x="534" y="62"/>
                        </a:lnTo>
                        <a:lnTo>
                          <a:pt x="536" y="63"/>
                        </a:lnTo>
                        <a:lnTo>
                          <a:pt x="541" y="65"/>
                        </a:lnTo>
                        <a:lnTo>
                          <a:pt x="545" y="67"/>
                        </a:lnTo>
                        <a:lnTo>
                          <a:pt x="549" y="68"/>
                        </a:lnTo>
                        <a:lnTo>
                          <a:pt x="554" y="69"/>
                        </a:lnTo>
                        <a:lnTo>
                          <a:pt x="558" y="70"/>
                        </a:lnTo>
                        <a:lnTo>
                          <a:pt x="564" y="70"/>
                        </a:lnTo>
                        <a:lnTo>
                          <a:pt x="569" y="71"/>
                        </a:lnTo>
                        <a:lnTo>
                          <a:pt x="573" y="71"/>
                        </a:lnTo>
                        <a:lnTo>
                          <a:pt x="577" y="71"/>
                        </a:lnTo>
                        <a:lnTo>
                          <a:pt x="582" y="71"/>
                        </a:lnTo>
                        <a:lnTo>
                          <a:pt x="586" y="71"/>
                        </a:lnTo>
                        <a:lnTo>
                          <a:pt x="589" y="70"/>
                        </a:lnTo>
                        <a:lnTo>
                          <a:pt x="593" y="70"/>
                        </a:lnTo>
                        <a:lnTo>
                          <a:pt x="595" y="69"/>
                        </a:lnTo>
                        <a:lnTo>
                          <a:pt x="599" y="68"/>
                        </a:lnTo>
                        <a:lnTo>
                          <a:pt x="598" y="64"/>
                        </a:lnTo>
                        <a:lnTo>
                          <a:pt x="596" y="61"/>
                        </a:lnTo>
                        <a:lnTo>
                          <a:pt x="596" y="58"/>
                        </a:lnTo>
                        <a:lnTo>
                          <a:pt x="596" y="56"/>
                        </a:lnTo>
                        <a:lnTo>
                          <a:pt x="595" y="52"/>
                        </a:lnTo>
                        <a:lnTo>
                          <a:pt x="595" y="50"/>
                        </a:lnTo>
                        <a:lnTo>
                          <a:pt x="594" y="48"/>
                        </a:lnTo>
                        <a:lnTo>
                          <a:pt x="594" y="45"/>
                        </a:lnTo>
                        <a:lnTo>
                          <a:pt x="593" y="40"/>
                        </a:lnTo>
                        <a:lnTo>
                          <a:pt x="592" y="37"/>
                        </a:lnTo>
                        <a:lnTo>
                          <a:pt x="591" y="33"/>
                        </a:lnTo>
                        <a:lnTo>
                          <a:pt x="591" y="31"/>
                        </a:lnTo>
                        <a:lnTo>
                          <a:pt x="589" y="27"/>
                        </a:lnTo>
                        <a:lnTo>
                          <a:pt x="588" y="26"/>
                        </a:lnTo>
                        <a:lnTo>
                          <a:pt x="587" y="24"/>
                        </a:lnTo>
                        <a:lnTo>
                          <a:pt x="586" y="23"/>
                        </a:lnTo>
                        <a:lnTo>
                          <a:pt x="583" y="20"/>
                        </a:lnTo>
                        <a:lnTo>
                          <a:pt x="582" y="19"/>
                        </a:lnTo>
                        <a:lnTo>
                          <a:pt x="577" y="18"/>
                        </a:lnTo>
                        <a:lnTo>
                          <a:pt x="575" y="17"/>
                        </a:lnTo>
                        <a:lnTo>
                          <a:pt x="572" y="16"/>
                        </a:lnTo>
                        <a:lnTo>
                          <a:pt x="569" y="14"/>
                        </a:lnTo>
                        <a:lnTo>
                          <a:pt x="564" y="12"/>
                        </a:lnTo>
                        <a:lnTo>
                          <a:pt x="562" y="8"/>
                        </a:lnTo>
                        <a:lnTo>
                          <a:pt x="558" y="6"/>
                        </a:lnTo>
                        <a:lnTo>
                          <a:pt x="556" y="5"/>
                        </a:lnTo>
                        <a:lnTo>
                          <a:pt x="554" y="2"/>
                        </a:lnTo>
                        <a:lnTo>
                          <a:pt x="551" y="0"/>
                        </a:lnTo>
                        <a:lnTo>
                          <a:pt x="556" y="0"/>
                        </a:lnTo>
                        <a:lnTo>
                          <a:pt x="560" y="0"/>
                        </a:lnTo>
                        <a:lnTo>
                          <a:pt x="564" y="0"/>
                        </a:lnTo>
                        <a:lnTo>
                          <a:pt x="568" y="0"/>
                        </a:lnTo>
                        <a:lnTo>
                          <a:pt x="572" y="0"/>
                        </a:lnTo>
                        <a:lnTo>
                          <a:pt x="576" y="0"/>
                        </a:lnTo>
                        <a:lnTo>
                          <a:pt x="580" y="0"/>
                        </a:lnTo>
                        <a:lnTo>
                          <a:pt x="585" y="0"/>
                        </a:lnTo>
                        <a:lnTo>
                          <a:pt x="588" y="0"/>
                        </a:lnTo>
                        <a:lnTo>
                          <a:pt x="592" y="0"/>
                        </a:lnTo>
                        <a:lnTo>
                          <a:pt x="596" y="0"/>
                        </a:lnTo>
                        <a:lnTo>
                          <a:pt x="600" y="0"/>
                        </a:lnTo>
                        <a:lnTo>
                          <a:pt x="605" y="0"/>
                        </a:lnTo>
                        <a:lnTo>
                          <a:pt x="608" y="0"/>
                        </a:lnTo>
                        <a:lnTo>
                          <a:pt x="612" y="0"/>
                        </a:lnTo>
                        <a:lnTo>
                          <a:pt x="617" y="1"/>
                        </a:lnTo>
                        <a:lnTo>
                          <a:pt x="620" y="1"/>
                        </a:lnTo>
                        <a:lnTo>
                          <a:pt x="625" y="1"/>
                        </a:lnTo>
                        <a:lnTo>
                          <a:pt x="628" y="1"/>
                        </a:lnTo>
                        <a:lnTo>
                          <a:pt x="632" y="2"/>
                        </a:lnTo>
                        <a:lnTo>
                          <a:pt x="637" y="2"/>
                        </a:lnTo>
                        <a:lnTo>
                          <a:pt x="640" y="2"/>
                        </a:lnTo>
                        <a:lnTo>
                          <a:pt x="645" y="2"/>
                        </a:lnTo>
                        <a:lnTo>
                          <a:pt x="650" y="2"/>
                        </a:lnTo>
                        <a:lnTo>
                          <a:pt x="652" y="2"/>
                        </a:lnTo>
                        <a:lnTo>
                          <a:pt x="657" y="2"/>
                        </a:lnTo>
                        <a:lnTo>
                          <a:pt x="661" y="2"/>
                        </a:lnTo>
                        <a:lnTo>
                          <a:pt x="665" y="2"/>
                        </a:lnTo>
                        <a:lnTo>
                          <a:pt x="669" y="2"/>
                        </a:lnTo>
                        <a:lnTo>
                          <a:pt x="672" y="4"/>
                        </a:lnTo>
                        <a:lnTo>
                          <a:pt x="678" y="4"/>
                        </a:lnTo>
                        <a:lnTo>
                          <a:pt x="682" y="5"/>
                        </a:lnTo>
                        <a:lnTo>
                          <a:pt x="685" y="5"/>
                        </a:lnTo>
                        <a:lnTo>
                          <a:pt x="689" y="5"/>
                        </a:lnTo>
                        <a:lnTo>
                          <a:pt x="694" y="5"/>
                        </a:lnTo>
                        <a:lnTo>
                          <a:pt x="697" y="5"/>
                        </a:lnTo>
                        <a:lnTo>
                          <a:pt x="701" y="5"/>
                        </a:lnTo>
                        <a:lnTo>
                          <a:pt x="706" y="5"/>
                        </a:lnTo>
                        <a:lnTo>
                          <a:pt x="709" y="5"/>
                        </a:lnTo>
                        <a:lnTo>
                          <a:pt x="714" y="5"/>
                        </a:lnTo>
                        <a:lnTo>
                          <a:pt x="717" y="5"/>
                        </a:lnTo>
                        <a:lnTo>
                          <a:pt x="721" y="5"/>
                        </a:lnTo>
                        <a:lnTo>
                          <a:pt x="726" y="6"/>
                        </a:lnTo>
                        <a:lnTo>
                          <a:pt x="731" y="6"/>
                        </a:lnTo>
                        <a:lnTo>
                          <a:pt x="734" y="6"/>
                        </a:lnTo>
                        <a:lnTo>
                          <a:pt x="738" y="6"/>
                        </a:lnTo>
                        <a:lnTo>
                          <a:pt x="741" y="7"/>
                        </a:lnTo>
                        <a:lnTo>
                          <a:pt x="746" y="7"/>
                        </a:lnTo>
                        <a:lnTo>
                          <a:pt x="751" y="7"/>
                        </a:lnTo>
                        <a:lnTo>
                          <a:pt x="754" y="7"/>
                        </a:lnTo>
                        <a:lnTo>
                          <a:pt x="759" y="7"/>
                        </a:lnTo>
                        <a:lnTo>
                          <a:pt x="763" y="7"/>
                        </a:lnTo>
                        <a:lnTo>
                          <a:pt x="766" y="7"/>
                        </a:lnTo>
                        <a:lnTo>
                          <a:pt x="770" y="8"/>
                        </a:lnTo>
                        <a:lnTo>
                          <a:pt x="774" y="8"/>
                        </a:lnTo>
                        <a:lnTo>
                          <a:pt x="779" y="10"/>
                        </a:lnTo>
                        <a:lnTo>
                          <a:pt x="783" y="10"/>
                        </a:lnTo>
                        <a:lnTo>
                          <a:pt x="786" y="10"/>
                        </a:lnTo>
                        <a:lnTo>
                          <a:pt x="791" y="10"/>
                        </a:lnTo>
                        <a:lnTo>
                          <a:pt x="795" y="10"/>
                        </a:lnTo>
                        <a:lnTo>
                          <a:pt x="799" y="10"/>
                        </a:lnTo>
                        <a:lnTo>
                          <a:pt x="803" y="10"/>
                        </a:lnTo>
                        <a:lnTo>
                          <a:pt x="808" y="11"/>
                        </a:lnTo>
                        <a:lnTo>
                          <a:pt x="811" y="11"/>
                        </a:lnTo>
                        <a:lnTo>
                          <a:pt x="811" y="1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50" name="Freeform 254"/>
                  <p:cNvSpPr>
                    <a:spLocks/>
                  </p:cNvSpPr>
                  <p:nvPr/>
                </p:nvSpPr>
                <p:spPr bwMode="auto">
                  <a:xfrm>
                    <a:off x="5620" y="1690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13" y="14"/>
                      </a:cxn>
                      <a:cxn ang="0">
                        <a:pos x="8" y="11"/>
                      </a:cxn>
                      <a:cxn ang="0">
                        <a:pos x="5" y="8"/>
                      </a:cxn>
                      <a:cxn ang="0">
                        <a:pos x="1" y="4"/>
                      </a:cxn>
                      <a:cxn ang="0">
                        <a:pos x="0" y="3"/>
                      </a:cxn>
                      <a:cxn ang="0">
                        <a:pos x="2" y="2"/>
                      </a:cxn>
                      <a:cxn ang="0">
                        <a:pos x="6" y="1"/>
                      </a:cxn>
                      <a:cxn ang="0">
                        <a:pos x="9" y="0"/>
                      </a:cxn>
                      <a:cxn ang="0">
                        <a:pos x="13" y="0"/>
                      </a:cxn>
                      <a:cxn ang="0">
                        <a:pos x="13" y="2"/>
                      </a:cxn>
                      <a:cxn ang="0">
                        <a:pos x="13" y="7"/>
                      </a:cxn>
                      <a:cxn ang="0">
                        <a:pos x="13" y="10"/>
                      </a:cxn>
                      <a:cxn ang="0">
                        <a:pos x="13" y="14"/>
                      </a:cxn>
                      <a:cxn ang="0">
                        <a:pos x="13" y="14"/>
                      </a:cxn>
                    </a:cxnLst>
                    <a:rect l="0" t="0" r="r" b="b"/>
                    <a:pathLst>
                      <a:path w="13" h="14">
                        <a:moveTo>
                          <a:pt x="13" y="14"/>
                        </a:moveTo>
                        <a:lnTo>
                          <a:pt x="8" y="11"/>
                        </a:lnTo>
                        <a:lnTo>
                          <a:pt x="5" y="8"/>
                        </a:lnTo>
                        <a:lnTo>
                          <a:pt x="1" y="4"/>
                        </a:lnTo>
                        <a:lnTo>
                          <a:pt x="0" y="3"/>
                        </a:lnTo>
                        <a:lnTo>
                          <a:pt x="2" y="2"/>
                        </a:lnTo>
                        <a:lnTo>
                          <a:pt x="6" y="1"/>
                        </a:lnTo>
                        <a:lnTo>
                          <a:pt x="9" y="0"/>
                        </a:lnTo>
                        <a:lnTo>
                          <a:pt x="13" y="0"/>
                        </a:lnTo>
                        <a:lnTo>
                          <a:pt x="13" y="2"/>
                        </a:lnTo>
                        <a:lnTo>
                          <a:pt x="13" y="7"/>
                        </a:lnTo>
                        <a:lnTo>
                          <a:pt x="13" y="10"/>
                        </a:lnTo>
                        <a:lnTo>
                          <a:pt x="13" y="14"/>
                        </a:lnTo>
                        <a:lnTo>
                          <a:pt x="13" y="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51" name="Freeform 255"/>
                  <p:cNvSpPr>
                    <a:spLocks/>
                  </p:cNvSpPr>
                  <p:nvPr/>
                </p:nvSpPr>
                <p:spPr bwMode="auto">
                  <a:xfrm>
                    <a:off x="5285" y="1942"/>
                    <a:ext cx="475" cy="36"/>
                  </a:xfrm>
                  <a:custGeom>
                    <a:avLst/>
                    <a:gdLst/>
                    <a:ahLst/>
                    <a:cxnLst>
                      <a:cxn ang="0">
                        <a:pos x="63" y="10"/>
                      </a:cxn>
                      <a:cxn ang="0">
                        <a:pos x="142" y="18"/>
                      </a:cxn>
                      <a:cxn ang="0">
                        <a:pos x="231" y="22"/>
                      </a:cxn>
                      <a:cxn ang="0">
                        <a:pos x="303" y="21"/>
                      </a:cxn>
                      <a:cxn ang="0">
                        <a:pos x="351" y="19"/>
                      </a:cxn>
                      <a:cxn ang="0">
                        <a:pos x="412" y="16"/>
                      </a:cxn>
                      <a:cxn ang="0">
                        <a:pos x="482" y="15"/>
                      </a:cxn>
                      <a:cxn ang="0">
                        <a:pos x="497" y="25"/>
                      </a:cxn>
                      <a:cxn ang="0">
                        <a:pos x="467" y="71"/>
                      </a:cxn>
                      <a:cxn ang="0">
                        <a:pos x="519" y="66"/>
                      </a:cxn>
                      <a:cxn ang="0">
                        <a:pos x="596" y="34"/>
                      </a:cxn>
                      <a:cxn ang="0">
                        <a:pos x="632" y="13"/>
                      </a:cxn>
                      <a:cxn ang="0">
                        <a:pos x="693" y="13"/>
                      </a:cxn>
                      <a:cxn ang="0">
                        <a:pos x="746" y="14"/>
                      </a:cxn>
                      <a:cxn ang="0">
                        <a:pos x="800" y="16"/>
                      </a:cxn>
                      <a:cxn ang="0">
                        <a:pos x="840" y="64"/>
                      </a:cxn>
                      <a:cxn ang="0">
                        <a:pos x="911" y="91"/>
                      </a:cxn>
                      <a:cxn ang="0">
                        <a:pos x="898" y="40"/>
                      </a:cxn>
                      <a:cxn ang="0">
                        <a:pos x="904" y="22"/>
                      </a:cxn>
                      <a:cxn ang="0">
                        <a:pos x="961" y="21"/>
                      </a:cxn>
                      <a:cxn ang="0">
                        <a:pos x="1025" y="20"/>
                      </a:cxn>
                      <a:cxn ang="0">
                        <a:pos x="1094" y="18"/>
                      </a:cxn>
                      <a:cxn ang="0">
                        <a:pos x="1113" y="45"/>
                      </a:cxn>
                      <a:cxn ang="0">
                        <a:pos x="1189" y="76"/>
                      </a:cxn>
                      <a:cxn ang="0">
                        <a:pos x="1246" y="59"/>
                      </a:cxn>
                      <a:cxn ang="0">
                        <a:pos x="1187" y="15"/>
                      </a:cxn>
                      <a:cxn ang="0">
                        <a:pos x="1255" y="10"/>
                      </a:cxn>
                      <a:cxn ang="0">
                        <a:pos x="1319" y="7"/>
                      </a:cxn>
                      <a:cxn ang="0">
                        <a:pos x="1375" y="3"/>
                      </a:cxn>
                      <a:cxn ang="0">
                        <a:pos x="1425" y="84"/>
                      </a:cxn>
                      <a:cxn ang="0">
                        <a:pos x="1372" y="89"/>
                      </a:cxn>
                      <a:cxn ang="0">
                        <a:pos x="1289" y="97"/>
                      </a:cxn>
                      <a:cxn ang="0">
                        <a:pos x="1173" y="104"/>
                      </a:cxn>
                      <a:cxn ang="0">
                        <a:pos x="1086" y="76"/>
                      </a:cxn>
                      <a:cxn ang="0">
                        <a:pos x="1030" y="48"/>
                      </a:cxn>
                      <a:cxn ang="0">
                        <a:pos x="974" y="53"/>
                      </a:cxn>
                      <a:cxn ang="0">
                        <a:pos x="976" y="89"/>
                      </a:cxn>
                      <a:cxn ang="0">
                        <a:pos x="1035" y="98"/>
                      </a:cxn>
                      <a:cxn ang="0">
                        <a:pos x="982" y="108"/>
                      </a:cxn>
                      <a:cxn ang="0">
                        <a:pos x="931" y="107"/>
                      </a:cxn>
                      <a:cxn ang="0">
                        <a:pos x="886" y="105"/>
                      </a:cxn>
                      <a:cxn ang="0">
                        <a:pos x="831" y="104"/>
                      </a:cxn>
                      <a:cxn ang="0">
                        <a:pos x="797" y="76"/>
                      </a:cxn>
                      <a:cxn ang="0">
                        <a:pos x="748" y="35"/>
                      </a:cxn>
                      <a:cxn ang="0">
                        <a:pos x="729" y="83"/>
                      </a:cxn>
                      <a:cxn ang="0">
                        <a:pos x="715" y="101"/>
                      </a:cxn>
                      <a:cxn ang="0">
                        <a:pos x="669" y="100"/>
                      </a:cxn>
                      <a:cxn ang="0">
                        <a:pos x="685" y="59"/>
                      </a:cxn>
                      <a:cxn ang="0">
                        <a:pos x="640" y="51"/>
                      </a:cxn>
                      <a:cxn ang="0">
                        <a:pos x="589" y="46"/>
                      </a:cxn>
                      <a:cxn ang="0">
                        <a:pos x="575" y="97"/>
                      </a:cxn>
                      <a:cxn ang="0">
                        <a:pos x="532" y="101"/>
                      </a:cxn>
                      <a:cxn ang="0">
                        <a:pos x="486" y="101"/>
                      </a:cxn>
                      <a:cxn ang="0">
                        <a:pos x="440" y="102"/>
                      </a:cxn>
                      <a:cxn ang="0">
                        <a:pos x="408" y="82"/>
                      </a:cxn>
                      <a:cxn ang="0">
                        <a:pos x="375" y="89"/>
                      </a:cxn>
                      <a:cxn ang="0">
                        <a:pos x="342" y="104"/>
                      </a:cxn>
                      <a:cxn ang="0">
                        <a:pos x="297" y="104"/>
                      </a:cxn>
                      <a:cxn ang="0">
                        <a:pos x="230" y="105"/>
                      </a:cxn>
                      <a:cxn ang="0">
                        <a:pos x="148" y="102"/>
                      </a:cxn>
                      <a:cxn ang="0">
                        <a:pos x="75" y="97"/>
                      </a:cxn>
                      <a:cxn ang="0">
                        <a:pos x="24" y="94"/>
                      </a:cxn>
                    </a:cxnLst>
                    <a:rect l="0" t="0" r="r" b="b"/>
                    <a:pathLst>
                      <a:path w="1425" h="109">
                        <a:moveTo>
                          <a:pt x="13" y="6"/>
                        </a:moveTo>
                        <a:lnTo>
                          <a:pt x="14" y="6"/>
                        </a:lnTo>
                        <a:lnTo>
                          <a:pt x="17" y="6"/>
                        </a:lnTo>
                        <a:lnTo>
                          <a:pt x="20" y="6"/>
                        </a:lnTo>
                        <a:lnTo>
                          <a:pt x="24" y="6"/>
                        </a:lnTo>
                        <a:lnTo>
                          <a:pt x="28" y="7"/>
                        </a:lnTo>
                        <a:lnTo>
                          <a:pt x="31" y="7"/>
                        </a:lnTo>
                        <a:lnTo>
                          <a:pt x="34" y="8"/>
                        </a:lnTo>
                        <a:lnTo>
                          <a:pt x="37" y="8"/>
                        </a:lnTo>
                        <a:lnTo>
                          <a:pt x="40" y="8"/>
                        </a:lnTo>
                        <a:lnTo>
                          <a:pt x="44" y="8"/>
                        </a:lnTo>
                        <a:lnTo>
                          <a:pt x="47" y="9"/>
                        </a:lnTo>
                        <a:lnTo>
                          <a:pt x="51" y="9"/>
                        </a:lnTo>
                        <a:lnTo>
                          <a:pt x="55" y="10"/>
                        </a:lnTo>
                        <a:lnTo>
                          <a:pt x="58" y="10"/>
                        </a:lnTo>
                        <a:lnTo>
                          <a:pt x="63" y="10"/>
                        </a:lnTo>
                        <a:lnTo>
                          <a:pt x="68" y="10"/>
                        </a:lnTo>
                        <a:lnTo>
                          <a:pt x="71" y="12"/>
                        </a:lnTo>
                        <a:lnTo>
                          <a:pt x="76" y="12"/>
                        </a:lnTo>
                        <a:lnTo>
                          <a:pt x="81" y="13"/>
                        </a:lnTo>
                        <a:lnTo>
                          <a:pt x="85" y="13"/>
                        </a:lnTo>
                        <a:lnTo>
                          <a:pt x="90" y="13"/>
                        </a:lnTo>
                        <a:lnTo>
                          <a:pt x="95" y="14"/>
                        </a:lnTo>
                        <a:lnTo>
                          <a:pt x="101" y="14"/>
                        </a:lnTo>
                        <a:lnTo>
                          <a:pt x="104" y="15"/>
                        </a:lnTo>
                        <a:lnTo>
                          <a:pt x="112" y="15"/>
                        </a:lnTo>
                        <a:lnTo>
                          <a:pt x="116" y="15"/>
                        </a:lnTo>
                        <a:lnTo>
                          <a:pt x="121" y="16"/>
                        </a:lnTo>
                        <a:lnTo>
                          <a:pt x="126" y="16"/>
                        </a:lnTo>
                        <a:lnTo>
                          <a:pt x="132" y="18"/>
                        </a:lnTo>
                        <a:lnTo>
                          <a:pt x="136" y="18"/>
                        </a:lnTo>
                        <a:lnTo>
                          <a:pt x="142" y="18"/>
                        </a:lnTo>
                        <a:lnTo>
                          <a:pt x="147" y="18"/>
                        </a:lnTo>
                        <a:lnTo>
                          <a:pt x="153" y="19"/>
                        </a:lnTo>
                        <a:lnTo>
                          <a:pt x="159" y="19"/>
                        </a:lnTo>
                        <a:lnTo>
                          <a:pt x="165" y="19"/>
                        </a:lnTo>
                        <a:lnTo>
                          <a:pt x="170" y="20"/>
                        </a:lnTo>
                        <a:lnTo>
                          <a:pt x="176" y="20"/>
                        </a:lnTo>
                        <a:lnTo>
                          <a:pt x="182" y="20"/>
                        </a:lnTo>
                        <a:lnTo>
                          <a:pt x="187" y="21"/>
                        </a:lnTo>
                        <a:lnTo>
                          <a:pt x="193" y="21"/>
                        </a:lnTo>
                        <a:lnTo>
                          <a:pt x="199" y="21"/>
                        </a:lnTo>
                        <a:lnTo>
                          <a:pt x="204" y="21"/>
                        </a:lnTo>
                        <a:lnTo>
                          <a:pt x="210" y="21"/>
                        </a:lnTo>
                        <a:lnTo>
                          <a:pt x="215" y="21"/>
                        </a:lnTo>
                        <a:lnTo>
                          <a:pt x="221" y="22"/>
                        </a:lnTo>
                        <a:lnTo>
                          <a:pt x="225" y="22"/>
                        </a:lnTo>
                        <a:lnTo>
                          <a:pt x="231" y="22"/>
                        </a:lnTo>
                        <a:lnTo>
                          <a:pt x="237" y="22"/>
                        </a:lnTo>
                        <a:lnTo>
                          <a:pt x="243" y="22"/>
                        </a:lnTo>
                        <a:lnTo>
                          <a:pt x="248" y="22"/>
                        </a:lnTo>
                        <a:lnTo>
                          <a:pt x="253" y="22"/>
                        </a:lnTo>
                        <a:lnTo>
                          <a:pt x="259" y="22"/>
                        </a:lnTo>
                        <a:lnTo>
                          <a:pt x="263" y="22"/>
                        </a:lnTo>
                        <a:lnTo>
                          <a:pt x="268" y="22"/>
                        </a:lnTo>
                        <a:lnTo>
                          <a:pt x="274" y="22"/>
                        </a:lnTo>
                        <a:lnTo>
                          <a:pt x="279" y="22"/>
                        </a:lnTo>
                        <a:lnTo>
                          <a:pt x="284" y="22"/>
                        </a:lnTo>
                        <a:lnTo>
                          <a:pt x="288" y="21"/>
                        </a:lnTo>
                        <a:lnTo>
                          <a:pt x="292" y="21"/>
                        </a:lnTo>
                        <a:lnTo>
                          <a:pt x="294" y="21"/>
                        </a:lnTo>
                        <a:lnTo>
                          <a:pt x="297" y="21"/>
                        </a:lnTo>
                        <a:lnTo>
                          <a:pt x="299" y="21"/>
                        </a:lnTo>
                        <a:lnTo>
                          <a:pt x="303" y="21"/>
                        </a:lnTo>
                        <a:lnTo>
                          <a:pt x="305" y="20"/>
                        </a:lnTo>
                        <a:lnTo>
                          <a:pt x="306" y="20"/>
                        </a:lnTo>
                        <a:lnTo>
                          <a:pt x="310" y="20"/>
                        </a:lnTo>
                        <a:lnTo>
                          <a:pt x="313" y="20"/>
                        </a:lnTo>
                        <a:lnTo>
                          <a:pt x="316" y="20"/>
                        </a:lnTo>
                        <a:lnTo>
                          <a:pt x="319" y="20"/>
                        </a:lnTo>
                        <a:lnTo>
                          <a:pt x="322" y="20"/>
                        </a:lnTo>
                        <a:lnTo>
                          <a:pt x="324" y="20"/>
                        </a:lnTo>
                        <a:lnTo>
                          <a:pt x="327" y="19"/>
                        </a:lnTo>
                        <a:lnTo>
                          <a:pt x="330" y="19"/>
                        </a:lnTo>
                        <a:lnTo>
                          <a:pt x="335" y="19"/>
                        </a:lnTo>
                        <a:lnTo>
                          <a:pt x="337" y="19"/>
                        </a:lnTo>
                        <a:lnTo>
                          <a:pt x="339" y="19"/>
                        </a:lnTo>
                        <a:lnTo>
                          <a:pt x="344" y="19"/>
                        </a:lnTo>
                        <a:lnTo>
                          <a:pt x="346" y="19"/>
                        </a:lnTo>
                        <a:lnTo>
                          <a:pt x="351" y="19"/>
                        </a:lnTo>
                        <a:lnTo>
                          <a:pt x="355" y="18"/>
                        </a:lnTo>
                        <a:lnTo>
                          <a:pt x="357" y="18"/>
                        </a:lnTo>
                        <a:lnTo>
                          <a:pt x="361" y="18"/>
                        </a:lnTo>
                        <a:lnTo>
                          <a:pt x="364" y="18"/>
                        </a:lnTo>
                        <a:lnTo>
                          <a:pt x="369" y="18"/>
                        </a:lnTo>
                        <a:lnTo>
                          <a:pt x="373" y="18"/>
                        </a:lnTo>
                        <a:lnTo>
                          <a:pt x="376" y="18"/>
                        </a:lnTo>
                        <a:lnTo>
                          <a:pt x="381" y="18"/>
                        </a:lnTo>
                        <a:lnTo>
                          <a:pt x="384" y="18"/>
                        </a:lnTo>
                        <a:lnTo>
                          <a:pt x="388" y="18"/>
                        </a:lnTo>
                        <a:lnTo>
                          <a:pt x="392" y="18"/>
                        </a:lnTo>
                        <a:lnTo>
                          <a:pt x="396" y="18"/>
                        </a:lnTo>
                        <a:lnTo>
                          <a:pt x="400" y="16"/>
                        </a:lnTo>
                        <a:lnTo>
                          <a:pt x="403" y="16"/>
                        </a:lnTo>
                        <a:lnTo>
                          <a:pt x="408" y="16"/>
                        </a:lnTo>
                        <a:lnTo>
                          <a:pt x="412" y="16"/>
                        </a:lnTo>
                        <a:lnTo>
                          <a:pt x="415" y="16"/>
                        </a:lnTo>
                        <a:lnTo>
                          <a:pt x="420" y="16"/>
                        </a:lnTo>
                        <a:lnTo>
                          <a:pt x="425" y="16"/>
                        </a:lnTo>
                        <a:lnTo>
                          <a:pt x="428" y="16"/>
                        </a:lnTo>
                        <a:lnTo>
                          <a:pt x="433" y="16"/>
                        </a:lnTo>
                        <a:lnTo>
                          <a:pt x="438" y="16"/>
                        </a:lnTo>
                        <a:lnTo>
                          <a:pt x="441" y="16"/>
                        </a:lnTo>
                        <a:lnTo>
                          <a:pt x="446" y="16"/>
                        </a:lnTo>
                        <a:lnTo>
                          <a:pt x="451" y="15"/>
                        </a:lnTo>
                        <a:lnTo>
                          <a:pt x="456" y="15"/>
                        </a:lnTo>
                        <a:lnTo>
                          <a:pt x="459" y="15"/>
                        </a:lnTo>
                        <a:lnTo>
                          <a:pt x="463" y="15"/>
                        </a:lnTo>
                        <a:lnTo>
                          <a:pt x="469" y="15"/>
                        </a:lnTo>
                        <a:lnTo>
                          <a:pt x="472" y="15"/>
                        </a:lnTo>
                        <a:lnTo>
                          <a:pt x="477" y="15"/>
                        </a:lnTo>
                        <a:lnTo>
                          <a:pt x="482" y="15"/>
                        </a:lnTo>
                        <a:lnTo>
                          <a:pt x="486" y="15"/>
                        </a:lnTo>
                        <a:lnTo>
                          <a:pt x="490" y="15"/>
                        </a:lnTo>
                        <a:lnTo>
                          <a:pt x="495" y="15"/>
                        </a:lnTo>
                        <a:lnTo>
                          <a:pt x="500" y="15"/>
                        </a:lnTo>
                        <a:lnTo>
                          <a:pt x="504" y="15"/>
                        </a:lnTo>
                        <a:lnTo>
                          <a:pt x="509" y="15"/>
                        </a:lnTo>
                        <a:lnTo>
                          <a:pt x="514" y="15"/>
                        </a:lnTo>
                        <a:lnTo>
                          <a:pt x="519" y="15"/>
                        </a:lnTo>
                        <a:lnTo>
                          <a:pt x="516" y="16"/>
                        </a:lnTo>
                        <a:lnTo>
                          <a:pt x="513" y="18"/>
                        </a:lnTo>
                        <a:lnTo>
                          <a:pt x="510" y="18"/>
                        </a:lnTo>
                        <a:lnTo>
                          <a:pt x="507" y="20"/>
                        </a:lnTo>
                        <a:lnTo>
                          <a:pt x="504" y="21"/>
                        </a:lnTo>
                        <a:lnTo>
                          <a:pt x="501" y="21"/>
                        </a:lnTo>
                        <a:lnTo>
                          <a:pt x="498" y="24"/>
                        </a:lnTo>
                        <a:lnTo>
                          <a:pt x="497" y="25"/>
                        </a:lnTo>
                        <a:lnTo>
                          <a:pt x="491" y="27"/>
                        </a:lnTo>
                        <a:lnTo>
                          <a:pt x="488" y="29"/>
                        </a:lnTo>
                        <a:lnTo>
                          <a:pt x="483" y="33"/>
                        </a:lnTo>
                        <a:lnTo>
                          <a:pt x="479" y="37"/>
                        </a:lnTo>
                        <a:lnTo>
                          <a:pt x="476" y="40"/>
                        </a:lnTo>
                        <a:lnTo>
                          <a:pt x="473" y="45"/>
                        </a:lnTo>
                        <a:lnTo>
                          <a:pt x="471" y="46"/>
                        </a:lnTo>
                        <a:lnTo>
                          <a:pt x="471" y="48"/>
                        </a:lnTo>
                        <a:lnTo>
                          <a:pt x="470" y="51"/>
                        </a:lnTo>
                        <a:lnTo>
                          <a:pt x="469" y="54"/>
                        </a:lnTo>
                        <a:lnTo>
                          <a:pt x="469" y="56"/>
                        </a:lnTo>
                        <a:lnTo>
                          <a:pt x="469" y="59"/>
                        </a:lnTo>
                        <a:lnTo>
                          <a:pt x="467" y="62"/>
                        </a:lnTo>
                        <a:lnTo>
                          <a:pt x="467" y="65"/>
                        </a:lnTo>
                        <a:lnTo>
                          <a:pt x="467" y="69"/>
                        </a:lnTo>
                        <a:lnTo>
                          <a:pt x="467" y="71"/>
                        </a:lnTo>
                        <a:lnTo>
                          <a:pt x="469" y="75"/>
                        </a:lnTo>
                        <a:lnTo>
                          <a:pt x="469" y="79"/>
                        </a:lnTo>
                        <a:lnTo>
                          <a:pt x="471" y="78"/>
                        </a:lnTo>
                        <a:lnTo>
                          <a:pt x="473" y="78"/>
                        </a:lnTo>
                        <a:lnTo>
                          <a:pt x="476" y="77"/>
                        </a:lnTo>
                        <a:lnTo>
                          <a:pt x="479" y="77"/>
                        </a:lnTo>
                        <a:lnTo>
                          <a:pt x="482" y="76"/>
                        </a:lnTo>
                        <a:lnTo>
                          <a:pt x="484" y="76"/>
                        </a:lnTo>
                        <a:lnTo>
                          <a:pt x="486" y="76"/>
                        </a:lnTo>
                        <a:lnTo>
                          <a:pt x="490" y="75"/>
                        </a:lnTo>
                        <a:lnTo>
                          <a:pt x="495" y="73"/>
                        </a:lnTo>
                        <a:lnTo>
                          <a:pt x="500" y="71"/>
                        </a:lnTo>
                        <a:lnTo>
                          <a:pt x="504" y="71"/>
                        </a:lnTo>
                        <a:lnTo>
                          <a:pt x="510" y="70"/>
                        </a:lnTo>
                        <a:lnTo>
                          <a:pt x="515" y="67"/>
                        </a:lnTo>
                        <a:lnTo>
                          <a:pt x="519" y="66"/>
                        </a:lnTo>
                        <a:lnTo>
                          <a:pt x="524" y="64"/>
                        </a:lnTo>
                        <a:lnTo>
                          <a:pt x="529" y="63"/>
                        </a:lnTo>
                        <a:lnTo>
                          <a:pt x="534" y="60"/>
                        </a:lnTo>
                        <a:lnTo>
                          <a:pt x="539" y="59"/>
                        </a:lnTo>
                        <a:lnTo>
                          <a:pt x="543" y="56"/>
                        </a:lnTo>
                        <a:lnTo>
                          <a:pt x="548" y="54"/>
                        </a:lnTo>
                        <a:lnTo>
                          <a:pt x="552" y="52"/>
                        </a:lnTo>
                        <a:lnTo>
                          <a:pt x="556" y="51"/>
                        </a:lnTo>
                        <a:lnTo>
                          <a:pt x="562" y="48"/>
                        </a:lnTo>
                        <a:lnTo>
                          <a:pt x="567" y="46"/>
                        </a:lnTo>
                        <a:lnTo>
                          <a:pt x="571" y="44"/>
                        </a:lnTo>
                        <a:lnTo>
                          <a:pt x="577" y="41"/>
                        </a:lnTo>
                        <a:lnTo>
                          <a:pt x="581" y="39"/>
                        </a:lnTo>
                        <a:lnTo>
                          <a:pt x="586" y="38"/>
                        </a:lnTo>
                        <a:lnTo>
                          <a:pt x="591" y="35"/>
                        </a:lnTo>
                        <a:lnTo>
                          <a:pt x="596" y="34"/>
                        </a:lnTo>
                        <a:lnTo>
                          <a:pt x="600" y="33"/>
                        </a:lnTo>
                        <a:lnTo>
                          <a:pt x="606" y="31"/>
                        </a:lnTo>
                        <a:lnTo>
                          <a:pt x="611" y="29"/>
                        </a:lnTo>
                        <a:lnTo>
                          <a:pt x="616" y="28"/>
                        </a:lnTo>
                        <a:lnTo>
                          <a:pt x="619" y="27"/>
                        </a:lnTo>
                        <a:lnTo>
                          <a:pt x="622" y="27"/>
                        </a:lnTo>
                        <a:lnTo>
                          <a:pt x="625" y="26"/>
                        </a:lnTo>
                        <a:lnTo>
                          <a:pt x="628" y="26"/>
                        </a:lnTo>
                        <a:lnTo>
                          <a:pt x="625" y="24"/>
                        </a:lnTo>
                        <a:lnTo>
                          <a:pt x="624" y="21"/>
                        </a:lnTo>
                        <a:lnTo>
                          <a:pt x="621" y="18"/>
                        </a:lnTo>
                        <a:lnTo>
                          <a:pt x="618" y="14"/>
                        </a:lnTo>
                        <a:lnTo>
                          <a:pt x="621" y="13"/>
                        </a:lnTo>
                        <a:lnTo>
                          <a:pt x="625" y="13"/>
                        </a:lnTo>
                        <a:lnTo>
                          <a:pt x="628" y="13"/>
                        </a:lnTo>
                        <a:lnTo>
                          <a:pt x="632" y="13"/>
                        </a:lnTo>
                        <a:lnTo>
                          <a:pt x="637" y="13"/>
                        </a:lnTo>
                        <a:lnTo>
                          <a:pt x="641" y="13"/>
                        </a:lnTo>
                        <a:lnTo>
                          <a:pt x="644" y="13"/>
                        </a:lnTo>
                        <a:lnTo>
                          <a:pt x="648" y="13"/>
                        </a:lnTo>
                        <a:lnTo>
                          <a:pt x="651" y="13"/>
                        </a:lnTo>
                        <a:lnTo>
                          <a:pt x="656" y="13"/>
                        </a:lnTo>
                        <a:lnTo>
                          <a:pt x="660" y="13"/>
                        </a:lnTo>
                        <a:lnTo>
                          <a:pt x="663" y="13"/>
                        </a:lnTo>
                        <a:lnTo>
                          <a:pt x="667" y="13"/>
                        </a:lnTo>
                        <a:lnTo>
                          <a:pt x="670" y="13"/>
                        </a:lnTo>
                        <a:lnTo>
                          <a:pt x="674" y="13"/>
                        </a:lnTo>
                        <a:lnTo>
                          <a:pt x="679" y="13"/>
                        </a:lnTo>
                        <a:lnTo>
                          <a:pt x="682" y="13"/>
                        </a:lnTo>
                        <a:lnTo>
                          <a:pt x="686" y="13"/>
                        </a:lnTo>
                        <a:lnTo>
                          <a:pt x="689" y="13"/>
                        </a:lnTo>
                        <a:lnTo>
                          <a:pt x="693" y="13"/>
                        </a:lnTo>
                        <a:lnTo>
                          <a:pt x="696" y="13"/>
                        </a:lnTo>
                        <a:lnTo>
                          <a:pt x="700" y="13"/>
                        </a:lnTo>
                        <a:lnTo>
                          <a:pt x="704" y="13"/>
                        </a:lnTo>
                        <a:lnTo>
                          <a:pt x="707" y="13"/>
                        </a:lnTo>
                        <a:lnTo>
                          <a:pt x="711" y="13"/>
                        </a:lnTo>
                        <a:lnTo>
                          <a:pt x="714" y="13"/>
                        </a:lnTo>
                        <a:lnTo>
                          <a:pt x="718" y="13"/>
                        </a:lnTo>
                        <a:lnTo>
                          <a:pt x="721" y="13"/>
                        </a:lnTo>
                        <a:lnTo>
                          <a:pt x="724" y="13"/>
                        </a:lnTo>
                        <a:lnTo>
                          <a:pt x="729" y="13"/>
                        </a:lnTo>
                        <a:lnTo>
                          <a:pt x="731" y="13"/>
                        </a:lnTo>
                        <a:lnTo>
                          <a:pt x="734" y="14"/>
                        </a:lnTo>
                        <a:lnTo>
                          <a:pt x="738" y="14"/>
                        </a:lnTo>
                        <a:lnTo>
                          <a:pt x="742" y="14"/>
                        </a:lnTo>
                        <a:lnTo>
                          <a:pt x="744" y="14"/>
                        </a:lnTo>
                        <a:lnTo>
                          <a:pt x="746" y="14"/>
                        </a:lnTo>
                        <a:lnTo>
                          <a:pt x="750" y="14"/>
                        </a:lnTo>
                        <a:lnTo>
                          <a:pt x="753" y="14"/>
                        </a:lnTo>
                        <a:lnTo>
                          <a:pt x="756" y="14"/>
                        </a:lnTo>
                        <a:lnTo>
                          <a:pt x="759" y="14"/>
                        </a:lnTo>
                        <a:lnTo>
                          <a:pt x="762" y="14"/>
                        </a:lnTo>
                        <a:lnTo>
                          <a:pt x="764" y="14"/>
                        </a:lnTo>
                        <a:lnTo>
                          <a:pt x="766" y="14"/>
                        </a:lnTo>
                        <a:lnTo>
                          <a:pt x="770" y="15"/>
                        </a:lnTo>
                        <a:lnTo>
                          <a:pt x="772" y="15"/>
                        </a:lnTo>
                        <a:lnTo>
                          <a:pt x="775" y="15"/>
                        </a:lnTo>
                        <a:lnTo>
                          <a:pt x="778" y="15"/>
                        </a:lnTo>
                        <a:lnTo>
                          <a:pt x="781" y="15"/>
                        </a:lnTo>
                        <a:lnTo>
                          <a:pt x="785" y="15"/>
                        </a:lnTo>
                        <a:lnTo>
                          <a:pt x="790" y="15"/>
                        </a:lnTo>
                        <a:lnTo>
                          <a:pt x="795" y="15"/>
                        </a:lnTo>
                        <a:lnTo>
                          <a:pt x="800" y="16"/>
                        </a:lnTo>
                        <a:lnTo>
                          <a:pt x="804" y="16"/>
                        </a:lnTo>
                        <a:lnTo>
                          <a:pt x="808" y="16"/>
                        </a:lnTo>
                        <a:lnTo>
                          <a:pt x="813" y="18"/>
                        </a:lnTo>
                        <a:lnTo>
                          <a:pt x="816" y="18"/>
                        </a:lnTo>
                        <a:lnTo>
                          <a:pt x="815" y="21"/>
                        </a:lnTo>
                        <a:lnTo>
                          <a:pt x="816" y="25"/>
                        </a:lnTo>
                        <a:lnTo>
                          <a:pt x="816" y="28"/>
                        </a:lnTo>
                        <a:lnTo>
                          <a:pt x="818" y="33"/>
                        </a:lnTo>
                        <a:lnTo>
                          <a:pt x="820" y="37"/>
                        </a:lnTo>
                        <a:lnTo>
                          <a:pt x="821" y="41"/>
                        </a:lnTo>
                        <a:lnTo>
                          <a:pt x="823" y="45"/>
                        </a:lnTo>
                        <a:lnTo>
                          <a:pt x="827" y="48"/>
                        </a:lnTo>
                        <a:lnTo>
                          <a:pt x="829" y="52"/>
                        </a:lnTo>
                        <a:lnTo>
                          <a:pt x="833" y="56"/>
                        </a:lnTo>
                        <a:lnTo>
                          <a:pt x="835" y="59"/>
                        </a:lnTo>
                        <a:lnTo>
                          <a:pt x="840" y="64"/>
                        </a:lnTo>
                        <a:lnTo>
                          <a:pt x="842" y="66"/>
                        </a:lnTo>
                        <a:lnTo>
                          <a:pt x="847" y="70"/>
                        </a:lnTo>
                        <a:lnTo>
                          <a:pt x="852" y="73"/>
                        </a:lnTo>
                        <a:lnTo>
                          <a:pt x="855" y="76"/>
                        </a:lnTo>
                        <a:lnTo>
                          <a:pt x="860" y="79"/>
                        </a:lnTo>
                        <a:lnTo>
                          <a:pt x="865" y="82"/>
                        </a:lnTo>
                        <a:lnTo>
                          <a:pt x="870" y="83"/>
                        </a:lnTo>
                        <a:lnTo>
                          <a:pt x="874" y="85"/>
                        </a:lnTo>
                        <a:lnTo>
                          <a:pt x="878" y="86"/>
                        </a:lnTo>
                        <a:lnTo>
                          <a:pt x="884" y="89"/>
                        </a:lnTo>
                        <a:lnTo>
                          <a:pt x="889" y="89"/>
                        </a:lnTo>
                        <a:lnTo>
                          <a:pt x="893" y="91"/>
                        </a:lnTo>
                        <a:lnTo>
                          <a:pt x="898" y="91"/>
                        </a:lnTo>
                        <a:lnTo>
                          <a:pt x="902" y="91"/>
                        </a:lnTo>
                        <a:lnTo>
                          <a:pt x="906" y="91"/>
                        </a:lnTo>
                        <a:lnTo>
                          <a:pt x="911" y="91"/>
                        </a:lnTo>
                        <a:lnTo>
                          <a:pt x="915" y="89"/>
                        </a:lnTo>
                        <a:lnTo>
                          <a:pt x="920" y="89"/>
                        </a:lnTo>
                        <a:lnTo>
                          <a:pt x="923" y="86"/>
                        </a:lnTo>
                        <a:lnTo>
                          <a:pt x="927" y="85"/>
                        </a:lnTo>
                        <a:lnTo>
                          <a:pt x="925" y="83"/>
                        </a:lnTo>
                        <a:lnTo>
                          <a:pt x="924" y="79"/>
                        </a:lnTo>
                        <a:lnTo>
                          <a:pt x="923" y="77"/>
                        </a:lnTo>
                        <a:lnTo>
                          <a:pt x="922" y="75"/>
                        </a:lnTo>
                        <a:lnTo>
                          <a:pt x="920" y="70"/>
                        </a:lnTo>
                        <a:lnTo>
                          <a:pt x="917" y="65"/>
                        </a:lnTo>
                        <a:lnTo>
                          <a:pt x="915" y="62"/>
                        </a:lnTo>
                        <a:lnTo>
                          <a:pt x="911" y="56"/>
                        </a:lnTo>
                        <a:lnTo>
                          <a:pt x="909" y="52"/>
                        </a:lnTo>
                        <a:lnTo>
                          <a:pt x="906" y="48"/>
                        </a:lnTo>
                        <a:lnTo>
                          <a:pt x="902" y="44"/>
                        </a:lnTo>
                        <a:lnTo>
                          <a:pt x="898" y="40"/>
                        </a:lnTo>
                        <a:lnTo>
                          <a:pt x="895" y="37"/>
                        </a:lnTo>
                        <a:lnTo>
                          <a:pt x="891" y="33"/>
                        </a:lnTo>
                        <a:lnTo>
                          <a:pt x="889" y="31"/>
                        </a:lnTo>
                        <a:lnTo>
                          <a:pt x="884" y="27"/>
                        </a:lnTo>
                        <a:lnTo>
                          <a:pt x="879" y="25"/>
                        </a:lnTo>
                        <a:lnTo>
                          <a:pt x="876" y="22"/>
                        </a:lnTo>
                        <a:lnTo>
                          <a:pt x="878" y="22"/>
                        </a:lnTo>
                        <a:lnTo>
                          <a:pt x="880" y="22"/>
                        </a:lnTo>
                        <a:lnTo>
                          <a:pt x="884" y="22"/>
                        </a:lnTo>
                        <a:lnTo>
                          <a:pt x="886" y="22"/>
                        </a:lnTo>
                        <a:lnTo>
                          <a:pt x="890" y="22"/>
                        </a:lnTo>
                        <a:lnTo>
                          <a:pt x="892" y="22"/>
                        </a:lnTo>
                        <a:lnTo>
                          <a:pt x="896" y="22"/>
                        </a:lnTo>
                        <a:lnTo>
                          <a:pt x="898" y="22"/>
                        </a:lnTo>
                        <a:lnTo>
                          <a:pt x="902" y="22"/>
                        </a:lnTo>
                        <a:lnTo>
                          <a:pt x="904" y="22"/>
                        </a:lnTo>
                        <a:lnTo>
                          <a:pt x="908" y="22"/>
                        </a:lnTo>
                        <a:lnTo>
                          <a:pt x="911" y="22"/>
                        </a:lnTo>
                        <a:lnTo>
                          <a:pt x="915" y="22"/>
                        </a:lnTo>
                        <a:lnTo>
                          <a:pt x="918" y="22"/>
                        </a:lnTo>
                        <a:lnTo>
                          <a:pt x="922" y="22"/>
                        </a:lnTo>
                        <a:lnTo>
                          <a:pt x="925" y="22"/>
                        </a:lnTo>
                        <a:lnTo>
                          <a:pt x="928" y="21"/>
                        </a:lnTo>
                        <a:lnTo>
                          <a:pt x="931" y="21"/>
                        </a:lnTo>
                        <a:lnTo>
                          <a:pt x="935" y="21"/>
                        </a:lnTo>
                        <a:lnTo>
                          <a:pt x="940" y="21"/>
                        </a:lnTo>
                        <a:lnTo>
                          <a:pt x="942" y="21"/>
                        </a:lnTo>
                        <a:lnTo>
                          <a:pt x="947" y="21"/>
                        </a:lnTo>
                        <a:lnTo>
                          <a:pt x="949" y="21"/>
                        </a:lnTo>
                        <a:lnTo>
                          <a:pt x="954" y="21"/>
                        </a:lnTo>
                        <a:lnTo>
                          <a:pt x="956" y="21"/>
                        </a:lnTo>
                        <a:lnTo>
                          <a:pt x="961" y="21"/>
                        </a:lnTo>
                        <a:lnTo>
                          <a:pt x="965" y="21"/>
                        </a:lnTo>
                        <a:lnTo>
                          <a:pt x="969" y="21"/>
                        </a:lnTo>
                        <a:lnTo>
                          <a:pt x="972" y="21"/>
                        </a:lnTo>
                        <a:lnTo>
                          <a:pt x="976" y="21"/>
                        </a:lnTo>
                        <a:lnTo>
                          <a:pt x="980" y="21"/>
                        </a:lnTo>
                        <a:lnTo>
                          <a:pt x="985" y="21"/>
                        </a:lnTo>
                        <a:lnTo>
                          <a:pt x="988" y="21"/>
                        </a:lnTo>
                        <a:lnTo>
                          <a:pt x="992" y="21"/>
                        </a:lnTo>
                        <a:lnTo>
                          <a:pt x="995" y="21"/>
                        </a:lnTo>
                        <a:lnTo>
                          <a:pt x="1000" y="21"/>
                        </a:lnTo>
                        <a:lnTo>
                          <a:pt x="1004" y="20"/>
                        </a:lnTo>
                        <a:lnTo>
                          <a:pt x="1007" y="20"/>
                        </a:lnTo>
                        <a:lnTo>
                          <a:pt x="1012" y="20"/>
                        </a:lnTo>
                        <a:lnTo>
                          <a:pt x="1017" y="20"/>
                        </a:lnTo>
                        <a:lnTo>
                          <a:pt x="1020" y="20"/>
                        </a:lnTo>
                        <a:lnTo>
                          <a:pt x="1025" y="20"/>
                        </a:lnTo>
                        <a:lnTo>
                          <a:pt x="1029" y="20"/>
                        </a:lnTo>
                        <a:lnTo>
                          <a:pt x="1033" y="20"/>
                        </a:lnTo>
                        <a:lnTo>
                          <a:pt x="1038" y="20"/>
                        </a:lnTo>
                        <a:lnTo>
                          <a:pt x="1042" y="20"/>
                        </a:lnTo>
                        <a:lnTo>
                          <a:pt x="1047" y="20"/>
                        </a:lnTo>
                        <a:lnTo>
                          <a:pt x="1050" y="20"/>
                        </a:lnTo>
                        <a:lnTo>
                          <a:pt x="1055" y="19"/>
                        </a:lnTo>
                        <a:lnTo>
                          <a:pt x="1060" y="19"/>
                        </a:lnTo>
                        <a:lnTo>
                          <a:pt x="1063" y="19"/>
                        </a:lnTo>
                        <a:lnTo>
                          <a:pt x="1068" y="19"/>
                        </a:lnTo>
                        <a:lnTo>
                          <a:pt x="1073" y="19"/>
                        </a:lnTo>
                        <a:lnTo>
                          <a:pt x="1076" y="19"/>
                        </a:lnTo>
                        <a:lnTo>
                          <a:pt x="1081" y="19"/>
                        </a:lnTo>
                        <a:lnTo>
                          <a:pt x="1084" y="19"/>
                        </a:lnTo>
                        <a:lnTo>
                          <a:pt x="1089" y="18"/>
                        </a:lnTo>
                        <a:lnTo>
                          <a:pt x="1094" y="18"/>
                        </a:lnTo>
                        <a:lnTo>
                          <a:pt x="1099" y="18"/>
                        </a:lnTo>
                        <a:lnTo>
                          <a:pt x="1102" y="18"/>
                        </a:lnTo>
                        <a:lnTo>
                          <a:pt x="1107" y="18"/>
                        </a:lnTo>
                        <a:lnTo>
                          <a:pt x="1112" y="18"/>
                        </a:lnTo>
                        <a:lnTo>
                          <a:pt x="1115" y="18"/>
                        </a:lnTo>
                        <a:lnTo>
                          <a:pt x="1120" y="18"/>
                        </a:lnTo>
                        <a:lnTo>
                          <a:pt x="1118" y="21"/>
                        </a:lnTo>
                        <a:lnTo>
                          <a:pt x="1115" y="24"/>
                        </a:lnTo>
                        <a:lnTo>
                          <a:pt x="1113" y="27"/>
                        </a:lnTo>
                        <a:lnTo>
                          <a:pt x="1112" y="31"/>
                        </a:lnTo>
                        <a:lnTo>
                          <a:pt x="1108" y="34"/>
                        </a:lnTo>
                        <a:lnTo>
                          <a:pt x="1106" y="38"/>
                        </a:lnTo>
                        <a:lnTo>
                          <a:pt x="1103" y="41"/>
                        </a:lnTo>
                        <a:lnTo>
                          <a:pt x="1103" y="44"/>
                        </a:lnTo>
                        <a:lnTo>
                          <a:pt x="1107" y="44"/>
                        </a:lnTo>
                        <a:lnTo>
                          <a:pt x="1113" y="45"/>
                        </a:lnTo>
                        <a:lnTo>
                          <a:pt x="1117" y="46"/>
                        </a:lnTo>
                        <a:lnTo>
                          <a:pt x="1122" y="47"/>
                        </a:lnTo>
                        <a:lnTo>
                          <a:pt x="1127" y="48"/>
                        </a:lnTo>
                        <a:lnTo>
                          <a:pt x="1132" y="50"/>
                        </a:lnTo>
                        <a:lnTo>
                          <a:pt x="1137" y="52"/>
                        </a:lnTo>
                        <a:lnTo>
                          <a:pt x="1141" y="54"/>
                        </a:lnTo>
                        <a:lnTo>
                          <a:pt x="1146" y="56"/>
                        </a:lnTo>
                        <a:lnTo>
                          <a:pt x="1151" y="59"/>
                        </a:lnTo>
                        <a:lnTo>
                          <a:pt x="1156" y="60"/>
                        </a:lnTo>
                        <a:lnTo>
                          <a:pt x="1160" y="64"/>
                        </a:lnTo>
                        <a:lnTo>
                          <a:pt x="1164" y="66"/>
                        </a:lnTo>
                        <a:lnTo>
                          <a:pt x="1170" y="69"/>
                        </a:lnTo>
                        <a:lnTo>
                          <a:pt x="1175" y="71"/>
                        </a:lnTo>
                        <a:lnTo>
                          <a:pt x="1179" y="73"/>
                        </a:lnTo>
                        <a:lnTo>
                          <a:pt x="1184" y="75"/>
                        </a:lnTo>
                        <a:lnTo>
                          <a:pt x="1189" y="76"/>
                        </a:lnTo>
                        <a:lnTo>
                          <a:pt x="1194" y="78"/>
                        </a:lnTo>
                        <a:lnTo>
                          <a:pt x="1198" y="81"/>
                        </a:lnTo>
                        <a:lnTo>
                          <a:pt x="1202" y="82"/>
                        </a:lnTo>
                        <a:lnTo>
                          <a:pt x="1208" y="82"/>
                        </a:lnTo>
                        <a:lnTo>
                          <a:pt x="1213" y="83"/>
                        </a:lnTo>
                        <a:lnTo>
                          <a:pt x="1217" y="83"/>
                        </a:lnTo>
                        <a:lnTo>
                          <a:pt x="1221" y="83"/>
                        </a:lnTo>
                        <a:lnTo>
                          <a:pt x="1227" y="82"/>
                        </a:lnTo>
                        <a:lnTo>
                          <a:pt x="1230" y="81"/>
                        </a:lnTo>
                        <a:lnTo>
                          <a:pt x="1236" y="79"/>
                        </a:lnTo>
                        <a:lnTo>
                          <a:pt x="1241" y="76"/>
                        </a:lnTo>
                        <a:lnTo>
                          <a:pt x="1246" y="73"/>
                        </a:lnTo>
                        <a:lnTo>
                          <a:pt x="1251" y="71"/>
                        </a:lnTo>
                        <a:lnTo>
                          <a:pt x="1257" y="67"/>
                        </a:lnTo>
                        <a:lnTo>
                          <a:pt x="1251" y="64"/>
                        </a:lnTo>
                        <a:lnTo>
                          <a:pt x="1246" y="59"/>
                        </a:lnTo>
                        <a:lnTo>
                          <a:pt x="1241" y="56"/>
                        </a:lnTo>
                        <a:lnTo>
                          <a:pt x="1236" y="52"/>
                        </a:lnTo>
                        <a:lnTo>
                          <a:pt x="1232" y="48"/>
                        </a:lnTo>
                        <a:lnTo>
                          <a:pt x="1227" y="45"/>
                        </a:lnTo>
                        <a:lnTo>
                          <a:pt x="1222" y="41"/>
                        </a:lnTo>
                        <a:lnTo>
                          <a:pt x="1217" y="38"/>
                        </a:lnTo>
                        <a:lnTo>
                          <a:pt x="1213" y="34"/>
                        </a:lnTo>
                        <a:lnTo>
                          <a:pt x="1208" y="31"/>
                        </a:lnTo>
                        <a:lnTo>
                          <a:pt x="1202" y="28"/>
                        </a:lnTo>
                        <a:lnTo>
                          <a:pt x="1197" y="26"/>
                        </a:lnTo>
                        <a:lnTo>
                          <a:pt x="1192" y="22"/>
                        </a:lnTo>
                        <a:lnTo>
                          <a:pt x="1188" y="20"/>
                        </a:lnTo>
                        <a:lnTo>
                          <a:pt x="1182" y="18"/>
                        </a:lnTo>
                        <a:lnTo>
                          <a:pt x="1177" y="15"/>
                        </a:lnTo>
                        <a:lnTo>
                          <a:pt x="1182" y="15"/>
                        </a:lnTo>
                        <a:lnTo>
                          <a:pt x="1187" y="15"/>
                        </a:lnTo>
                        <a:lnTo>
                          <a:pt x="1190" y="14"/>
                        </a:lnTo>
                        <a:lnTo>
                          <a:pt x="1195" y="14"/>
                        </a:lnTo>
                        <a:lnTo>
                          <a:pt x="1200" y="14"/>
                        </a:lnTo>
                        <a:lnTo>
                          <a:pt x="1203" y="14"/>
                        </a:lnTo>
                        <a:lnTo>
                          <a:pt x="1208" y="13"/>
                        </a:lnTo>
                        <a:lnTo>
                          <a:pt x="1213" y="13"/>
                        </a:lnTo>
                        <a:lnTo>
                          <a:pt x="1217" y="13"/>
                        </a:lnTo>
                        <a:lnTo>
                          <a:pt x="1221" y="13"/>
                        </a:lnTo>
                        <a:lnTo>
                          <a:pt x="1226" y="13"/>
                        </a:lnTo>
                        <a:lnTo>
                          <a:pt x="1230" y="13"/>
                        </a:lnTo>
                        <a:lnTo>
                          <a:pt x="1234" y="12"/>
                        </a:lnTo>
                        <a:lnTo>
                          <a:pt x="1239" y="12"/>
                        </a:lnTo>
                        <a:lnTo>
                          <a:pt x="1243" y="12"/>
                        </a:lnTo>
                        <a:lnTo>
                          <a:pt x="1247" y="12"/>
                        </a:lnTo>
                        <a:lnTo>
                          <a:pt x="1251" y="12"/>
                        </a:lnTo>
                        <a:lnTo>
                          <a:pt x="1255" y="10"/>
                        </a:lnTo>
                        <a:lnTo>
                          <a:pt x="1260" y="10"/>
                        </a:lnTo>
                        <a:lnTo>
                          <a:pt x="1264" y="10"/>
                        </a:lnTo>
                        <a:lnTo>
                          <a:pt x="1268" y="10"/>
                        </a:lnTo>
                        <a:lnTo>
                          <a:pt x="1272" y="10"/>
                        </a:lnTo>
                        <a:lnTo>
                          <a:pt x="1275" y="9"/>
                        </a:lnTo>
                        <a:lnTo>
                          <a:pt x="1280" y="9"/>
                        </a:lnTo>
                        <a:lnTo>
                          <a:pt x="1284" y="9"/>
                        </a:lnTo>
                        <a:lnTo>
                          <a:pt x="1289" y="9"/>
                        </a:lnTo>
                        <a:lnTo>
                          <a:pt x="1291" y="8"/>
                        </a:lnTo>
                        <a:lnTo>
                          <a:pt x="1296" y="8"/>
                        </a:lnTo>
                        <a:lnTo>
                          <a:pt x="1300" y="8"/>
                        </a:lnTo>
                        <a:lnTo>
                          <a:pt x="1304" y="8"/>
                        </a:lnTo>
                        <a:lnTo>
                          <a:pt x="1309" y="8"/>
                        </a:lnTo>
                        <a:lnTo>
                          <a:pt x="1312" y="8"/>
                        </a:lnTo>
                        <a:lnTo>
                          <a:pt x="1316" y="8"/>
                        </a:lnTo>
                        <a:lnTo>
                          <a:pt x="1319" y="7"/>
                        </a:lnTo>
                        <a:lnTo>
                          <a:pt x="1323" y="7"/>
                        </a:lnTo>
                        <a:lnTo>
                          <a:pt x="1327" y="7"/>
                        </a:lnTo>
                        <a:lnTo>
                          <a:pt x="1330" y="6"/>
                        </a:lnTo>
                        <a:lnTo>
                          <a:pt x="1334" y="6"/>
                        </a:lnTo>
                        <a:lnTo>
                          <a:pt x="1338" y="6"/>
                        </a:lnTo>
                        <a:lnTo>
                          <a:pt x="1342" y="6"/>
                        </a:lnTo>
                        <a:lnTo>
                          <a:pt x="1346" y="6"/>
                        </a:lnTo>
                        <a:lnTo>
                          <a:pt x="1349" y="5"/>
                        </a:lnTo>
                        <a:lnTo>
                          <a:pt x="1351" y="5"/>
                        </a:lnTo>
                        <a:lnTo>
                          <a:pt x="1356" y="5"/>
                        </a:lnTo>
                        <a:lnTo>
                          <a:pt x="1359" y="5"/>
                        </a:lnTo>
                        <a:lnTo>
                          <a:pt x="1362" y="3"/>
                        </a:lnTo>
                        <a:lnTo>
                          <a:pt x="1366" y="3"/>
                        </a:lnTo>
                        <a:lnTo>
                          <a:pt x="1369" y="3"/>
                        </a:lnTo>
                        <a:lnTo>
                          <a:pt x="1372" y="3"/>
                        </a:lnTo>
                        <a:lnTo>
                          <a:pt x="1375" y="3"/>
                        </a:lnTo>
                        <a:lnTo>
                          <a:pt x="1379" y="3"/>
                        </a:lnTo>
                        <a:lnTo>
                          <a:pt x="1382" y="3"/>
                        </a:lnTo>
                        <a:lnTo>
                          <a:pt x="1385" y="2"/>
                        </a:lnTo>
                        <a:lnTo>
                          <a:pt x="1387" y="2"/>
                        </a:lnTo>
                        <a:lnTo>
                          <a:pt x="1389" y="1"/>
                        </a:lnTo>
                        <a:lnTo>
                          <a:pt x="1393" y="1"/>
                        </a:lnTo>
                        <a:lnTo>
                          <a:pt x="1395" y="1"/>
                        </a:lnTo>
                        <a:lnTo>
                          <a:pt x="1398" y="0"/>
                        </a:lnTo>
                        <a:lnTo>
                          <a:pt x="1401" y="0"/>
                        </a:lnTo>
                        <a:lnTo>
                          <a:pt x="1405" y="0"/>
                        </a:lnTo>
                        <a:lnTo>
                          <a:pt x="1407" y="0"/>
                        </a:lnTo>
                        <a:lnTo>
                          <a:pt x="1410" y="0"/>
                        </a:lnTo>
                        <a:lnTo>
                          <a:pt x="1412" y="0"/>
                        </a:lnTo>
                        <a:lnTo>
                          <a:pt x="1416" y="0"/>
                        </a:lnTo>
                        <a:lnTo>
                          <a:pt x="1425" y="84"/>
                        </a:lnTo>
                        <a:lnTo>
                          <a:pt x="1425" y="84"/>
                        </a:lnTo>
                        <a:lnTo>
                          <a:pt x="1424" y="84"/>
                        </a:lnTo>
                        <a:lnTo>
                          <a:pt x="1421" y="84"/>
                        </a:lnTo>
                        <a:lnTo>
                          <a:pt x="1420" y="84"/>
                        </a:lnTo>
                        <a:lnTo>
                          <a:pt x="1416" y="84"/>
                        </a:lnTo>
                        <a:lnTo>
                          <a:pt x="1412" y="85"/>
                        </a:lnTo>
                        <a:lnTo>
                          <a:pt x="1407" y="85"/>
                        </a:lnTo>
                        <a:lnTo>
                          <a:pt x="1402" y="86"/>
                        </a:lnTo>
                        <a:lnTo>
                          <a:pt x="1400" y="86"/>
                        </a:lnTo>
                        <a:lnTo>
                          <a:pt x="1397" y="86"/>
                        </a:lnTo>
                        <a:lnTo>
                          <a:pt x="1393" y="86"/>
                        </a:lnTo>
                        <a:lnTo>
                          <a:pt x="1389" y="88"/>
                        </a:lnTo>
                        <a:lnTo>
                          <a:pt x="1387" y="88"/>
                        </a:lnTo>
                        <a:lnTo>
                          <a:pt x="1383" y="89"/>
                        </a:lnTo>
                        <a:lnTo>
                          <a:pt x="1380" y="89"/>
                        </a:lnTo>
                        <a:lnTo>
                          <a:pt x="1376" y="89"/>
                        </a:lnTo>
                        <a:lnTo>
                          <a:pt x="1372" y="89"/>
                        </a:lnTo>
                        <a:lnTo>
                          <a:pt x="1368" y="90"/>
                        </a:lnTo>
                        <a:lnTo>
                          <a:pt x="1363" y="90"/>
                        </a:lnTo>
                        <a:lnTo>
                          <a:pt x="1360" y="91"/>
                        </a:lnTo>
                        <a:lnTo>
                          <a:pt x="1354" y="91"/>
                        </a:lnTo>
                        <a:lnTo>
                          <a:pt x="1350" y="91"/>
                        </a:lnTo>
                        <a:lnTo>
                          <a:pt x="1346" y="92"/>
                        </a:lnTo>
                        <a:lnTo>
                          <a:pt x="1341" y="94"/>
                        </a:lnTo>
                        <a:lnTo>
                          <a:pt x="1335" y="94"/>
                        </a:lnTo>
                        <a:lnTo>
                          <a:pt x="1329" y="94"/>
                        </a:lnTo>
                        <a:lnTo>
                          <a:pt x="1324" y="94"/>
                        </a:lnTo>
                        <a:lnTo>
                          <a:pt x="1319" y="95"/>
                        </a:lnTo>
                        <a:lnTo>
                          <a:pt x="1312" y="96"/>
                        </a:lnTo>
                        <a:lnTo>
                          <a:pt x="1306" y="96"/>
                        </a:lnTo>
                        <a:lnTo>
                          <a:pt x="1302" y="97"/>
                        </a:lnTo>
                        <a:lnTo>
                          <a:pt x="1296" y="97"/>
                        </a:lnTo>
                        <a:lnTo>
                          <a:pt x="1289" y="97"/>
                        </a:lnTo>
                        <a:lnTo>
                          <a:pt x="1283" y="97"/>
                        </a:lnTo>
                        <a:lnTo>
                          <a:pt x="1275" y="98"/>
                        </a:lnTo>
                        <a:lnTo>
                          <a:pt x="1270" y="100"/>
                        </a:lnTo>
                        <a:lnTo>
                          <a:pt x="1262" y="100"/>
                        </a:lnTo>
                        <a:lnTo>
                          <a:pt x="1255" y="100"/>
                        </a:lnTo>
                        <a:lnTo>
                          <a:pt x="1249" y="100"/>
                        </a:lnTo>
                        <a:lnTo>
                          <a:pt x="1242" y="102"/>
                        </a:lnTo>
                        <a:lnTo>
                          <a:pt x="1235" y="102"/>
                        </a:lnTo>
                        <a:lnTo>
                          <a:pt x="1228" y="102"/>
                        </a:lnTo>
                        <a:lnTo>
                          <a:pt x="1220" y="102"/>
                        </a:lnTo>
                        <a:lnTo>
                          <a:pt x="1213" y="102"/>
                        </a:lnTo>
                        <a:lnTo>
                          <a:pt x="1205" y="103"/>
                        </a:lnTo>
                        <a:lnTo>
                          <a:pt x="1197" y="104"/>
                        </a:lnTo>
                        <a:lnTo>
                          <a:pt x="1190" y="104"/>
                        </a:lnTo>
                        <a:lnTo>
                          <a:pt x="1182" y="104"/>
                        </a:lnTo>
                        <a:lnTo>
                          <a:pt x="1173" y="104"/>
                        </a:lnTo>
                        <a:lnTo>
                          <a:pt x="1165" y="104"/>
                        </a:lnTo>
                        <a:lnTo>
                          <a:pt x="1157" y="105"/>
                        </a:lnTo>
                        <a:lnTo>
                          <a:pt x="1149" y="107"/>
                        </a:lnTo>
                        <a:lnTo>
                          <a:pt x="1140" y="107"/>
                        </a:lnTo>
                        <a:lnTo>
                          <a:pt x="1132" y="107"/>
                        </a:lnTo>
                        <a:lnTo>
                          <a:pt x="1122" y="107"/>
                        </a:lnTo>
                        <a:lnTo>
                          <a:pt x="1114" y="107"/>
                        </a:lnTo>
                        <a:lnTo>
                          <a:pt x="1112" y="103"/>
                        </a:lnTo>
                        <a:lnTo>
                          <a:pt x="1108" y="100"/>
                        </a:lnTo>
                        <a:lnTo>
                          <a:pt x="1106" y="95"/>
                        </a:lnTo>
                        <a:lnTo>
                          <a:pt x="1102" y="91"/>
                        </a:lnTo>
                        <a:lnTo>
                          <a:pt x="1099" y="89"/>
                        </a:lnTo>
                        <a:lnTo>
                          <a:pt x="1096" y="85"/>
                        </a:lnTo>
                        <a:lnTo>
                          <a:pt x="1094" y="82"/>
                        </a:lnTo>
                        <a:lnTo>
                          <a:pt x="1090" y="79"/>
                        </a:lnTo>
                        <a:lnTo>
                          <a:pt x="1086" y="76"/>
                        </a:lnTo>
                        <a:lnTo>
                          <a:pt x="1083" y="73"/>
                        </a:lnTo>
                        <a:lnTo>
                          <a:pt x="1080" y="71"/>
                        </a:lnTo>
                        <a:lnTo>
                          <a:pt x="1076" y="70"/>
                        </a:lnTo>
                        <a:lnTo>
                          <a:pt x="1074" y="67"/>
                        </a:lnTo>
                        <a:lnTo>
                          <a:pt x="1070" y="65"/>
                        </a:lnTo>
                        <a:lnTo>
                          <a:pt x="1065" y="64"/>
                        </a:lnTo>
                        <a:lnTo>
                          <a:pt x="1063" y="62"/>
                        </a:lnTo>
                        <a:lnTo>
                          <a:pt x="1060" y="60"/>
                        </a:lnTo>
                        <a:lnTo>
                          <a:pt x="1056" y="58"/>
                        </a:lnTo>
                        <a:lnTo>
                          <a:pt x="1051" y="56"/>
                        </a:lnTo>
                        <a:lnTo>
                          <a:pt x="1048" y="56"/>
                        </a:lnTo>
                        <a:lnTo>
                          <a:pt x="1044" y="53"/>
                        </a:lnTo>
                        <a:lnTo>
                          <a:pt x="1041" y="52"/>
                        </a:lnTo>
                        <a:lnTo>
                          <a:pt x="1037" y="51"/>
                        </a:lnTo>
                        <a:lnTo>
                          <a:pt x="1033" y="50"/>
                        </a:lnTo>
                        <a:lnTo>
                          <a:pt x="1030" y="48"/>
                        </a:lnTo>
                        <a:lnTo>
                          <a:pt x="1026" y="46"/>
                        </a:lnTo>
                        <a:lnTo>
                          <a:pt x="1022" y="45"/>
                        </a:lnTo>
                        <a:lnTo>
                          <a:pt x="1018" y="44"/>
                        </a:lnTo>
                        <a:lnTo>
                          <a:pt x="1014" y="43"/>
                        </a:lnTo>
                        <a:lnTo>
                          <a:pt x="1011" y="41"/>
                        </a:lnTo>
                        <a:lnTo>
                          <a:pt x="1007" y="39"/>
                        </a:lnTo>
                        <a:lnTo>
                          <a:pt x="1004" y="38"/>
                        </a:lnTo>
                        <a:lnTo>
                          <a:pt x="1001" y="38"/>
                        </a:lnTo>
                        <a:lnTo>
                          <a:pt x="1000" y="39"/>
                        </a:lnTo>
                        <a:lnTo>
                          <a:pt x="998" y="40"/>
                        </a:lnTo>
                        <a:lnTo>
                          <a:pt x="994" y="41"/>
                        </a:lnTo>
                        <a:lnTo>
                          <a:pt x="990" y="43"/>
                        </a:lnTo>
                        <a:lnTo>
                          <a:pt x="987" y="45"/>
                        </a:lnTo>
                        <a:lnTo>
                          <a:pt x="982" y="47"/>
                        </a:lnTo>
                        <a:lnTo>
                          <a:pt x="980" y="51"/>
                        </a:lnTo>
                        <a:lnTo>
                          <a:pt x="974" y="53"/>
                        </a:lnTo>
                        <a:lnTo>
                          <a:pt x="971" y="56"/>
                        </a:lnTo>
                        <a:lnTo>
                          <a:pt x="967" y="58"/>
                        </a:lnTo>
                        <a:lnTo>
                          <a:pt x="962" y="60"/>
                        </a:lnTo>
                        <a:lnTo>
                          <a:pt x="959" y="62"/>
                        </a:lnTo>
                        <a:lnTo>
                          <a:pt x="956" y="64"/>
                        </a:lnTo>
                        <a:lnTo>
                          <a:pt x="952" y="65"/>
                        </a:lnTo>
                        <a:lnTo>
                          <a:pt x="950" y="67"/>
                        </a:lnTo>
                        <a:lnTo>
                          <a:pt x="952" y="69"/>
                        </a:lnTo>
                        <a:lnTo>
                          <a:pt x="955" y="71"/>
                        </a:lnTo>
                        <a:lnTo>
                          <a:pt x="959" y="76"/>
                        </a:lnTo>
                        <a:lnTo>
                          <a:pt x="962" y="79"/>
                        </a:lnTo>
                        <a:lnTo>
                          <a:pt x="965" y="82"/>
                        </a:lnTo>
                        <a:lnTo>
                          <a:pt x="969" y="85"/>
                        </a:lnTo>
                        <a:lnTo>
                          <a:pt x="972" y="88"/>
                        </a:lnTo>
                        <a:lnTo>
                          <a:pt x="974" y="91"/>
                        </a:lnTo>
                        <a:lnTo>
                          <a:pt x="976" y="89"/>
                        </a:lnTo>
                        <a:lnTo>
                          <a:pt x="980" y="86"/>
                        </a:lnTo>
                        <a:lnTo>
                          <a:pt x="982" y="85"/>
                        </a:lnTo>
                        <a:lnTo>
                          <a:pt x="985" y="84"/>
                        </a:lnTo>
                        <a:lnTo>
                          <a:pt x="987" y="83"/>
                        </a:lnTo>
                        <a:lnTo>
                          <a:pt x="990" y="83"/>
                        </a:lnTo>
                        <a:lnTo>
                          <a:pt x="992" y="82"/>
                        </a:lnTo>
                        <a:lnTo>
                          <a:pt x="995" y="82"/>
                        </a:lnTo>
                        <a:lnTo>
                          <a:pt x="1000" y="82"/>
                        </a:lnTo>
                        <a:lnTo>
                          <a:pt x="1005" y="83"/>
                        </a:lnTo>
                        <a:lnTo>
                          <a:pt x="1010" y="84"/>
                        </a:lnTo>
                        <a:lnTo>
                          <a:pt x="1014" y="85"/>
                        </a:lnTo>
                        <a:lnTo>
                          <a:pt x="1018" y="86"/>
                        </a:lnTo>
                        <a:lnTo>
                          <a:pt x="1023" y="89"/>
                        </a:lnTo>
                        <a:lnTo>
                          <a:pt x="1026" y="91"/>
                        </a:lnTo>
                        <a:lnTo>
                          <a:pt x="1031" y="96"/>
                        </a:lnTo>
                        <a:lnTo>
                          <a:pt x="1035" y="98"/>
                        </a:lnTo>
                        <a:lnTo>
                          <a:pt x="1038" y="102"/>
                        </a:lnTo>
                        <a:lnTo>
                          <a:pt x="1043" y="104"/>
                        </a:lnTo>
                        <a:lnTo>
                          <a:pt x="1047" y="109"/>
                        </a:lnTo>
                        <a:lnTo>
                          <a:pt x="1042" y="109"/>
                        </a:lnTo>
                        <a:lnTo>
                          <a:pt x="1037" y="109"/>
                        </a:lnTo>
                        <a:lnTo>
                          <a:pt x="1032" y="109"/>
                        </a:lnTo>
                        <a:lnTo>
                          <a:pt x="1028" y="109"/>
                        </a:lnTo>
                        <a:lnTo>
                          <a:pt x="1022" y="109"/>
                        </a:lnTo>
                        <a:lnTo>
                          <a:pt x="1018" y="109"/>
                        </a:lnTo>
                        <a:lnTo>
                          <a:pt x="1012" y="109"/>
                        </a:lnTo>
                        <a:lnTo>
                          <a:pt x="1007" y="109"/>
                        </a:lnTo>
                        <a:lnTo>
                          <a:pt x="1003" y="108"/>
                        </a:lnTo>
                        <a:lnTo>
                          <a:pt x="998" y="108"/>
                        </a:lnTo>
                        <a:lnTo>
                          <a:pt x="992" y="108"/>
                        </a:lnTo>
                        <a:lnTo>
                          <a:pt x="987" y="108"/>
                        </a:lnTo>
                        <a:lnTo>
                          <a:pt x="982" y="108"/>
                        </a:lnTo>
                        <a:lnTo>
                          <a:pt x="978" y="108"/>
                        </a:lnTo>
                        <a:lnTo>
                          <a:pt x="973" y="108"/>
                        </a:lnTo>
                        <a:lnTo>
                          <a:pt x="968" y="108"/>
                        </a:lnTo>
                        <a:lnTo>
                          <a:pt x="965" y="107"/>
                        </a:lnTo>
                        <a:lnTo>
                          <a:pt x="962" y="107"/>
                        </a:lnTo>
                        <a:lnTo>
                          <a:pt x="960" y="107"/>
                        </a:lnTo>
                        <a:lnTo>
                          <a:pt x="958" y="107"/>
                        </a:lnTo>
                        <a:lnTo>
                          <a:pt x="954" y="107"/>
                        </a:lnTo>
                        <a:lnTo>
                          <a:pt x="952" y="107"/>
                        </a:lnTo>
                        <a:lnTo>
                          <a:pt x="949" y="107"/>
                        </a:lnTo>
                        <a:lnTo>
                          <a:pt x="947" y="107"/>
                        </a:lnTo>
                        <a:lnTo>
                          <a:pt x="944" y="107"/>
                        </a:lnTo>
                        <a:lnTo>
                          <a:pt x="942" y="107"/>
                        </a:lnTo>
                        <a:lnTo>
                          <a:pt x="940" y="107"/>
                        </a:lnTo>
                        <a:lnTo>
                          <a:pt x="936" y="107"/>
                        </a:lnTo>
                        <a:lnTo>
                          <a:pt x="931" y="107"/>
                        </a:lnTo>
                        <a:lnTo>
                          <a:pt x="927" y="107"/>
                        </a:lnTo>
                        <a:lnTo>
                          <a:pt x="924" y="107"/>
                        </a:lnTo>
                        <a:lnTo>
                          <a:pt x="921" y="107"/>
                        </a:lnTo>
                        <a:lnTo>
                          <a:pt x="918" y="107"/>
                        </a:lnTo>
                        <a:lnTo>
                          <a:pt x="916" y="107"/>
                        </a:lnTo>
                        <a:lnTo>
                          <a:pt x="914" y="107"/>
                        </a:lnTo>
                        <a:lnTo>
                          <a:pt x="910" y="107"/>
                        </a:lnTo>
                        <a:lnTo>
                          <a:pt x="908" y="107"/>
                        </a:lnTo>
                        <a:lnTo>
                          <a:pt x="905" y="107"/>
                        </a:lnTo>
                        <a:lnTo>
                          <a:pt x="903" y="105"/>
                        </a:lnTo>
                        <a:lnTo>
                          <a:pt x="899" y="105"/>
                        </a:lnTo>
                        <a:lnTo>
                          <a:pt x="897" y="105"/>
                        </a:lnTo>
                        <a:lnTo>
                          <a:pt x="895" y="105"/>
                        </a:lnTo>
                        <a:lnTo>
                          <a:pt x="892" y="105"/>
                        </a:lnTo>
                        <a:lnTo>
                          <a:pt x="889" y="105"/>
                        </a:lnTo>
                        <a:lnTo>
                          <a:pt x="886" y="105"/>
                        </a:lnTo>
                        <a:lnTo>
                          <a:pt x="884" y="105"/>
                        </a:lnTo>
                        <a:lnTo>
                          <a:pt x="880" y="104"/>
                        </a:lnTo>
                        <a:lnTo>
                          <a:pt x="877" y="104"/>
                        </a:lnTo>
                        <a:lnTo>
                          <a:pt x="873" y="104"/>
                        </a:lnTo>
                        <a:lnTo>
                          <a:pt x="870" y="104"/>
                        </a:lnTo>
                        <a:lnTo>
                          <a:pt x="866" y="104"/>
                        </a:lnTo>
                        <a:lnTo>
                          <a:pt x="863" y="104"/>
                        </a:lnTo>
                        <a:lnTo>
                          <a:pt x="858" y="104"/>
                        </a:lnTo>
                        <a:lnTo>
                          <a:pt x="855" y="104"/>
                        </a:lnTo>
                        <a:lnTo>
                          <a:pt x="852" y="104"/>
                        </a:lnTo>
                        <a:lnTo>
                          <a:pt x="848" y="104"/>
                        </a:lnTo>
                        <a:lnTo>
                          <a:pt x="845" y="104"/>
                        </a:lnTo>
                        <a:lnTo>
                          <a:pt x="840" y="104"/>
                        </a:lnTo>
                        <a:lnTo>
                          <a:pt x="838" y="104"/>
                        </a:lnTo>
                        <a:lnTo>
                          <a:pt x="834" y="104"/>
                        </a:lnTo>
                        <a:lnTo>
                          <a:pt x="831" y="104"/>
                        </a:lnTo>
                        <a:lnTo>
                          <a:pt x="827" y="104"/>
                        </a:lnTo>
                        <a:lnTo>
                          <a:pt x="826" y="100"/>
                        </a:lnTo>
                        <a:lnTo>
                          <a:pt x="826" y="96"/>
                        </a:lnTo>
                        <a:lnTo>
                          <a:pt x="825" y="91"/>
                        </a:lnTo>
                        <a:lnTo>
                          <a:pt x="823" y="89"/>
                        </a:lnTo>
                        <a:lnTo>
                          <a:pt x="822" y="84"/>
                        </a:lnTo>
                        <a:lnTo>
                          <a:pt x="822" y="81"/>
                        </a:lnTo>
                        <a:lnTo>
                          <a:pt x="821" y="76"/>
                        </a:lnTo>
                        <a:lnTo>
                          <a:pt x="821" y="73"/>
                        </a:lnTo>
                        <a:lnTo>
                          <a:pt x="818" y="73"/>
                        </a:lnTo>
                        <a:lnTo>
                          <a:pt x="814" y="76"/>
                        </a:lnTo>
                        <a:lnTo>
                          <a:pt x="810" y="76"/>
                        </a:lnTo>
                        <a:lnTo>
                          <a:pt x="807" y="78"/>
                        </a:lnTo>
                        <a:lnTo>
                          <a:pt x="803" y="78"/>
                        </a:lnTo>
                        <a:lnTo>
                          <a:pt x="800" y="78"/>
                        </a:lnTo>
                        <a:lnTo>
                          <a:pt x="797" y="76"/>
                        </a:lnTo>
                        <a:lnTo>
                          <a:pt x="795" y="76"/>
                        </a:lnTo>
                        <a:lnTo>
                          <a:pt x="793" y="75"/>
                        </a:lnTo>
                        <a:lnTo>
                          <a:pt x="790" y="73"/>
                        </a:lnTo>
                        <a:lnTo>
                          <a:pt x="787" y="71"/>
                        </a:lnTo>
                        <a:lnTo>
                          <a:pt x="784" y="70"/>
                        </a:lnTo>
                        <a:lnTo>
                          <a:pt x="780" y="66"/>
                        </a:lnTo>
                        <a:lnTo>
                          <a:pt x="775" y="62"/>
                        </a:lnTo>
                        <a:lnTo>
                          <a:pt x="772" y="59"/>
                        </a:lnTo>
                        <a:lnTo>
                          <a:pt x="770" y="56"/>
                        </a:lnTo>
                        <a:lnTo>
                          <a:pt x="766" y="53"/>
                        </a:lnTo>
                        <a:lnTo>
                          <a:pt x="765" y="51"/>
                        </a:lnTo>
                        <a:lnTo>
                          <a:pt x="761" y="46"/>
                        </a:lnTo>
                        <a:lnTo>
                          <a:pt x="756" y="41"/>
                        </a:lnTo>
                        <a:lnTo>
                          <a:pt x="753" y="39"/>
                        </a:lnTo>
                        <a:lnTo>
                          <a:pt x="751" y="38"/>
                        </a:lnTo>
                        <a:lnTo>
                          <a:pt x="748" y="35"/>
                        </a:lnTo>
                        <a:lnTo>
                          <a:pt x="745" y="34"/>
                        </a:lnTo>
                        <a:lnTo>
                          <a:pt x="742" y="33"/>
                        </a:lnTo>
                        <a:lnTo>
                          <a:pt x="739" y="33"/>
                        </a:lnTo>
                        <a:lnTo>
                          <a:pt x="737" y="32"/>
                        </a:lnTo>
                        <a:lnTo>
                          <a:pt x="733" y="32"/>
                        </a:lnTo>
                        <a:lnTo>
                          <a:pt x="729" y="37"/>
                        </a:lnTo>
                        <a:lnTo>
                          <a:pt x="726" y="41"/>
                        </a:lnTo>
                        <a:lnTo>
                          <a:pt x="724" y="46"/>
                        </a:lnTo>
                        <a:lnTo>
                          <a:pt x="721" y="52"/>
                        </a:lnTo>
                        <a:lnTo>
                          <a:pt x="720" y="56"/>
                        </a:lnTo>
                        <a:lnTo>
                          <a:pt x="720" y="62"/>
                        </a:lnTo>
                        <a:lnTo>
                          <a:pt x="721" y="66"/>
                        </a:lnTo>
                        <a:lnTo>
                          <a:pt x="723" y="71"/>
                        </a:lnTo>
                        <a:lnTo>
                          <a:pt x="724" y="73"/>
                        </a:lnTo>
                        <a:lnTo>
                          <a:pt x="726" y="79"/>
                        </a:lnTo>
                        <a:lnTo>
                          <a:pt x="729" y="83"/>
                        </a:lnTo>
                        <a:lnTo>
                          <a:pt x="732" y="86"/>
                        </a:lnTo>
                        <a:lnTo>
                          <a:pt x="734" y="91"/>
                        </a:lnTo>
                        <a:lnTo>
                          <a:pt x="739" y="94"/>
                        </a:lnTo>
                        <a:lnTo>
                          <a:pt x="744" y="97"/>
                        </a:lnTo>
                        <a:lnTo>
                          <a:pt x="749" y="102"/>
                        </a:lnTo>
                        <a:lnTo>
                          <a:pt x="744" y="102"/>
                        </a:lnTo>
                        <a:lnTo>
                          <a:pt x="742" y="102"/>
                        </a:lnTo>
                        <a:lnTo>
                          <a:pt x="739" y="102"/>
                        </a:lnTo>
                        <a:lnTo>
                          <a:pt x="737" y="102"/>
                        </a:lnTo>
                        <a:lnTo>
                          <a:pt x="733" y="101"/>
                        </a:lnTo>
                        <a:lnTo>
                          <a:pt x="730" y="101"/>
                        </a:lnTo>
                        <a:lnTo>
                          <a:pt x="726" y="101"/>
                        </a:lnTo>
                        <a:lnTo>
                          <a:pt x="724" y="101"/>
                        </a:lnTo>
                        <a:lnTo>
                          <a:pt x="721" y="101"/>
                        </a:lnTo>
                        <a:lnTo>
                          <a:pt x="719" y="101"/>
                        </a:lnTo>
                        <a:lnTo>
                          <a:pt x="715" y="101"/>
                        </a:lnTo>
                        <a:lnTo>
                          <a:pt x="713" y="101"/>
                        </a:lnTo>
                        <a:lnTo>
                          <a:pt x="710" y="101"/>
                        </a:lnTo>
                        <a:lnTo>
                          <a:pt x="707" y="101"/>
                        </a:lnTo>
                        <a:lnTo>
                          <a:pt x="704" y="101"/>
                        </a:lnTo>
                        <a:lnTo>
                          <a:pt x="701" y="101"/>
                        </a:lnTo>
                        <a:lnTo>
                          <a:pt x="699" y="100"/>
                        </a:lnTo>
                        <a:lnTo>
                          <a:pt x="695" y="100"/>
                        </a:lnTo>
                        <a:lnTo>
                          <a:pt x="693" y="100"/>
                        </a:lnTo>
                        <a:lnTo>
                          <a:pt x="689" y="100"/>
                        </a:lnTo>
                        <a:lnTo>
                          <a:pt x="687" y="100"/>
                        </a:lnTo>
                        <a:lnTo>
                          <a:pt x="683" y="100"/>
                        </a:lnTo>
                        <a:lnTo>
                          <a:pt x="681" y="100"/>
                        </a:lnTo>
                        <a:lnTo>
                          <a:pt x="679" y="100"/>
                        </a:lnTo>
                        <a:lnTo>
                          <a:pt x="676" y="100"/>
                        </a:lnTo>
                        <a:lnTo>
                          <a:pt x="673" y="100"/>
                        </a:lnTo>
                        <a:lnTo>
                          <a:pt x="669" y="100"/>
                        </a:lnTo>
                        <a:lnTo>
                          <a:pt x="667" y="100"/>
                        </a:lnTo>
                        <a:lnTo>
                          <a:pt x="664" y="100"/>
                        </a:lnTo>
                        <a:lnTo>
                          <a:pt x="662" y="100"/>
                        </a:lnTo>
                        <a:lnTo>
                          <a:pt x="659" y="100"/>
                        </a:lnTo>
                        <a:lnTo>
                          <a:pt x="656" y="100"/>
                        </a:lnTo>
                        <a:lnTo>
                          <a:pt x="661" y="96"/>
                        </a:lnTo>
                        <a:lnTo>
                          <a:pt x="666" y="91"/>
                        </a:lnTo>
                        <a:lnTo>
                          <a:pt x="670" y="86"/>
                        </a:lnTo>
                        <a:lnTo>
                          <a:pt x="675" y="82"/>
                        </a:lnTo>
                        <a:lnTo>
                          <a:pt x="676" y="79"/>
                        </a:lnTo>
                        <a:lnTo>
                          <a:pt x="679" y="76"/>
                        </a:lnTo>
                        <a:lnTo>
                          <a:pt x="679" y="72"/>
                        </a:lnTo>
                        <a:lnTo>
                          <a:pt x="681" y="70"/>
                        </a:lnTo>
                        <a:lnTo>
                          <a:pt x="682" y="66"/>
                        </a:lnTo>
                        <a:lnTo>
                          <a:pt x="683" y="63"/>
                        </a:lnTo>
                        <a:lnTo>
                          <a:pt x="685" y="59"/>
                        </a:lnTo>
                        <a:lnTo>
                          <a:pt x="686" y="56"/>
                        </a:lnTo>
                        <a:lnTo>
                          <a:pt x="683" y="53"/>
                        </a:lnTo>
                        <a:lnTo>
                          <a:pt x="680" y="52"/>
                        </a:lnTo>
                        <a:lnTo>
                          <a:pt x="677" y="51"/>
                        </a:lnTo>
                        <a:lnTo>
                          <a:pt x="674" y="51"/>
                        </a:lnTo>
                        <a:lnTo>
                          <a:pt x="670" y="50"/>
                        </a:lnTo>
                        <a:lnTo>
                          <a:pt x="668" y="50"/>
                        </a:lnTo>
                        <a:lnTo>
                          <a:pt x="664" y="50"/>
                        </a:lnTo>
                        <a:lnTo>
                          <a:pt x="662" y="50"/>
                        </a:lnTo>
                        <a:lnTo>
                          <a:pt x="659" y="48"/>
                        </a:lnTo>
                        <a:lnTo>
                          <a:pt x="656" y="48"/>
                        </a:lnTo>
                        <a:lnTo>
                          <a:pt x="651" y="50"/>
                        </a:lnTo>
                        <a:lnTo>
                          <a:pt x="649" y="50"/>
                        </a:lnTo>
                        <a:lnTo>
                          <a:pt x="645" y="50"/>
                        </a:lnTo>
                        <a:lnTo>
                          <a:pt x="643" y="51"/>
                        </a:lnTo>
                        <a:lnTo>
                          <a:pt x="640" y="51"/>
                        </a:lnTo>
                        <a:lnTo>
                          <a:pt x="636" y="52"/>
                        </a:lnTo>
                        <a:lnTo>
                          <a:pt x="632" y="52"/>
                        </a:lnTo>
                        <a:lnTo>
                          <a:pt x="630" y="52"/>
                        </a:lnTo>
                        <a:lnTo>
                          <a:pt x="625" y="52"/>
                        </a:lnTo>
                        <a:lnTo>
                          <a:pt x="623" y="53"/>
                        </a:lnTo>
                        <a:lnTo>
                          <a:pt x="619" y="53"/>
                        </a:lnTo>
                        <a:lnTo>
                          <a:pt x="616" y="53"/>
                        </a:lnTo>
                        <a:lnTo>
                          <a:pt x="612" y="53"/>
                        </a:lnTo>
                        <a:lnTo>
                          <a:pt x="610" y="53"/>
                        </a:lnTo>
                        <a:lnTo>
                          <a:pt x="607" y="52"/>
                        </a:lnTo>
                        <a:lnTo>
                          <a:pt x="604" y="52"/>
                        </a:lnTo>
                        <a:lnTo>
                          <a:pt x="600" y="51"/>
                        </a:lnTo>
                        <a:lnTo>
                          <a:pt x="598" y="51"/>
                        </a:lnTo>
                        <a:lnTo>
                          <a:pt x="594" y="48"/>
                        </a:lnTo>
                        <a:lnTo>
                          <a:pt x="592" y="47"/>
                        </a:lnTo>
                        <a:lnTo>
                          <a:pt x="589" y="46"/>
                        </a:lnTo>
                        <a:lnTo>
                          <a:pt x="586" y="44"/>
                        </a:lnTo>
                        <a:lnTo>
                          <a:pt x="585" y="46"/>
                        </a:lnTo>
                        <a:lnTo>
                          <a:pt x="585" y="48"/>
                        </a:lnTo>
                        <a:lnTo>
                          <a:pt x="584" y="51"/>
                        </a:lnTo>
                        <a:lnTo>
                          <a:pt x="583" y="53"/>
                        </a:lnTo>
                        <a:lnTo>
                          <a:pt x="583" y="56"/>
                        </a:lnTo>
                        <a:lnTo>
                          <a:pt x="581" y="60"/>
                        </a:lnTo>
                        <a:lnTo>
                          <a:pt x="580" y="64"/>
                        </a:lnTo>
                        <a:lnTo>
                          <a:pt x="580" y="69"/>
                        </a:lnTo>
                        <a:lnTo>
                          <a:pt x="579" y="72"/>
                        </a:lnTo>
                        <a:lnTo>
                          <a:pt x="579" y="76"/>
                        </a:lnTo>
                        <a:lnTo>
                          <a:pt x="578" y="81"/>
                        </a:lnTo>
                        <a:lnTo>
                          <a:pt x="577" y="85"/>
                        </a:lnTo>
                        <a:lnTo>
                          <a:pt x="577" y="89"/>
                        </a:lnTo>
                        <a:lnTo>
                          <a:pt x="577" y="92"/>
                        </a:lnTo>
                        <a:lnTo>
                          <a:pt x="575" y="97"/>
                        </a:lnTo>
                        <a:lnTo>
                          <a:pt x="575" y="101"/>
                        </a:lnTo>
                        <a:lnTo>
                          <a:pt x="572" y="101"/>
                        </a:lnTo>
                        <a:lnTo>
                          <a:pt x="570" y="101"/>
                        </a:lnTo>
                        <a:lnTo>
                          <a:pt x="567" y="101"/>
                        </a:lnTo>
                        <a:lnTo>
                          <a:pt x="564" y="101"/>
                        </a:lnTo>
                        <a:lnTo>
                          <a:pt x="560" y="101"/>
                        </a:lnTo>
                        <a:lnTo>
                          <a:pt x="556" y="101"/>
                        </a:lnTo>
                        <a:lnTo>
                          <a:pt x="554" y="101"/>
                        </a:lnTo>
                        <a:lnTo>
                          <a:pt x="552" y="101"/>
                        </a:lnTo>
                        <a:lnTo>
                          <a:pt x="549" y="101"/>
                        </a:lnTo>
                        <a:lnTo>
                          <a:pt x="546" y="101"/>
                        </a:lnTo>
                        <a:lnTo>
                          <a:pt x="542" y="101"/>
                        </a:lnTo>
                        <a:lnTo>
                          <a:pt x="540" y="101"/>
                        </a:lnTo>
                        <a:lnTo>
                          <a:pt x="536" y="101"/>
                        </a:lnTo>
                        <a:lnTo>
                          <a:pt x="534" y="101"/>
                        </a:lnTo>
                        <a:lnTo>
                          <a:pt x="532" y="101"/>
                        </a:lnTo>
                        <a:lnTo>
                          <a:pt x="529" y="101"/>
                        </a:lnTo>
                        <a:lnTo>
                          <a:pt x="526" y="101"/>
                        </a:lnTo>
                        <a:lnTo>
                          <a:pt x="523" y="101"/>
                        </a:lnTo>
                        <a:lnTo>
                          <a:pt x="520" y="101"/>
                        </a:lnTo>
                        <a:lnTo>
                          <a:pt x="516" y="101"/>
                        </a:lnTo>
                        <a:lnTo>
                          <a:pt x="514" y="101"/>
                        </a:lnTo>
                        <a:lnTo>
                          <a:pt x="511" y="101"/>
                        </a:lnTo>
                        <a:lnTo>
                          <a:pt x="509" y="101"/>
                        </a:lnTo>
                        <a:lnTo>
                          <a:pt x="507" y="101"/>
                        </a:lnTo>
                        <a:lnTo>
                          <a:pt x="503" y="101"/>
                        </a:lnTo>
                        <a:lnTo>
                          <a:pt x="501" y="101"/>
                        </a:lnTo>
                        <a:lnTo>
                          <a:pt x="497" y="101"/>
                        </a:lnTo>
                        <a:lnTo>
                          <a:pt x="495" y="101"/>
                        </a:lnTo>
                        <a:lnTo>
                          <a:pt x="492" y="101"/>
                        </a:lnTo>
                        <a:lnTo>
                          <a:pt x="490" y="101"/>
                        </a:lnTo>
                        <a:lnTo>
                          <a:pt x="486" y="101"/>
                        </a:lnTo>
                        <a:lnTo>
                          <a:pt x="484" y="102"/>
                        </a:lnTo>
                        <a:lnTo>
                          <a:pt x="482" y="102"/>
                        </a:lnTo>
                        <a:lnTo>
                          <a:pt x="478" y="102"/>
                        </a:lnTo>
                        <a:lnTo>
                          <a:pt x="476" y="102"/>
                        </a:lnTo>
                        <a:lnTo>
                          <a:pt x="473" y="102"/>
                        </a:lnTo>
                        <a:lnTo>
                          <a:pt x="471" y="102"/>
                        </a:lnTo>
                        <a:lnTo>
                          <a:pt x="469" y="102"/>
                        </a:lnTo>
                        <a:lnTo>
                          <a:pt x="466" y="102"/>
                        </a:lnTo>
                        <a:lnTo>
                          <a:pt x="463" y="102"/>
                        </a:lnTo>
                        <a:lnTo>
                          <a:pt x="460" y="102"/>
                        </a:lnTo>
                        <a:lnTo>
                          <a:pt x="457" y="102"/>
                        </a:lnTo>
                        <a:lnTo>
                          <a:pt x="456" y="102"/>
                        </a:lnTo>
                        <a:lnTo>
                          <a:pt x="453" y="102"/>
                        </a:lnTo>
                        <a:lnTo>
                          <a:pt x="447" y="102"/>
                        </a:lnTo>
                        <a:lnTo>
                          <a:pt x="443" y="102"/>
                        </a:lnTo>
                        <a:lnTo>
                          <a:pt x="440" y="102"/>
                        </a:lnTo>
                        <a:lnTo>
                          <a:pt x="437" y="102"/>
                        </a:lnTo>
                        <a:lnTo>
                          <a:pt x="434" y="102"/>
                        </a:lnTo>
                        <a:lnTo>
                          <a:pt x="432" y="102"/>
                        </a:lnTo>
                        <a:lnTo>
                          <a:pt x="427" y="102"/>
                        </a:lnTo>
                        <a:lnTo>
                          <a:pt x="422" y="102"/>
                        </a:lnTo>
                        <a:lnTo>
                          <a:pt x="416" y="102"/>
                        </a:lnTo>
                        <a:lnTo>
                          <a:pt x="413" y="103"/>
                        </a:lnTo>
                        <a:lnTo>
                          <a:pt x="407" y="103"/>
                        </a:lnTo>
                        <a:lnTo>
                          <a:pt x="402" y="104"/>
                        </a:lnTo>
                        <a:lnTo>
                          <a:pt x="405" y="100"/>
                        </a:lnTo>
                        <a:lnTo>
                          <a:pt x="405" y="97"/>
                        </a:lnTo>
                        <a:lnTo>
                          <a:pt x="407" y="94"/>
                        </a:lnTo>
                        <a:lnTo>
                          <a:pt x="408" y="91"/>
                        </a:lnTo>
                        <a:lnTo>
                          <a:pt x="408" y="86"/>
                        </a:lnTo>
                        <a:lnTo>
                          <a:pt x="409" y="84"/>
                        </a:lnTo>
                        <a:lnTo>
                          <a:pt x="408" y="82"/>
                        </a:lnTo>
                        <a:lnTo>
                          <a:pt x="408" y="78"/>
                        </a:lnTo>
                        <a:lnTo>
                          <a:pt x="407" y="76"/>
                        </a:lnTo>
                        <a:lnTo>
                          <a:pt x="405" y="73"/>
                        </a:lnTo>
                        <a:lnTo>
                          <a:pt x="403" y="71"/>
                        </a:lnTo>
                        <a:lnTo>
                          <a:pt x="402" y="69"/>
                        </a:lnTo>
                        <a:lnTo>
                          <a:pt x="399" y="67"/>
                        </a:lnTo>
                        <a:lnTo>
                          <a:pt x="395" y="66"/>
                        </a:lnTo>
                        <a:lnTo>
                          <a:pt x="392" y="66"/>
                        </a:lnTo>
                        <a:lnTo>
                          <a:pt x="387" y="67"/>
                        </a:lnTo>
                        <a:lnTo>
                          <a:pt x="383" y="71"/>
                        </a:lnTo>
                        <a:lnTo>
                          <a:pt x="381" y="73"/>
                        </a:lnTo>
                        <a:lnTo>
                          <a:pt x="378" y="76"/>
                        </a:lnTo>
                        <a:lnTo>
                          <a:pt x="375" y="79"/>
                        </a:lnTo>
                        <a:lnTo>
                          <a:pt x="375" y="83"/>
                        </a:lnTo>
                        <a:lnTo>
                          <a:pt x="375" y="86"/>
                        </a:lnTo>
                        <a:lnTo>
                          <a:pt x="375" y="89"/>
                        </a:lnTo>
                        <a:lnTo>
                          <a:pt x="375" y="94"/>
                        </a:lnTo>
                        <a:lnTo>
                          <a:pt x="375" y="96"/>
                        </a:lnTo>
                        <a:lnTo>
                          <a:pt x="375" y="100"/>
                        </a:lnTo>
                        <a:lnTo>
                          <a:pt x="375" y="102"/>
                        </a:lnTo>
                        <a:lnTo>
                          <a:pt x="376" y="104"/>
                        </a:lnTo>
                        <a:lnTo>
                          <a:pt x="373" y="104"/>
                        </a:lnTo>
                        <a:lnTo>
                          <a:pt x="369" y="104"/>
                        </a:lnTo>
                        <a:lnTo>
                          <a:pt x="365" y="104"/>
                        </a:lnTo>
                        <a:lnTo>
                          <a:pt x="363" y="104"/>
                        </a:lnTo>
                        <a:lnTo>
                          <a:pt x="360" y="104"/>
                        </a:lnTo>
                        <a:lnTo>
                          <a:pt x="357" y="104"/>
                        </a:lnTo>
                        <a:lnTo>
                          <a:pt x="355" y="104"/>
                        </a:lnTo>
                        <a:lnTo>
                          <a:pt x="351" y="104"/>
                        </a:lnTo>
                        <a:lnTo>
                          <a:pt x="348" y="104"/>
                        </a:lnTo>
                        <a:lnTo>
                          <a:pt x="344" y="104"/>
                        </a:lnTo>
                        <a:lnTo>
                          <a:pt x="342" y="104"/>
                        </a:lnTo>
                        <a:lnTo>
                          <a:pt x="339" y="104"/>
                        </a:lnTo>
                        <a:lnTo>
                          <a:pt x="337" y="104"/>
                        </a:lnTo>
                        <a:lnTo>
                          <a:pt x="333" y="104"/>
                        </a:lnTo>
                        <a:lnTo>
                          <a:pt x="330" y="104"/>
                        </a:lnTo>
                        <a:lnTo>
                          <a:pt x="327" y="104"/>
                        </a:lnTo>
                        <a:lnTo>
                          <a:pt x="324" y="104"/>
                        </a:lnTo>
                        <a:lnTo>
                          <a:pt x="322" y="104"/>
                        </a:lnTo>
                        <a:lnTo>
                          <a:pt x="319" y="104"/>
                        </a:lnTo>
                        <a:lnTo>
                          <a:pt x="317" y="104"/>
                        </a:lnTo>
                        <a:lnTo>
                          <a:pt x="313" y="104"/>
                        </a:lnTo>
                        <a:lnTo>
                          <a:pt x="311" y="104"/>
                        </a:lnTo>
                        <a:lnTo>
                          <a:pt x="307" y="104"/>
                        </a:lnTo>
                        <a:lnTo>
                          <a:pt x="305" y="104"/>
                        </a:lnTo>
                        <a:lnTo>
                          <a:pt x="303" y="104"/>
                        </a:lnTo>
                        <a:lnTo>
                          <a:pt x="299" y="104"/>
                        </a:lnTo>
                        <a:lnTo>
                          <a:pt x="297" y="104"/>
                        </a:lnTo>
                        <a:lnTo>
                          <a:pt x="294" y="104"/>
                        </a:lnTo>
                        <a:lnTo>
                          <a:pt x="288" y="104"/>
                        </a:lnTo>
                        <a:lnTo>
                          <a:pt x="284" y="105"/>
                        </a:lnTo>
                        <a:lnTo>
                          <a:pt x="281" y="105"/>
                        </a:lnTo>
                        <a:lnTo>
                          <a:pt x="279" y="105"/>
                        </a:lnTo>
                        <a:lnTo>
                          <a:pt x="276" y="105"/>
                        </a:lnTo>
                        <a:lnTo>
                          <a:pt x="273" y="105"/>
                        </a:lnTo>
                        <a:lnTo>
                          <a:pt x="268" y="105"/>
                        </a:lnTo>
                        <a:lnTo>
                          <a:pt x="263" y="105"/>
                        </a:lnTo>
                        <a:lnTo>
                          <a:pt x="259" y="105"/>
                        </a:lnTo>
                        <a:lnTo>
                          <a:pt x="253" y="105"/>
                        </a:lnTo>
                        <a:lnTo>
                          <a:pt x="249" y="105"/>
                        </a:lnTo>
                        <a:lnTo>
                          <a:pt x="246" y="105"/>
                        </a:lnTo>
                        <a:lnTo>
                          <a:pt x="241" y="105"/>
                        </a:lnTo>
                        <a:lnTo>
                          <a:pt x="235" y="105"/>
                        </a:lnTo>
                        <a:lnTo>
                          <a:pt x="230" y="105"/>
                        </a:lnTo>
                        <a:lnTo>
                          <a:pt x="227" y="105"/>
                        </a:lnTo>
                        <a:lnTo>
                          <a:pt x="223" y="105"/>
                        </a:lnTo>
                        <a:lnTo>
                          <a:pt x="218" y="105"/>
                        </a:lnTo>
                        <a:lnTo>
                          <a:pt x="215" y="105"/>
                        </a:lnTo>
                        <a:lnTo>
                          <a:pt x="210" y="105"/>
                        </a:lnTo>
                        <a:lnTo>
                          <a:pt x="204" y="104"/>
                        </a:lnTo>
                        <a:lnTo>
                          <a:pt x="198" y="104"/>
                        </a:lnTo>
                        <a:lnTo>
                          <a:pt x="192" y="104"/>
                        </a:lnTo>
                        <a:lnTo>
                          <a:pt x="187" y="104"/>
                        </a:lnTo>
                        <a:lnTo>
                          <a:pt x="182" y="104"/>
                        </a:lnTo>
                        <a:lnTo>
                          <a:pt x="176" y="104"/>
                        </a:lnTo>
                        <a:lnTo>
                          <a:pt x="170" y="104"/>
                        </a:lnTo>
                        <a:lnTo>
                          <a:pt x="165" y="104"/>
                        </a:lnTo>
                        <a:lnTo>
                          <a:pt x="159" y="103"/>
                        </a:lnTo>
                        <a:lnTo>
                          <a:pt x="153" y="102"/>
                        </a:lnTo>
                        <a:lnTo>
                          <a:pt x="148" y="102"/>
                        </a:lnTo>
                        <a:lnTo>
                          <a:pt x="144" y="102"/>
                        </a:lnTo>
                        <a:lnTo>
                          <a:pt x="138" y="102"/>
                        </a:lnTo>
                        <a:lnTo>
                          <a:pt x="134" y="102"/>
                        </a:lnTo>
                        <a:lnTo>
                          <a:pt x="128" y="102"/>
                        </a:lnTo>
                        <a:lnTo>
                          <a:pt x="125" y="102"/>
                        </a:lnTo>
                        <a:lnTo>
                          <a:pt x="119" y="102"/>
                        </a:lnTo>
                        <a:lnTo>
                          <a:pt x="114" y="101"/>
                        </a:lnTo>
                        <a:lnTo>
                          <a:pt x="109" y="100"/>
                        </a:lnTo>
                        <a:lnTo>
                          <a:pt x="104" y="100"/>
                        </a:lnTo>
                        <a:lnTo>
                          <a:pt x="100" y="100"/>
                        </a:lnTo>
                        <a:lnTo>
                          <a:pt x="96" y="100"/>
                        </a:lnTo>
                        <a:lnTo>
                          <a:pt x="91" y="100"/>
                        </a:lnTo>
                        <a:lnTo>
                          <a:pt x="88" y="100"/>
                        </a:lnTo>
                        <a:lnTo>
                          <a:pt x="83" y="100"/>
                        </a:lnTo>
                        <a:lnTo>
                          <a:pt x="78" y="98"/>
                        </a:lnTo>
                        <a:lnTo>
                          <a:pt x="75" y="97"/>
                        </a:lnTo>
                        <a:lnTo>
                          <a:pt x="71" y="97"/>
                        </a:lnTo>
                        <a:lnTo>
                          <a:pt x="68" y="97"/>
                        </a:lnTo>
                        <a:lnTo>
                          <a:pt x="64" y="97"/>
                        </a:lnTo>
                        <a:lnTo>
                          <a:pt x="61" y="97"/>
                        </a:lnTo>
                        <a:lnTo>
                          <a:pt x="57" y="97"/>
                        </a:lnTo>
                        <a:lnTo>
                          <a:pt x="53" y="97"/>
                        </a:lnTo>
                        <a:lnTo>
                          <a:pt x="50" y="96"/>
                        </a:lnTo>
                        <a:lnTo>
                          <a:pt x="46" y="96"/>
                        </a:lnTo>
                        <a:lnTo>
                          <a:pt x="44" y="96"/>
                        </a:lnTo>
                        <a:lnTo>
                          <a:pt x="40" y="95"/>
                        </a:lnTo>
                        <a:lnTo>
                          <a:pt x="38" y="94"/>
                        </a:lnTo>
                        <a:lnTo>
                          <a:pt x="34" y="94"/>
                        </a:lnTo>
                        <a:lnTo>
                          <a:pt x="33" y="94"/>
                        </a:lnTo>
                        <a:lnTo>
                          <a:pt x="30" y="94"/>
                        </a:lnTo>
                        <a:lnTo>
                          <a:pt x="26" y="94"/>
                        </a:lnTo>
                        <a:lnTo>
                          <a:pt x="24" y="94"/>
                        </a:lnTo>
                        <a:lnTo>
                          <a:pt x="23" y="94"/>
                        </a:lnTo>
                        <a:lnTo>
                          <a:pt x="18" y="91"/>
                        </a:lnTo>
                        <a:lnTo>
                          <a:pt x="14" y="91"/>
                        </a:lnTo>
                        <a:lnTo>
                          <a:pt x="11" y="91"/>
                        </a:lnTo>
                        <a:lnTo>
                          <a:pt x="7" y="91"/>
                        </a:lnTo>
                        <a:lnTo>
                          <a:pt x="5" y="91"/>
                        </a:lnTo>
                        <a:lnTo>
                          <a:pt x="2" y="91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52" name="Freeform 256"/>
                  <p:cNvSpPr>
                    <a:spLocks/>
                  </p:cNvSpPr>
                  <p:nvPr/>
                </p:nvSpPr>
                <p:spPr bwMode="auto">
                  <a:xfrm>
                    <a:off x="5420" y="1680"/>
                    <a:ext cx="12" cy="31"/>
                  </a:xfrm>
                  <a:custGeom>
                    <a:avLst/>
                    <a:gdLst/>
                    <a:ahLst/>
                    <a:cxnLst>
                      <a:cxn ang="0">
                        <a:pos x="33" y="91"/>
                      </a:cxn>
                      <a:cxn ang="0">
                        <a:pos x="27" y="89"/>
                      </a:cxn>
                      <a:cxn ang="0">
                        <a:pos x="17" y="88"/>
                      </a:cxn>
                      <a:cxn ang="0">
                        <a:pos x="10" y="85"/>
                      </a:cxn>
                      <a:cxn ang="0">
                        <a:pos x="4" y="81"/>
                      </a:cxn>
                      <a:cxn ang="0">
                        <a:pos x="0" y="75"/>
                      </a:cxn>
                      <a:cxn ang="0">
                        <a:pos x="0" y="67"/>
                      </a:cxn>
                      <a:cxn ang="0">
                        <a:pos x="1" y="61"/>
                      </a:cxn>
                      <a:cxn ang="0">
                        <a:pos x="3" y="55"/>
                      </a:cxn>
                      <a:cxn ang="0">
                        <a:pos x="7" y="48"/>
                      </a:cxn>
                      <a:cxn ang="0">
                        <a:pos x="11" y="41"/>
                      </a:cxn>
                      <a:cxn ang="0">
                        <a:pos x="15" y="34"/>
                      </a:cxn>
                      <a:cxn ang="0">
                        <a:pos x="20" y="26"/>
                      </a:cxn>
                      <a:cxn ang="0">
                        <a:pos x="26" y="19"/>
                      </a:cxn>
                      <a:cxn ang="0">
                        <a:pos x="30" y="12"/>
                      </a:cxn>
                      <a:cxn ang="0">
                        <a:pos x="33" y="4"/>
                      </a:cxn>
                      <a:cxn ang="0">
                        <a:pos x="35" y="4"/>
                      </a:cxn>
                      <a:cxn ang="0">
                        <a:pos x="35" y="10"/>
                      </a:cxn>
                      <a:cxn ang="0">
                        <a:pos x="35" y="15"/>
                      </a:cxn>
                      <a:cxn ang="0">
                        <a:pos x="35" y="20"/>
                      </a:cxn>
                      <a:cxn ang="0">
                        <a:pos x="35" y="26"/>
                      </a:cxn>
                      <a:cxn ang="0">
                        <a:pos x="35" y="32"/>
                      </a:cxn>
                      <a:cxn ang="0">
                        <a:pos x="35" y="37"/>
                      </a:cxn>
                      <a:cxn ang="0">
                        <a:pos x="35" y="43"/>
                      </a:cxn>
                      <a:cxn ang="0">
                        <a:pos x="35" y="49"/>
                      </a:cxn>
                      <a:cxn ang="0">
                        <a:pos x="35" y="55"/>
                      </a:cxn>
                      <a:cxn ang="0">
                        <a:pos x="35" y="61"/>
                      </a:cxn>
                      <a:cxn ang="0">
                        <a:pos x="35" y="67"/>
                      </a:cxn>
                      <a:cxn ang="0">
                        <a:pos x="35" y="72"/>
                      </a:cxn>
                      <a:cxn ang="0">
                        <a:pos x="35" y="77"/>
                      </a:cxn>
                      <a:cxn ang="0">
                        <a:pos x="35" y="82"/>
                      </a:cxn>
                      <a:cxn ang="0">
                        <a:pos x="35" y="88"/>
                      </a:cxn>
                      <a:cxn ang="0">
                        <a:pos x="36" y="91"/>
                      </a:cxn>
                    </a:cxnLst>
                    <a:rect l="0" t="0" r="r" b="b"/>
                    <a:pathLst>
                      <a:path w="36" h="91">
                        <a:moveTo>
                          <a:pt x="36" y="91"/>
                        </a:moveTo>
                        <a:lnTo>
                          <a:pt x="33" y="91"/>
                        </a:lnTo>
                        <a:lnTo>
                          <a:pt x="29" y="91"/>
                        </a:lnTo>
                        <a:lnTo>
                          <a:pt x="27" y="89"/>
                        </a:lnTo>
                        <a:lnTo>
                          <a:pt x="23" y="89"/>
                        </a:lnTo>
                        <a:lnTo>
                          <a:pt x="17" y="88"/>
                        </a:lnTo>
                        <a:lnTo>
                          <a:pt x="15" y="87"/>
                        </a:lnTo>
                        <a:lnTo>
                          <a:pt x="10" y="85"/>
                        </a:lnTo>
                        <a:lnTo>
                          <a:pt x="8" y="83"/>
                        </a:lnTo>
                        <a:lnTo>
                          <a:pt x="4" y="81"/>
                        </a:lnTo>
                        <a:lnTo>
                          <a:pt x="3" y="80"/>
                        </a:lnTo>
                        <a:lnTo>
                          <a:pt x="0" y="75"/>
                        </a:lnTo>
                        <a:lnTo>
                          <a:pt x="0" y="70"/>
                        </a:lnTo>
                        <a:lnTo>
                          <a:pt x="0" y="67"/>
                        </a:lnTo>
                        <a:lnTo>
                          <a:pt x="0" y="64"/>
                        </a:lnTo>
                        <a:lnTo>
                          <a:pt x="1" y="61"/>
                        </a:lnTo>
                        <a:lnTo>
                          <a:pt x="3" y="58"/>
                        </a:lnTo>
                        <a:lnTo>
                          <a:pt x="3" y="55"/>
                        </a:lnTo>
                        <a:lnTo>
                          <a:pt x="6" y="51"/>
                        </a:lnTo>
                        <a:lnTo>
                          <a:pt x="7" y="48"/>
                        </a:lnTo>
                        <a:lnTo>
                          <a:pt x="9" y="45"/>
                        </a:lnTo>
                        <a:lnTo>
                          <a:pt x="11" y="41"/>
                        </a:lnTo>
                        <a:lnTo>
                          <a:pt x="13" y="37"/>
                        </a:lnTo>
                        <a:lnTo>
                          <a:pt x="15" y="34"/>
                        </a:lnTo>
                        <a:lnTo>
                          <a:pt x="19" y="30"/>
                        </a:lnTo>
                        <a:lnTo>
                          <a:pt x="20" y="26"/>
                        </a:lnTo>
                        <a:lnTo>
                          <a:pt x="23" y="23"/>
                        </a:lnTo>
                        <a:lnTo>
                          <a:pt x="26" y="19"/>
                        </a:lnTo>
                        <a:lnTo>
                          <a:pt x="28" y="15"/>
                        </a:lnTo>
                        <a:lnTo>
                          <a:pt x="30" y="12"/>
                        </a:lnTo>
                        <a:lnTo>
                          <a:pt x="32" y="7"/>
                        </a:lnTo>
                        <a:lnTo>
                          <a:pt x="33" y="4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6"/>
                        </a:lnTo>
                        <a:lnTo>
                          <a:pt x="35" y="10"/>
                        </a:lnTo>
                        <a:lnTo>
                          <a:pt x="35" y="12"/>
                        </a:lnTo>
                        <a:lnTo>
                          <a:pt x="35" y="15"/>
                        </a:lnTo>
                        <a:lnTo>
                          <a:pt x="35" y="17"/>
                        </a:lnTo>
                        <a:lnTo>
                          <a:pt x="35" y="20"/>
                        </a:lnTo>
                        <a:lnTo>
                          <a:pt x="35" y="23"/>
                        </a:lnTo>
                        <a:lnTo>
                          <a:pt x="35" y="26"/>
                        </a:lnTo>
                        <a:lnTo>
                          <a:pt x="35" y="30"/>
                        </a:lnTo>
                        <a:lnTo>
                          <a:pt x="35" y="32"/>
                        </a:lnTo>
                        <a:lnTo>
                          <a:pt x="35" y="35"/>
                        </a:lnTo>
                        <a:lnTo>
                          <a:pt x="35" y="37"/>
                        </a:lnTo>
                        <a:lnTo>
                          <a:pt x="35" y="41"/>
                        </a:lnTo>
                        <a:lnTo>
                          <a:pt x="35" y="43"/>
                        </a:lnTo>
                        <a:lnTo>
                          <a:pt x="35" y="47"/>
                        </a:lnTo>
                        <a:lnTo>
                          <a:pt x="35" y="49"/>
                        </a:lnTo>
                        <a:lnTo>
                          <a:pt x="35" y="53"/>
                        </a:lnTo>
                        <a:lnTo>
                          <a:pt x="35" y="55"/>
                        </a:lnTo>
                        <a:lnTo>
                          <a:pt x="35" y="57"/>
                        </a:lnTo>
                        <a:lnTo>
                          <a:pt x="35" y="61"/>
                        </a:lnTo>
                        <a:lnTo>
                          <a:pt x="35" y="63"/>
                        </a:lnTo>
                        <a:lnTo>
                          <a:pt x="35" y="67"/>
                        </a:lnTo>
                        <a:lnTo>
                          <a:pt x="35" y="69"/>
                        </a:lnTo>
                        <a:lnTo>
                          <a:pt x="35" y="72"/>
                        </a:lnTo>
                        <a:lnTo>
                          <a:pt x="35" y="75"/>
                        </a:lnTo>
                        <a:lnTo>
                          <a:pt x="35" y="77"/>
                        </a:lnTo>
                        <a:lnTo>
                          <a:pt x="35" y="80"/>
                        </a:lnTo>
                        <a:lnTo>
                          <a:pt x="35" y="82"/>
                        </a:lnTo>
                        <a:lnTo>
                          <a:pt x="35" y="86"/>
                        </a:lnTo>
                        <a:lnTo>
                          <a:pt x="35" y="88"/>
                        </a:lnTo>
                        <a:lnTo>
                          <a:pt x="36" y="91"/>
                        </a:lnTo>
                        <a:lnTo>
                          <a:pt x="36" y="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53" name="Freeform 257"/>
                  <p:cNvSpPr>
                    <a:spLocks/>
                  </p:cNvSpPr>
                  <p:nvPr/>
                </p:nvSpPr>
                <p:spPr bwMode="auto">
                  <a:xfrm>
                    <a:off x="5402" y="1599"/>
                    <a:ext cx="223" cy="177"/>
                  </a:xfrm>
                  <a:custGeom>
                    <a:avLst/>
                    <a:gdLst/>
                    <a:ahLst/>
                    <a:cxnLst>
                      <a:cxn ang="0">
                        <a:pos x="101" y="54"/>
                      </a:cxn>
                      <a:cxn ang="0">
                        <a:pos x="99" y="90"/>
                      </a:cxn>
                      <a:cxn ang="0">
                        <a:pos x="94" y="138"/>
                      </a:cxn>
                      <a:cxn ang="0">
                        <a:pos x="91" y="198"/>
                      </a:cxn>
                      <a:cxn ang="0">
                        <a:pos x="63" y="197"/>
                      </a:cxn>
                      <a:cxn ang="0">
                        <a:pos x="53" y="239"/>
                      </a:cxn>
                      <a:cxn ang="0">
                        <a:pos x="25" y="271"/>
                      </a:cxn>
                      <a:cxn ang="0">
                        <a:pos x="15" y="319"/>
                      </a:cxn>
                      <a:cxn ang="0">
                        <a:pos x="36" y="364"/>
                      </a:cxn>
                      <a:cxn ang="0">
                        <a:pos x="74" y="391"/>
                      </a:cxn>
                      <a:cxn ang="0">
                        <a:pos x="91" y="366"/>
                      </a:cxn>
                      <a:cxn ang="0">
                        <a:pos x="95" y="407"/>
                      </a:cxn>
                      <a:cxn ang="0">
                        <a:pos x="40" y="438"/>
                      </a:cxn>
                      <a:cxn ang="0">
                        <a:pos x="68" y="449"/>
                      </a:cxn>
                      <a:cxn ang="0">
                        <a:pos x="107" y="452"/>
                      </a:cxn>
                      <a:cxn ang="0">
                        <a:pos x="152" y="446"/>
                      </a:cxn>
                      <a:cxn ang="0">
                        <a:pos x="255" y="447"/>
                      </a:cxn>
                      <a:cxn ang="0">
                        <a:pos x="377" y="445"/>
                      </a:cxn>
                      <a:cxn ang="0">
                        <a:pos x="475" y="440"/>
                      </a:cxn>
                      <a:cxn ang="0">
                        <a:pos x="545" y="435"/>
                      </a:cxn>
                      <a:cxn ang="0">
                        <a:pos x="578" y="432"/>
                      </a:cxn>
                      <a:cxn ang="0">
                        <a:pos x="578" y="389"/>
                      </a:cxn>
                      <a:cxn ang="0">
                        <a:pos x="578" y="340"/>
                      </a:cxn>
                      <a:cxn ang="0">
                        <a:pos x="578" y="280"/>
                      </a:cxn>
                      <a:cxn ang="0">
                        <a:pos x="578" y="211"/>
                      </a:cxn>
                      <a:cxn ang="0">
                        <a:pos x="575" y="150"/>
                      </a:cxn>
                      <a:cxn ang="0">
                        <a:pos x="569" y="108"/>
                      </a:cxn>
                      <a:cxn ang="0">
                        <a:pos x="558" y="64"/>
                      </a:cxn>
                      <a:cxn ang="0">
                        <a:pos x="646" y="34"/>
                      </a:cxn>
                      <a:cxn ang="0">
                        <a:pos x="658" y="87"/>
                      </a:cxn>
                      <a:cxn ang="0">
                        <a:pos x="664" y="147"/>
                      </a:cxn>
                      <a:cxn ang="0">
                        <a:pos x="665" y="201"/>
                      </a:cxn>
                      <a:cxn ang="0">
                        <a:pos x="666" y="241"/>
                      </a:cxn>
                      <a:cxn ang="0">
                        <a:pos x="666" y="290"/>
                      </a:cxn>
                      <a:cxn ang="0">
                        <a:pos x="666" y="363"/>
                      </a:cxn>
                      <a:cxn ang="0">
                        <a:pos x="665" y="439"/>
                      </a:cxn>
                      <a:cxn ang="0">
                        <a:pos x="664" y="495"/>
                      </a:cxn>
                      <a:cxn ang="0">
                        <a:pos x="645" y="518"/>
                      </a:cxn>
                      <a:cxn ang="0">
                        <a:pos x="596" y="523"/>
                      </a:cxn>
                      <a:cxn ang="0">
                        <a:pos x="538" y="525"/>
                      </a:cxn>
                      <a:cxn ang="0">
                        <a:pos x="486" y="528"/>
                      </a:cxn>
                      <a:cxn ang="0">
                        <a:pos x="436" y="530"/>
                      </a:cxn>
                      <a:cxn ang="0">
                        <a:pos x="309" y="530"/>
                      </a:cxn>
                      <a:cxn ang="0">
                        <a:pos x="201" y="525"/>
                      </a:cxn>
                      <a:cxn ang="0">
                        <a:pos x="120" y="518"/>
                      </a:cxn>
                      <a:cxn ang="0">
                        <a:pos x="70" y="512"/>
                      </a:cxn>
                      <a:cxn ang="0">
                        <a:pos x="31" y="480"/>
                      </a:cxn>
                      <a:cxn ang="0">
                        <a:pos x="15" y="436"/>
                      </a:cxn>
                      <a:cxn ang="0">
                        <a:pos x="5" y="384"/>
                      </a:cxn>
                      <a:cxn ang="0">
                        <a:pos x="0" y="330"/>
                      </a:cxn>
                      <a:cxn ang="0">
                        <a:pos x="6" y="280"/>
                      </a:cxn>
                      <a:cxn ang="0">
                        <a:pos x="26" y="233"/>
                      </a:cxn>
                      <a:cxn ang="0">
                        <a:pos x="0" y="239"/>
                      </a:cxn>
                      <a:cxn ang="0">
                        <a:pos x="3" y="204"/>
                      </a:cxn>
                      <a:cxn ang="0">
                        <a:pos x="5" y="166"/>
                      </a:cxn>
                      <a:cxn ang="0">
                        <a:pos x="40" y="160"/>
                      </a:cxn>
                      <a:cxn ang="0">
                        <a:pos x="66" y="117"/>
                      </a:cxn>
                      <a:cxn ang="0">
                        <a:pos x="30" y="115"/>
                      </a:cxn>
                      <a:cxn ang="0">
                        <a:pos x="8" y="147"/>
                      </a:cxn>
                      <a:cxn ang="0">
                        <a:pos x="11" y="100"/>
                      </a:cxn>
                      <a:cxn ang="0">
                        <a:pos x="15" y="61"/>
                      </a:cxn>
                      <a:cxn ang="0">
                        <a:pos x="19" y="20"/>
                      </a:cxn>
                    </a:cxnLst>
                    <a:rect l="0" t="0" r="r" b="b"/>
                    <a:pathLst>
                      <a:path w="667" h="531">
                        <a:moveTo>
                          <a:pt x="22" y="4"/>
                        </a:moveTo>
                        <a:lnTo>
                          <a:pt x="105" y="26"/>
                        </a:lnTo>
                        <a:lnTo>
                          <a:pt x="105" y="27"/>
                        </a:lnTo>
                        <a:lnTo>
                          <a:pt x="105" y="29"/>
                        </a:lnTo>
                        <a:lnTo>
                          <a:pt x="104" y="30"/>
                        </a:lnTo>
                        <a:lnTo>
                          <a:pt x="104" y="33"/>
                        </a:lnTo>
                        <a:lnTo>
                          <a:pt x="104" y="35"/>
                        </a:lnTo>
                        <a:lnTo>
                          <a:pt x="104" y="38"/>
                        </a:lnTo>
                        <a:lnTo>
                          <a:pt x="104" y="41"/>
                        </a:lnTo>
                        <a:lnTo>
                          <a:pt x="104" y="45"/>
                        </a:lnTo>
                        <a:lnTo>
                          <a:pt x="102" y="48"/>
                        </a:lnTo>
                        <a:lnTo>
                          <a:pt x="101" y="53"/>
                        </a:lnTo>
                        <a:lnTo>
                          <a:pt x="101" y="54"/>
                        </a:lnTo>
                        <a:lnTo>
                          <a:pt x="101" y="57"/>
                        </a:lnTo>
                        <a:lnTo>
                          <a:pt x="101" y="59"/>
                        </a:lnTo>
                        <a:lnTo>
                          <a:pt x="101" y="62"/>
                        </a:lnTo>
                        <a:lnTo>
                          <a:pt x="101" y="65"/>
                        </a:lnTo>
                        <a:lnTo>
                          <a:pt x="101" y="67"/>
                        </a:lnTo>
                        <a:lnTo>
                          <a:pt x="101" y="71"/>
                        </a:lnTo>
                        <a:lnTo>
                          <a:pt x="101" y="73"/>
                        </a:lnTo>
                        <a:lnTo>
                          <a:pt x="100" y="76"/>
                        </a:lnTo>
                        <a:lnTo>
                          <a:pt x="99" y="79"/>
                        </a:lnTo>
                        <a:lnTo>
                          <a:pt x="99" y="81"/>
                        </a:lnTo>
                        <a:lnTo>
                          <a:pt x="99" y="85"/>
                        </a:lnTo>
                        <a:lnTo>
                          <a:pt x="99" y="87"/>
                        </a:lnTo>
                        <a:lnTo>
                          <a:pt x="99" y="90"/>
                        </a:lnTo>
                        <a:lnTo>
                          <a:pt x="99" y="95"/>
                        </a:lnTo>
                        <a:lnTo>
                          <a:pt x="99" y="97"/>
                        </a:lnTo>
                        <a:lnTo>
                          <a:pt x="98" y="100"/>
                        </a:lnTo>
                        <a:lnTo>
                          <a:pt x="97" y="105"/>
                        </a:lnTo>
                        <a:lnTo>
                          <a:pt x="97" y="108"/>
                        </a:lnTo>
                        <a:lnTo>
                          <a:pt x="97" y="112"/>
                        </a:lnTo>
                        <a:lnTo>
                          <a:pt x="97" y="115"/>
                        </a:lnTo>
                        <a:lnTo>
                          <a:pt x="97" y="119"/>
                        </a:lnTo>
                        <a:lnTo>
                          <a:pt x="97" y="123"/>
                        </a:lnTo>
                        <a:lnTo>
                          <a:pt x="97" y="128"/>
                        </a:lnTo>
                        <a:lnTo>
                          <a:pt x="95" y="131"/>
                        </a:lnTo>
                        <a:lnTo>
                          <a:pt x="94" y="135"/>
                        </a:lnTo>
                        <a:lnTo>
                          <a:pt x="94" y="138"/>
                        </a:lnTo>
                        <a:lnTo>
                          <a:pt x="94" y="143"/>
                        </a:lnTo>
                        <a:lnTo>
                          <a:pt x="94" y="148"/>
                        </a:lnTo>
                        <a:lnTo>
                          <a:pt x="94" y="152"/>
                        </a:lnTo>
                        <a:lnTo>
                          <a:pt x="93" y="156"/>
                        </a:lnTo>
                        <a:lnTo>
                          <a:pt x="93" y="161"/>
                        </a:lnTo>
                        <a:lnTo>
                          <a:pt x="92" y="165"/>
                        </a:lnTo>
                        <a:lnTo>
                          <a:pt x="92" y="169"/>
                        </a:lnTo>
                        <a:lnTo>
                          <a:pt x="91" y="173"/>
                        </a:lnTo>
                        <a:lnTo>
                          <a:pt x="91" y="179"/>
                        </a:lnTo>
                        <a:lnTo>
                          <a:pt x="91" y="182"/>
                        </a:lnTo>
                        <a:lnTo>
                          <a:pt x="91" y="187"/>
                        </a:lnTo>
                        <a:lnTo>
                          <a:pt x="91" y="192"/>
                        </a:lnTo>
                        <a:lnTo>
                          <a:pt x="91" y="198"/>
                        </a:lnTo>
                        <a:lnTo>
                          <a:pt x="89" y="201"/>
                        </a:lnTo>
                        <a:lnTo>
                          <a:pt x="89" y="207"/>
                        </a:lnTo>
                        <a:lnTo>
                          <a:pt x="89" y="211"/>
                        </a:lnTo>
                        <a:lnTo>
                          <a:pt x="89" y="217"/>
                        </a:lnTo>
                        <a:lnTo>
                          <a:pt x="88" y="214"/>
                        </a:lnTo>
                        <a:lnTo>
                          <a:pt x="86" y="211"/>
                        </a:lnTo>
                        <a:lnTo>
                          <a:pt x="83" y="207"/>
                        </a:lnTo>
                        <a:lnTo>
                          <a:pt x="80" y="205"/>
                        </a:lnTo>
                        <a:lnTo>
                          <a:pt x="76" y="201"/>
                        </a:lnTo>
                        <a:lnTo>
                          <a:pt x="70" y="199"/>
                        </a:lnTo>
                        <a:lnTo>
                          <a:pt x="68" y="198"/>
                        </a:lnTo>
                        <a:lnTo>
                          <a:pt x="66" y="197"/>
                        </a:lnTo>
                        <a:lnTo>
                          <a:pt x="63" y="197"/>
                        </a:lnTo>
                        <a:lnTo>
                          <a:pt x="61" y="195"/>
                        </a:lnTo>
                        <a:lnTo>
                          <a:pt x="60" y="197"/>
                        </a:lnTo>
                        <a:lnTo>
                          <a:pt x="59" y="199"/>
                        </a:lnTo>
                        <a:lnTo>
                          <a:pt x="59" y="201"/>
                        </a:lnTo>
                        <a:lnTo>
                          <a:pt x="57" y="206"/>
                        </a:lnTo>
                        <a:lnTo>
                          <a:pt x="56" y="208"/>
                        </a:lnTo>
                        <a:lnTo>
                          <a:pt x="55" y="213"/>
                        </a:lnTo>
                        <a:lnTo>
                          <a:pt x="54" y="218"/>
                        </a:lnTo>
                        <a:lnTo>
                          <a:pt x="54" y="222"/>
                        </a:lnTo>
                        <a:lnTo>
                          <a:pt x="53" y="226"/>
                        </a:lnTo>
                        <a:lnTo>
                          <a:pt x="53" y="231"/>
                        </a:lnTo>
                        <a:lnTo>
                          <a:pt x="53" y="235"/>
                        </a:lnTo>
                        <a:lnTo>
                          <a:pt x="53" y="239"/>
                        </a:lnTo>
                        <a:lnTo>
                          <a:pt x="53" y="243"/>
                        </a:lnTo>
                        <a:lnTo>
                          <a:pt x="53" y="246"/>
                        </a:lnTo>
                        <a:lnTo>
                          <a:pt x="54" y="250"/>
                        </a:lnTo>
                        <a:lnTo>
                          <a:pt x="56" y="254"/>
                        </a:lnTo>
                        <a:lnTo>
                          <a:pt x="51" y="255"/>
                        </a:lnTo>
                        <a:lnTo>
                          <a:pt x="48" y="257"/>
                        </a:lnTo>
                        <a:lnTo>
                          <a:pt x="44" y="257"/>
                        </a:lnTo>
                        <a:lnTo>
                          <a:pt x="41" y="260"/>
                        </a:lnTo>
                        <a:lnTo>
                          <a:pt x="38" y="262"/>
                        </a:lnTo>
                        <a:lnTo>
                          <a:pt x="35" y="263"/>
                        </a:lnTo>
                        <a:lnTo>
                          <a:pt x="32" y="264"/>
                        </a:lnTo>
                        <a:lnTo>
                          <a:pt x="30" y="267"/>
                        </a:lnTo>
                        <a:lnTo>
                          <a:pt x="25" y="271"/>
                        </a:lnTo>
                        <a:lnTo>
                          <a:pt x="22" y="275"/>
                        </a:lnTo>
                        <a:lnTo>
                          <a:pt x="19" y="280"/>
                        </a:lnTo>
                        <a:lnTo>
                          <a:pt x="17" y="284"/>
                        </a:lnTo>
                        <a:lnTo>
                          <a:pt x="15" y="289"/>
                        </a:lnTo>
                        <a:lnTo>
                          <a:pt x="13" y="294"/>
                        </a:lnTo>
                        <a:lnTo>
                          <a:pt x="12" y="299"/>
                        </a:lnTo>
                        <a:lnTo>
                          <a:pt x="12" y="303"/>
                        </a:lnTo>
                        <a:lnTo>
                          <a:pt x="12" y="306"/>
                        </a:lnTo>
                        <a:lnTo>
                          <a:pt x="12" y="308"/>
                        </a:lnTo>
                        <a:lnTo>
                          <a:pt x="12" y="312"/>
                        </a:lnTo>
                        <a:lnTo>
                          <a:pt x="13" y="314"/>
                        </a:lnTo>
                        <a:lnTo>
                          <a:pt x="13" y="317"/>
                        </a:lnTo>
                        <a:lnTo>
                          <a:pt x="15" y="319"/>
                        </a:lnTo>
                        <a:lnTo>
                          <a:pt x="15" y="322"/>
                        </a:lnTo>
                        <a:lnTo>
                          <a:pt x="17" y="325"/>
                        </a:lnTo>
                        <a:lnTo>
                          <a:pt x="18" y="330"/>
                        </a:lnTo>
                        <a:lnTo>
                          <a:pt x="21" y="336"/>
                        </a:lnTo>
                        <a:lnTo>
                          <a:pt x="21" y="338"/>
                        </a:lnTo>
                        <a:lnTo>
                          <a:pt x="23" y="340"/>
                        </a:lnTo>
                        <a:lnTo>
                          <a:pt x="24" y="343"/>
                        </a:lnTo>
                        <a:lnTo>
                          <a:pt x="25" y="345"/>
                        </a:lnTo>
                        <a:lnTo>
                          <a:pt x="28" y="351"/>
                        </a:lnTo>
                        <a:lnTo>
                          <a:pt x="31" y="356"/>
                        </a:lnTo>
                        <a:lnTo>
                          <a:pt x="32" y="358"/>
                        </a:lnTo>
                        <a:lnTo>
                          <a:pt x="35" y="360"/>
                        </a:lnTo>
                        <a:lnTo>
                          <a:pt x="36" y="364"/>
                        </a:lnTo>
                        <a:lnTo>
                          <a:pt x="38" y="368"/>
                        </a:lnTo>
                        <a:lnTo>
                          <a:pt x="42" y="372"/>
                        </a:lnTo>
                        <a:lnTo>
                          <a:pt x="45" y="376"/>
                        </a:lnTo>
                        <a:lnTo>
                          <a:pt x="49" y="381"/>
                        </a:lnTo>
                        <a:lnTo>
                          <a:pt x="53" y="387"/>
                        </a:lnTo>
                        <a:lnTo>
                          <a:pt x="56" y="391"/>
                        </a:lnTo>
                        <a:lnTo>
                          <a:pt x="60" y="396"/>
                        </a:lnTo>
                        <a:lnTo>
                          <a:pt x="63" y="400"/>
                        </a:lnTo>
                        <a:lnTo>
                          <a:pt x="67" y="404"/>
                        </a:lnTo>
                        <a:lnTo>
                          <a:pt x="68" y="401"/>
                        </a:lnTo>
                        <a:lnTo>
                          <a:pt x="70" y="396"/>
                        </a:lnTo>
                        <a:lnTo>
                          <a:pt x="73" y="394"/>
                        </a:lnTo>
                        <a:lnTo>
                          <a:pt x="74" y="391"/>
                        </a:lnTo>
                        <a:lnTo>
                          <a:pt x="76" y="388"/>
                        </a:lnTo>
                        <a:lnTo>
                          <a:pt x="78" y="384"/>
                        </a:lnTo>
                        <a:lnTo>
                          <a:pt x="79" y="381"/>
                        </a:lnTo>
                        <a:lnTo>
                          <a:pt x="81" y="378"/>
                        </a:lnTo>
                        <a:lnTo>
                          <a:pt x="81" y="374"/>
                        </a:lnTo>
                        <a:lnTo>
                          <a:pt x="83" y="371"/>
                        </a:lnTo>
                        <a:lnTo>
                          <a:pt x="86" y="366"/>
                        </a:lnTo>
                        <a:lnTo>
                          <a:pt x="87" y="363"/>
                        </a:lnTo>
                        <a:lnTo>
                          <a:pt x="88" y="358"/>
                        </a:lnTo>
                        <a:lnTo>
                          <a:pt x="91" y="356"/>
                        </a:lnTo>
                        <a:lnTo>
                          <a:pt x="91" y="359"/>
                        </a:lnTo>
                        <a:lnTo>
                          <a:pt x="91" y="363"/>
                        </a:lnTo>
                        <a:lnTo>
                          <a:pt x="91" y="366"/>
                        </a:lnTo>
                        <a:lnTo>
                          <a:pt x="91" y="370"/>
                        </a:lnTo>
                        <a:lnTo>
                          <a:pt x="91" y="374"/>
                        </a:lnTo>
                        <a:lnTo>
                          <a:pt x="91" y="376"/>
                        </a:lnTo>
                        <a:lnTo>
                          <a:pt x="92" y="379"/>
                        </a:lnTo>
                        <a:lnTo>
                          <a:pt x="92" y="383"/>
                        </a:lnTo>
                        <a:lnTo>
                          <a:pt x="92" y="387"/>
                        </a:lnTo>
                        <a:lnTo>
                          <a:pt x="93" y="389"/>
                        </a:lnTo>
                        <a:lnTo>
                          <a:pt x="94" y="391"/>
                        </a:lnTo>
                        <a:lnTo>
                          <a:pt x="94" y="396"/>
                        </a:lnTo>
                        <a:lnTo>
                          <a:pt x="94" y="398"/>
                        </a:lnTo>
                        <a:lnTo>
                          <a:pt x="94" y="401"/>
                        </a:lnTo>
                        <a:lnTo>
                          <a:pt x="94" y="404"/>
                        </a:lnTo>
                        <a:lnTo>
                          <a:pt x="95" y="407"/>
                        </a:lnTo>
                        <a:lnTo>
                          <a:pt x="92" y="408"/>
                        </a:lnTo>
                        <a:lnTo>
                          <a:pt x="88" y="409"/>
                        </a:lnTo>
                        <a:lnTo>
                          <a:pt x="83" y="411"/>
                        </a:lnTo>
                        <a:lnTo>
                          <a:pt x="81" y="414"/>
                        </a:lnTo>
                        <a:lnTo>
                          <a:pt x="76" y="416"/>
                        </a:lnTo>
                        <a:lnTo>
                          <a:pt x="70" y="419"/>
                        </a:lnTo>
                        <a:lnTo>
                          <a:pt x="66" y="421"/>
                        </a:lnTo>
                        <a:lnTo>
                          <a:pt x="62" y="425"/>
                        </a:lnTo>
                        <a:lnTo>
                          <a:pt x="57" y="427"/>
                        </a:lnTo>
                        <a:lnTo>
                          <a:pt x="53" y="429"/>
                        </a:lnTo>
                        <a:lnTo>
                          <a:pt x="48" y="432"/>
                        </a:lnTo>
                        <a:lnTo>
                          <a:pt x="44" y="435"/>
                        </a:lnTo>
                        <a:lnTo>
                          <a:pt x="40" y="438"/>
                        </a:lnTo>
                        <a:lnTo>
                          <a:pt x="37" y="440"/>
                        </a:lnTo>
                        <a:lnTo>
                          <a:pt x="34" y="442"/>
                        </a:lnTo>
                        <a:lnTo>
                          <a:pt x="32" y="445"/>
                        </a:lnTo>
                        <a:lnTo>
                          <a:pt x="36" y="445"/>
                        </a:lnTo>
                        <a:lnTo>
                          <a:pt x="41" y="445"/>
                        </a:lnTo>
                        <a:lnTo>
                          <a:pt x="44" y="445"/>
                        </a:lnTo>
                        <a:lnTo>
                          <a:pt x="48" y="445"/>
                        </a:lnTo>
                        <a:lnTo>
                          <a:pt x="53" y="445"/>
                        </a:lnTo>
                        <a:lnTo>
                          <a:pt x="56" y="445"/>
                        </a:lnTo>
                        <a:lnTo>
                          <a:pt x="61" y="445"/>
                        </a:lnTo>
                        <a:lnTo>
                          <a:pt x="66" y="445"/>
                        </a:lnTo>
                        <a:lnTo>
                          <a:pt x="66" y="447"/>
                        </a:lnTo>
                        <a:lnTo>
                          <a:pt x="68" y="449"/>
                        </a:lnTo>
                        <a:lnTo>
                          <a:pt x="69" y="452"/>
                        </a:lnTo>
                        <a:lnTo>
                          <a:pt x="70" y="454"/>
                        </a:lnTo>
                        <a:lnTo>
                          <a:pt x="74" y="457"/>
                        </a:lnTo>
                        <a:lnTo>
                          <a:pt x="78" y="460"/>
                        </a:lnTo>
                        <a:lnTo>
                          <a:pt x="81" y="461"/>
                        </a:lnTo>
                        <a:lnTo>
                          <a:pt x="85" y="463"/>
                        </a:lnTo>
                        <a:lnTo>
                          <a:pt x="88" y="463"/>
                        </a:lnTo>
                        <a:lnTo>
                          <a:pt x="92" y="463"/>
                        </a:lnTo>
                        <a:lnTo>
                          <a:pt x="94" y="461"/>
                        </a:lnTo>
                        <a:lnTo>
                          <a:pt x="99" y="459"/>
                        </a:lnTo>
                        <a:lnTo>
                          <a:pt x="101" y="458"/>
                        </a:lnTo>
                        <a:lnTo>
                          <a:pt x="104" y="455"/>
                        </a:lnTo>
                        <a:lnTo>
                          <a:pt x="107" y="452"/>
                        </a:lnTo>
                        <a:lnTo>
                          <a:pt x="110" y="449"/>
                        </a:lnTo>
                        <a:lnTo>
                          <a:pt x="112" y="446"/>
                        </a:lnTo>
                        <a:lnTo>
                          <a:pt x="114" y="442"/>
                        </a:lnTo>
                        <a:lnTo>
                          <a:pt x="117" y="442"/>
                        </a:lnTo>
                        <a:lnTo>
                          <a:pt x="121" y="444"/>
                        </a:lnTo>
                        <a:lnTo>
                          <a:pt x="125" y="445"/>
                        </a:lnTo>
                        <a:lnTo>
                          <a:pt x="130" y="446"/>
                        </a:lnTo>
                        <a:lnTo>
                          <a:pt x="133" y="446"/>
                        </a:lnTo>
                        <a:lnTo>
                          <a:pt x="138" y="446"/>
                        </a:lnTo>
                        <a:lnTo>
                          <a:pt x="142" y="446"/>
                        </a:lnTo>
                        <a:lnTo>
                          <a:pt x="146" y="447"/>
                        </a:lnTo>
                        <a:lnTo>
                          <a:pt x="149" y="446"/>
                        </a:lnTo>
                        <a:lnTo>
                          <a:pt x="152" y="446"/>
                        </a:lnTo>
                        <a:lnTo>
                          <a:pt x="156" y="446"/>
                        </a:lnTo>
                        <a:lnTo>
                          <a:pt x="158" y="446"/>
                        </a:lnTo>
                        <a:lnTo>
                          <a:pt x="162" y="446"/>
                        </a:lnTo>
                        <a:lnTo>
                          <a:pt x="164" y="446"/>
                        </a:lnTo>
                        <a:lnTo>
                          <a:pt x="175" y="446"/>
                        </a:lnTo>
                        <a:lnTo>
                          <a:pt x="184" y="447"/>
                        </a:lnTo>
                        <a:lnTo>
                          <a:pt x="195" y="447"/>
                        </a:lnTo>
                        <a:lnTo>
                          <a:pt x="204" y="447"/>
                        </a:lnTo>
                        <a:lnTo>
                          <a:pt x="215" y="447"/>
                        </a:lnTo>
                        <a:lnTo>
                          <a:pt x="225" y="447"/>
                        </a:lnTo>
                        <a:lnTo>
                          <a:pt x="235" y="447"/>
                        </a:lnTo>
                        <a:lnTo>
                          <a:pt x="246" y="447"/>
                        </a:lnTo>
                        <a:lnTo>
                          <a:pt x="255" y="447"/>
                        </a:lnTo>
                        <a:lnTo>
                          <a:pt x="265" y="447"/>
                        </a:lnTo>
                        <a:lnTo>
                          <a:pt x="274" y="447"/>
                        </a:lnTo>
                        <a:lnTo>
                          <a:pt x="285" y="447"/>
                        </a:lnTo>
                        <a:lnTo>
                          <a:pt x="293" y="447"/>
                        </a:lnTo>
                        <a:lnTo>
                          <a:pt x="304" y="447"/>
                        </a:lnTo>
                        <a:lnTo>
                          <a:pt x="314" y="447"/>
                        </a:lnTo>
                        <a:lnTo>
                          <a:pt x="323" y="447"/>
                        </a:lnTo>
                        <a:lnTo>
                          <a:pt x="331" y="447"/>
                        </a:lnTo>
                        <a:lnTo>
                          <a:pt x="341" y="446"/>
                        </a:lnTo>
                        <a:lnTo>
                          <a:pt x="349" y="446"/>
                        </a:lnTo>
                        <a:lnTo>
                          <a:pt x="359" y="446"/>
                        </a:lnTo>
                        <a:lnTo>
                          <a:pt x="367" y="445"/>
                        </a:lnTo>
                        <a:lnTo>
                          <a:pt x="377" y="445"/>
                        </a:lnTo>
                        <a:lnTo>
                          <a:pt x="385" y="445"/>
                        </a:lnTo>
                        <a:lnTo>
                          <a:pt x="393" y="445"/>
                        </a:lnTo>
                        <a:lnTo>
                          <a:pt x="401" y="445"/>
                        </a:lnTo>
                        <a:lnTo>
                          <a:pt x="410" y="444"/>
                        </a:lnTo>
                        <a:lnTo>
                          <a:pt x="417" y="444"/>
                        </a:lnTo>
                        <a:lnTo>
                          <a:pt x="425" y="444"/>
                        </a:lnTo>
                        <a:lnTo>
                          <a:pt x="432" y="442"/>
                        </a:lnTo>
                        <a:lnTo>
                          <a:pt x="441" y="442"/>
                        </a:lnTo>
                        <a:lnTo>
                          <a:pt x="448" y="442"/>
                        </a:lnTo>
                        <a:lnTo>
                          <a:pt x="455" y="442"/>
                        </a:lnTo>
                        <a:lnTo>
                          <a:pt x="462" y="441"/>
                        </a:lnTo>
                        <a:lnTo>
                          <a:pt x="468" y="441"/>
                        </a:lnTo>
                        <a:lnTo>
                          <a:pt x="475" y="440"/>
                        </a:lnTo>
                        <a:lnTo>
                          <a:pt x="482" y="440"/>
                        </a:lnTo>
                        <a:lnTo>
                          <a:pt x="488" y="439"/>
                        </a:lnTo>
                        <a:lnTo>
                          <a:pt x="494" y="439"/>
                        </a:lnTo>
                        <a:lnTo>
                          <a:pt x="500" y="439"/>
                        </a:lnTo>
                        <a:lnTo>
                          <a:pt x="506" y="439"/>
                        </a:lnTo>
                        <a:lnTo>
                          <a:pt x="512" y="438"/>
                        </a:lnTo>
                        <a:lnTo>
                          <a:pt x="517" y="438"/>
                        </a:lnTo>
                        <a:lnTo>
                          <a:pt x="521" y="436"/>
                        </a:lnTo>
                        <a:lnTo>
                          <a:pt x="526" y="436"/>
                        </a:lnTo>
                        <a:lnTo>
                          <a:pt x="532" y="436"/>
                        </a:lnTo>
                        <a:lnTo>
                          <a:pt x="537" y="436"/>
                        </a:lnTo>
                        <a:lnTo>
                          <a:pt x="540" y="435"/>
                        </a:lnTo>
                        <a:lnTo>
                          <a:pt x="545" y="435"/>
                        </a:lnTo>
                        <a:lnTo>
                          <a:pt x="549" y="435"/>
                        </a:lnTo>
                        <a:lnTo>
                          <a:pt x="552" y="434"/>
                        </a:lnTo>
                        <a:lnTo>
                          <a:pt x="556" y="434"/>
                        </a:lnTo>
                        <a:lnTo>
                          <a:pt x="559" y="434"/>
                        </a:lnTo>
                        <a:lnTo>
                          <a:pt x="562" y="434"/>
                        </a:lnTo>
                        <a:lnTo>
                          <a:pt x="564" y="433"/>
                        </a:lnTo>
                        <a:lnTo>
                          <a:pt x="566" y="433"/>
                        </a:lnTo>
                        <a:lnTo>
                          <a:pt x="570" y="433"/>
                        </a:lnTo>
                        <a:lnTo>
                          <a:pt x="572" y="433"/>
                        </a:lnTo>
                        <a:lnTo>
                          <a:pt x="576" y="433"/>
                        </a:lnTo>
                        <a:lnTo>
                          <a:pt x="577" y="433"/>
                        </a:lnTo>
                        <a:lnTo>
                          <a:pt x="578" y="433"/>
                        </a:lnTo>
                        <a:lnTo>
                          <a:pt x="578" y="432"/>
                        </a:lnTo>
                        <a:lnTo>
                          <a:pt x="578" y="428"/>
                        </a:lnTo>
                        <a:lnTo>
                          <a:pt x="578" y="425"/>
                        </a:lnTo>
                        <a:lnTo>
                          <a:pt x="578" y="422"/>
                        </a:lnTo>
                        <a:lnTo>
                          <a:pt x="578" y="419"/>
                        </a:lnTo>
                        <a:lnTo>
                          <a:pt x="578" y="415"/>
                        </a:lnTo>
                        <a:lnTo>
                          <a:pt x="578" y="410"/>
                        </a:lnTo>
                        <a:lnTo>
                          <a:pt x="578" y="406"/>
                        </a:lnTo>
                        <a:lnTo>
                          <a:pt x="578" y="402"/>
                        </a:lnTo>
                        <a:lnTo>
                          <a:pt x="578" y="400"/>
                        </a:lnTo>
                        <a:lnTo>
                          <a:pt x="578" y="397"/>
                        </a:lnTo>
                        <a:lnTo>
                          <a:pt x="578" y="395"/>
                        </a:lnTo>
                        <a:lnTo>
                          <a:pt x="578" y="391"/>
                        </a:lnTo>
                        <a:lnTo>
                          <a:pt x="578" y="389"/>
                        </a:lnTo>
                        <a:lnTo>
                          <a:pt x="578" y="385"/>
                        </a:lnTo>
                        <a:lnTo>
                          <a:pt x="578" y="383"/>
                        </a:lnTo>
                        <a:lnTo>
                          <a:pt x="578" y="378"/>
                        </a:lnTo>
                        <a:lnTo>
                          <a:pt x="578" y="376"/>
                        </a:lnTo>
                        <a:lnTo>
                          <a:pt x="578" y="372"/>
                        </a:lnTo>
                        <a:lnTo>
                          <a:pt x="579" y="369"/>
                        </a:lnTo>
                        <a:lnTo>
                          <a:pt x="578" y="364"/>
                        </a:lnTo>
                        <a:lnTo>
                          <a:pt x="578" y="360"/>
                        </a:lnTo>
                        <a:lnTo>
                          <a:pt x="578" y="357"/>
                        </a:lnTo>
                        <a:lnTo>
                          <a:pt x="578" y="353"/>
                        </a:lnTo>
                        <a:lnTo>
                          <a:pt x="578" y="349"/>
                        </a:lnTo>
                        <a:lnTo>
                          <a:pt x="578" y="344"/>
                        </a:lnTo>
                        <a:lnTo>
                          <a:pt x="578" y="340"/>
                        </a:lnTo>
                        <a:lnTo>
                          <a:pt x="578" y="336"/>
                        </a:lnTo>
                        <a:lnTo>
                          <a:pt x="578" y="331"/>
                        </a:lnTo>
                        <a:lnTo>
                          <a:pt x="578" y="327"/>
                        </a:lnTo>
                        <a:lnTo>
                          <a:pt x="578" y="322"/>
                        </a:lnTo>
                        <a:lnTo>
                          <a:pt x="578" y="318"/>
                        </a:lnTo>
                        <a:lnTo>
                          <a:pt x="578" y="313"/>
                        </a:lnTo>
                        <a:lnTo>
                          <a:pt x="578" y="308"/>
                        </a:lnTo>
                        <a:lnTo>
                          <a:pt x="578" y="303"/>
                        </a:lnTo>
                        <a:lnTo>
                          <a:pt x="578" y="300"/>
                        </a:lnTo>
                        <a:lnTo>
                          <a:pt x="578" y="294"/>
                        </a:lnTo>
                        <a:lnTo>
                          <a:pt x="578" y="290"/>
                        </a:lnTo>
                        <a:lnTo>
                          <a:pt x="578" y="284"/>
                        </a:lnTo>
                        <a:lnTo>
                          <a:pt x="578" y="280"/>
                        </a:lnTo>
                        <a:lnTo>
                          <a:pt x="578" y="275"/>
                        </a:lnTo>
                        <a:lnTo>
                          <a:pt x="578" y="269"/>
                        </a:lnTo>
                        <a:lnTo>
                          <a:pt x="578" y="264"/>
                        </a:lnTo>
                        <a:lnTo>
                          <a:pt x="578" y="260"/>
                        </a:lnTo>
                        <a:lnTo>
                          <a:pt x="578" y="254"/>
                        </a:lnTo>
                        <a:lnTo>
                          <a:pt x="578" y="249"/>
                        </a:lnTo>
                        <a:lnTo>
                          <a:pt x="578" y="243"/>
                        </a:lnTo>
                        <a:lnTo>
                          <a:pt x="578" y="237"/>
                        </a:lnTo>
                        <a:lnTo>
                          <a:pt x="578" y="232"/>
                        </a:lnTo>
                        <a:lnTo>
                          <a:pt x="578" y="226"/>
                        </a:lnTo>
                        <a:lnTo>
                          <a:pt x="578" y="222"/>
                        </a:lnTo>
                        <a:lnTo>
                          <a:pt x="578" y="217"/>
                        </a:lnTo>
                        <a:lnTo>
                          <a:pt x="578" y="211"/>
                        </a:lnTo>
                        <a:lnTo>
                          <a:pt x="578" y="205"/>
                        </a:lnTo>
                        <a:lnTo>
                          <a:pt x="577" y="200"/>
                        </a:lnTo>
                        <a:lnTo>
                          <a:pt x="577" y="195"/>
                        </a:lnTo>
                        <a:lnTo>
                          <a:pt x="577" y="190"/>
                        </a:lnTo>
                        <a:lnTo>
                          <a:pt x="577" y="185"/>
                        </a:lnTo>
                        <a:lnTo>
                          <a:pt x="577" y="180"/>
                        </a:lnTo>
                        <a:lnTo>
                          <a:pt x="577" y="176"/>
                        </a:lnTo>
                        <a:lnTo>
                          <a:pt x="576" y="171"/>
                        </a:lnTo>
                        <a:lnTo>
                          <a:pt x="576" y="166"/>
                        </a:lnTo>
                        <a:lnTo>
                          <a:pt x="575" y="162"/>
                        </a:lnTo>
                        <a:lnTo>
                          <a:pt x="575" y="159"/>
                        </a:lnTo>
                        <a:lnTo>
                          <a:pt x="575" y="154"/>
                        </a:lnTo>
                        <a:lnTo>
                          <a:pt x="575" y="150"/>
                        </a:lnTo>
                        <a:lnTo>
                          <a:pt x="575" y="146"/>
                        </a:lnTo>
                        <a:lnTo>
                          <a:pt x="575" y="143"/>
                        </a:lnTo>
                        <a:lnTo>
                          <a:pt x="573" y="138"/>
                        </a:lnTo>
                        <a:lnTo>
                          <a:pt x="573" y="135"/>
                        </a:lnTo>
                        <a:lnTo>
                          <a:pt x="572" y="131"/>
                        </a:lnTo>
                        <a:lnTo>
                          <a:pt x="572" y="128"/>
                        </a:lnTo>
                        <a:lnTo>
                          <a:pt x="571" y="125"/>
                        </a:lnTo>
                        <a:lnTo>
                          <a:pt x="571" y="122"/>
                        </a:lnTo>
                        <a:lnTo>
                          <a:pt x="570" y="118"/>
                        </a:lnTo>
                        <a:lnTo>
                          <a:pt x="570" y="116"/>
                        </a:lnTo>
                        <a:lnTo>
                          <a:pt x="570" y="112"/>
                        </a:lnTo>
                        <a:lnTo>
                          <a:pt x="570" y="110"/>
                        </a:lnTo>
                        <a:lnTo>
                          <a:pt x="569" y="108"/>
                        </a:lnTo>
                        <a:lnTo>
                          <a:pt x="569" y="105"/>
                        </a:lnTo>
                        <a:lnTo>
                          <a:pt x="568" y="100"/>
                        </a:lnTo>
                        <a:lnTo>
                          <a:pt x="566" y="95"/>
                        </a:lnTo>
                        <a:lnTo>
                          <a:pt x="565" y="90"/>
                        </a:lnTo>
                        <a:lnTo>
                          <a:pt x="565" y="87"/>
                        </a:lnTo>
                        <a:lnTo>
                          <a:pt x="564" y="83"/>
                        </a:lnTo>
                        <a:lnTo>
                          <a:pt x="563" y="79"/>
                        </a:lnTo>
                        <a:lnTo>
                          <a:pt x="562" y="77"/>
                        </a:lnTo>
                        <a:lnTo>
                          <a:pt x="562" y="74"/>
                        </a:lnTo>
                        <a:lnTo>
                          <a:pt x="560" y="71"/>
                        </a:lnTo>
                        <a:lnTo>
                          <a:pt x="560" y="70"/>
                        </a:lnTo>
                        <a:lnTo>
                          <a:pt x="559" y="66"/>
                        </a:lnTo>
                        <a:lnTo>
                          <a:pt x="558" y="64"/>
                        </a:lnTo>
                        <a:lnTo>
                          <a:pt x="557" y="62"/>
                        </a:lnTo>
                        <a:lnTo>
                          <a:pt x="626" y="0"/>
                        </a:lnTo>
                        <a:lnTo>
                          <a:pt x="628" y="3"/>
                        </a:lnTo>
                        <a:lnTo>
                          <a:pt x="633" y="8"/>
                        </a:lnTo>
                        <a:lnTo>
                          <a:pt x="634" y="10"/>
                        </a:lnTo>
                        <a:lnTo>
                          <a:pt x="635" y="13"/>
                        </a:lnTo>
                        <a:lnTo>
                          <a:pt x="638" y="16"/>
                        </a:lnTo>
                        <a:lnTo>
                          <a:pt x="640" y="19"/>
                        </a:lnTo>
                        <a:lnTo>
                          <a:pt x="640" y="21"/>
                        </a:lnTo>
                        <a:lnTo>
                          <a:pt x="642" y="24"/>
                        </a:lnTo>
                        <a:lnTo>
                          <a:pt x="643" y="28"/>
                        </a:lnTo>
                        <a:lnTo>
                          <a:pt x="646" y="32"/>
                        </a:lnTo>
                        <a:lnTo>
                          <a:pt x="646" y="34"/>
                        </a:lnTo>
                        <a:lnTo>
                          <a:pt x="648" y="39"/>
                        </a:lnTo>
                        <a:lnTo>
                          <a:pt x="648" y="41"/>
                        </a:lnTo>
                        <a:lnTo>
                          <a:pt x="651" y="46"/>
                        </a:lnTo>
                        <a:lnTo>
                          <a:pt x="651" y="49"/>
                        </a:lnTo>
                        <a:lnTo>
                          <a:pt x="652" y="53"/>
                        </a:lnTo>
                        <a:lnTo>
                          <a:pt x="653" y="58"/>
                        </a:lnTo>
                        <a:lnTo>
                          <a:pt x="653" y="62"/>
                        </a:lnTo>
                        <a:lnTo>
                          <a:pt x="654" y="66"/>
                        </a:lnTo>
                        <a:lnTo>
                          <a:pt x="655" y="71"/>
                        </a:lnTo>
                        <a:lnTo>
                          <a:pt x="655" y="74"/>
                        </a:lnTo>
                        <a:lnTo>
                          <a:pt x="657" y="79"/>
                        </a:lnTo>
                        <a:lnTo>
                          <a:pt x="658" y="83"/>
                        </a:lnTo>
                        <a:lnTo>
                          <a:pt x="658" y="87"/>
                        </a:lnTo>
                        <a:lnTo>
                          <a:pt x="658" y="92"/>
                        </a:lnTo>
                        <a:lnTo>
                          <a:pt x="659" y="97"/>
                        </a:lnTo>
                        <a:lnTo>
                          <a:pt x="660" y="100"/>
                        </a:lnTo>
                        <a:lnTo>
                          <a:pt x="660" y="105"/>
                        </a:lnTo>
                        <a:lnTo>
                          <a:pt x="660" y="110"/>
                        </a:lnTo>
                        <a:lnTo>
                          <a:pt x="661" y="115"/>
                        </a:lnTo>
                        <a:lnTo>
                          <a:pt x="661" y="121"/>
                        </a:lnTo>
                        <a:lnTo>
                          <a:pt x="662" y="124"/>
                        </a:lnTo>
                        <a:lnTo>
                          <a:pt x="662" y="129"/>
                        </a:lnTo>
                        <a:lnTo>
                          <a:pt x="662" y="134"/>
                        </a:lnTo>
                        <a:lnTo>
                          <a:pt x="662" y="138"/>
                        </a:lnTo>
                        <a:lnTo>
                          <a:pt x="664" y="142"/>
                        </a:lnTo>
                        <a:lnTo>
                          <a:pt x="664" y="147"/>
                        </a:lnTo>
                        <a:lnTo>
                          <a:pt x="664" y="152"/>
                        </a:lnTo>
                        <a:lnTo>
                          <a:pt x="664" y="156"/>
                        </a:lnTo>
                        <a:lnTo>
                          <a:pt x="664" y="161"/>
                        </a:lnTo>
                        <a:lnTo>
                          <a:pt x="664" y="165"/>
                        </a:lnTo>
                        <a:lnTo>
                          <a:pt x="664" y="169"/>
                        </a:lnTo>
                        <a:lnTo>
                          <a:pt x="664" y="173"/>
                        </a:lnTo>
                        <a:lnTo>
                          <a:pt x="664" y="178"/>
                        </a:lnTo>
                        <a:lnTo>
                          <a:pt x="664" y="182"/>
                        </a:lnTo>
                        <a:lnTo>
                          <a:pt x="665" y="186"/>
                        </a:lnTo>
                        <a:lnTo>
                          <a:pt x="665" y="191"/>
                        </a:lnTo>
                        <a:lnTo>
                          <a:pt x="665" y="193"/>
                        </a:lnTo>
                        <a:lnTo>
                          <a:pt x="665" y="198"/>
                        </a:lnTo>
                        <a:lnTo>
                          <a:pt x="665" y="201"/>
                        </a:lnTo>
                        <a:lnTo>
                          <a:pt x="665" y="205"/>
                        </a:lnTo>
                        <a:lnTo>
                          <a:pt x="665" y="208"/>
                        </a:lnTo>
                        <a:lnTo>
                          <a:pt x="665" y="212"/>
                        </a:lnTo>
                        <a:lnTo>
                          <a:pt x="665" y="217"/>
                        </a:lnTo>
                        <a:lnTo>
                          <a:pt x="665" y="219"/>
                        </a:lnTo>
                        <a:lnTo>
                          <a:pt x="665" y="222"/>
                        </a:lnTo>
                        <a:lnTo>
                          <a:pt x="665" y="224"/>
                        </a:lnTo>
                        <a:lnTo>
                          <a:pt x="666" y="229"/>
                        </a:lnTo>
                        <a:lnTo>
                          <a:pt x="666" y="231"/>
                        </a:lnTo>
                        <a:lnTo>
                          <a:pt x="666" y="233"/>
                        </a:lnTo>
                        <a:lnTo>
                          <a:pt x="666" y="236"/>
                        </a:lnTo>
                        <a:lnTo>
                          <a:pt x="666" y="239"/>
                        </a:lnTo>
                        <a:lnTo>
                          <a:pt x="666" y="241"/>
                        </a:lnTo>
                        <a:lnTo>
                          <a:pt x="666" y="243"/>
                        </a:lnTo>
                        <a:lnTo>
                          <a:pt x="666" y="246"/>
                        </a:lnTo>
                        <a:lnTo>
                          <a:pt x="666" y="249"/>
                        </a:lnTo>
                        <a:lnTo>
                          <a:pt x="666" y="252"/>
                        </a:lnTo>
                        <a:lnTo>
                          <a:pt x="666" y="256"/>
                        </a:lnTo>
                        <a:lnTo>
                          <a:pt x="666" y="260"/>
                        </a:lnTo>
                        <a:lnTo>
                          <a:pt x="666" y="264"/>
                        </a:lnTo>
                        <a:lnTo>
                          <a:pt x="666" y="267"/>
                        </a:lnTo>
                        <a:lnTo>
                          <a:pt x="666" y="273"/>
                        </a:lnTo>
                        <a:lnTo>
                          <a:pt x="666" y="276"/>
                        </a:lnTo>
                        <a:lnTo>
                          <a:pt x="666" y="281"/>
                        </a:lnTo>
                        <a:lnTo>
                          <a:pt x="666" y="284"/>
                        </a:lnTo>
                        <a:lnTo>
                          <a:pt x="666" y="290"/>
                        </a:lnTo>
                        <a:lnTo>
                          <a:pt x="666" y="295"/>
                        </a:lnTo>
                        <a:lnTo>
                          <a:pt x="667" y="301"/>
                        </a:lnTo>
                        <a:lnTo>
                          <a:pt x="666" y="306"/>
                        </a:lnTo>
                        <a:lnTo>
                          <a:pt x="666" y="311"/>
                        </a:lnTo>
                        <a:lnTo>
                          <a:pt x="666" y="317"/>
                        </a:lnTo>
                        <a:lnTo>
                          <a:pt x="666" y="322"/>
                        </a:lnTo>
                        <a:lnTo>
                          <a:pt x="666" y="328"/>
                        </a:lnTo>
                        <a:lnTo>
                          <a:pt x="666" y="334"/>
                        </a:lnTo>
                        <a:lnTo>
                          <a:pt x="666" y="340"/>
                        </a:lnTo>
                        <a:lnTo>
                          <a:pt x="666" y="345"/>
                        </a:lnTo>
                        <a:lnTo>
                          <a:pt x="666" y="351"/>
                        </a:lnTo>
                        <a:lnTo>
                          <a:pt x="666" y="357"/>
                        </a:lnTo>
                        <a:lnTo>
                          <a:pt x="666" y="363"/>
                        </a:lnTo>
                        <a:lnTo>
                          <a:pt x="666" y="370"/>
                        </a:lnTo>
                        <a:lnTo>
                          <a:pt x="666" y="376"/>
                        </a:lnTo>
                        <a:lnTo>
                          <a:pt x="666" y="381"/>
                        </a:lnTo>
                        <a:lnTo>
                          <a:pt x="666" y="387"/>
                        </a:lnTo>
                        <a:lnTo>
                          <a:pt x="666" y="394"/>
                        </a:lnTo>
                        <a:lnTo>
                          <a:pt x="665" y="398"/>
                        </a:lnTo>
                        <a:lnTo>
                          <a:pt x="665" y="404"/>
                        </a:lnTo>
                        <a:lnTo>
                          <a:pt x="665" y="411"/>
                        </a:lnTo>
                        <a:lnTo>
                          <a:pt x="665" y="416"/>
                        </a:lnTo>
                        <a:lnTo>
                          <a:pt x="665" y="421"/>
                        </a:lnTo>
                        <a:lnTo>
                          <a:pt x="665" y="427"/>
                        </a:lnTo>
                        <a:lnTo>
                          <a:pt x="665" y="433"/>
                        </a:lnTo>
                        <a:lnTo>
                          <a:pt x="665" y="439"/>
                        </a:lnTo>
                        <a:lnTo>
                          <a:pt x="664" y="444"/>
                        </a:lnTo>
                        <a:lnTo>
                          <a:pt x="664" y="448"/>
                        </a:lnTo>
                        <a:lnTo>
                          <a:pt x="664" y="453"/>
                        </a:lnTo>
                        <a:lnTo>
                          <a:pt x="664" y="459"/>
                        </a:lnTo>
                        <a:lnTo>
                          <a:pt x="664" y="464"/>
                        </a:lnTo>
                        <a:lnTo>
                          <a:pt x="664" y="468"/>
                        </a:lnTo>
                        <a:lnTo>
                          <a:pt x="664" y="472"/>
                        </a:lnTo>
                        <a:lnTo>
                          <a:pt x="664" y="477"/>
                        </a:lnTo>
                        <a:lnTo>
                          <a:pt x="664" y="482"/>
                        </a:lnTo>
                        <a:lnTo>
                          <a:pt x="664" y="485"/>
                        </a:lnTo>
                        <a:lnTo>
                          <a:pt x="664" y="489"/>
                        </a:lnTo>
                        <a:lnTo>
                          <a:pt x="664" y="492"/>
                        </a:lnTo>
                        <a:lnTo>
                          <a:pt x="664" y="495"/>
                        </a:lnTo>
                        <a:lnTo>
                          <a:pt x="664" y="498"/>
                        </a:lnTo>
                        <a:lnTo>
                          <a:pt x="664" y="501"/>
                        </a:lnTo>
                        <a:lnTo>
                          <a:pt x="664" y="504"/>
                        </a:lnTo>
                        <a:lnTo>
                          <a:pt x="664" y="508"/>
                        </a:lnTo>
                        <a:lnTo>
                          <a:pt x="664" y="510"/>
                        </a:lnTo>
                        <a:lnTo>
                          <a:pt x="664" y="512"/>
                        </a:lnTo>
                        <a:lnTo>
                          <a:pt x="664" y="514"/>
                        </a:lnTo>
                        <a:lnTo>
                          <a:pt x="659" y="515"/>
                        </a:lnTo>
                        <a:lnTo>
                          <a:pt x="655" y="515"/>
                        </a:lnTo>
                        <a:lnTo>
                          <a:pt x="652" y="515"/>
                        </a:lnTo>
                        <a:lnTo>
                          <a:pt x="649" y="516"/>
                        </a:lnTo>
                        <a:lnTo>
                          <a:pt x="647" y="517"/>
                        </a:lnTo>
                        <a:lnTo>
                          <a:pt x="645" y="518"/>
                        </a:lnTo>
                        <a:lnTo>
                          <a:pt x="641" y="518"/>
                        </a:lnTo>
                        <a:lnTo>
                          <a:pt x="638" y="518"/>
                        </a:lnTo>
                        <a:lnTo>
                          <a:pt x="635" y="518"/>
                        </a:lnTo>
                        <a:lnTo>
                          <a:pt x="632" y="520"/>
                        </a:lnTo>
                        <a:lnTo>
                          <a:pt x="628" y="520"/>
                        </a:lnTo>
                        <a:lnTo>
                          <a:pt x="624" y="521"/>
                        </a:lnTo>
                        <a:lnTo>
                          <a:pt x="620" y="521"/>
                        </a:lnTo>
                        <a:lnTo>
                          <a:pt x="617" y="521"/>
                        </a:lnTo>
                        <a:lnTo>
                          <a:pt x="613" y="521"/>
                        </a:lnTo>
                        <a:lnTo>
                          <a:pt x="608" y="522"/>
                        </a:lnTo>
                        <a:lnTo>
                          <a:pt x="604" y="522"/>
                        </a:lnTo>
                        <a:lnTo>
                          <a:pt x="600" y="523"/>
                        </a:lnTo>
                        <a:lnTo>
                          <a:pt x="596" y="523"/>
                        </a:lnTo>
                        <a:lnTo>
                          <a:pt x="591" y="523"/>
                        </a:lnTo>
                        <a:lnTo>
                          <a:pt x="588" y="523"/>
                        </a:lnTo>
                        <a:lnTo>
                          <a:pt x="583" y="524"/>
                        </a:lnTo>
                        <a:lnTo>
                          <a:pt x="578" y="524"/>
                        </a:lnTo>
                        <a:lnTo>
                          <a:pt x="575" y="524"/>
                        </a:lnTo>
                        <a:lnTo>
                          <a:pt x="570" y="524"/>
                        </a:lnTo>
                        <a:lnTo>
                          <a:pt x="565" y="525"/>
                        </a:lnTo>
                        <a:lnTo>
                          <a:pt x="560" y="525"/>
                        </a:lnTo>
                        <a:lnTo>
                          <a:pt x="556" y="525"/>
                        </a:lnTo>
                        <a:lnTo>
                          <a:pt x="552" y="525"/>
                        </a:lnTo>
                        <a:lnTo>
                          <a:pt x="547" y="525"/>
                        </a:lnTo>
                        <a:lnTo>
                          <a:pt x="543" y="525"/>
                        </a:lnTo>
                        <a:lnTo>
                          <a:pt x="538" y="525"/>
                        </a:lnTo>
                        <a:lnTo>
                          <a:pt x="534" y="525"/>
                        </a:lnTo>
                        <a:lnTo>
                          <a:pt x="528" y="527"/>
                        </a:lnTo>
                        <a:lnTo>
                          <a:pt x="525" y="527"/>
                        </a:lnTo>
                        <a:lnTo>
                          <a:pt x="521" y="527"/>
                        </a:lnTo>
                        <a:lnTo>
                          <a:pt x="517" y="527"/>
                        </a:lnTo>
                        <a:lnTo>
                          <a:pt x="513" y="528"/>
                        </a:lnTo>
                        <a:lnTo>
                          <a:pt x="508" y="528"/>
                        </a:lnTo>
                        <a:lnTo>
                          <a:pt x="503" y="528"/>
                        </a:lnTo>
                        <a:lnTo>
                          <a:pt x="501" y="528"/>
                        </a:lnTo>
                        <a:lnTo>
                          <a:pt x="498" y="528"/>
                        </a:lnTo>
                        <a:lnTo>
                          <a:pt x="494" y="528"/>
                        </a:lnTo>
                        <a:lnTo>
                          <a:pt x="490" y="528"/>
                        </a:lnTo>
                        <a:lnTo>
                          <a:pt x="486" y="528"/>
                        </a:lnTo>
                        <a:lnTo>
                          <a:pt x="483" y="528"/>
                        </a:lnTo>
                        <a:lnTo>
                          <a:pt x="481" y="528"/>
                        </a:lnTo>
                        <a:lnTo>
                          <a:pt x="477" y="528"/>
                        </a:lnTo>
                        <a:lnTo>
                          <a:pt x="475" y="528"/>
                        </a:lnTo>
                        <a:lnTo>
                          <a:pt x="473" y="529"/>
                        </a:lnTo>
                        <a:lnTo>
                          <a:pt x="468" y="529"/>
                        </a:lnTo>
                        <a:lnTo>
                          <a:pt x="463" y="530"/>
                        </a:lnTo>
                        <a:lnTo>
                          <a:pt x="461" y="530"/>
                        </a:lnTo>
                        <a:lnTo>
                          <a:pt x="458" y="530"/>
                        </a:lnTo>
                        <a:lnTo>
                          <a:pt x="456" y="530"/>
                        </a:lnTo>
                        <a:lnTo>
                          <a:pt x="456" y="530"/>
                        </a:lnTo>
                        <a:lnTo>
                          <a:pt x="445" y="530"/>
                        </a:lnTo>
                        <a:lnTo>
                          <a:pt x="436" y="530"/>
                        </a:lnTo>
                        <a:lnTo>
                          <a:pt x="425" y="530"/>
                        </a:lnTo>
                        <a:lnTo>
                          <a:pt x="414" y="530"/>
                        </a:lnTo>
                        <a:lnTo>
                          <a:pt x="405" y="530"/>
                        </a:lnTo>
                        <a:lnTo>
                          <a:pt x="394" y="530"/>
                        </a:lnTo>
                        <a:lnTo>
                          <a:pt x="385" y="530"/>
                        </a:lnTo>
                        <a:lnTo>
                          <a:pt x="374" y="531"/>
                        </a:lnTo>
                        <a:lnTo>
                          <a:pt x="365" y="530"/>
                        </a:lnTo>
                        <a:lnTo>
                          <a:pt x="354" y="530"/>
                        </a:lnTo>
                        <a:lnTo>
                          <a:pt x="344" y="530"/>
                        </a:lnTo>
                        <a:lnTo>
                          <a:pt x="336" y="530"/>
                        </a:lnTo>
                        <a:lnTo>
                          <a:pt x="327" y="530"/>
                        </a:lnTo>
                        <a:lnTo>
                          <a:pt x="317" y="530"/>
                        </a:lnTo>
                        <a:lnTo>
                          <a:pt x="309" y="530"/>
                        </a:lnTo>
                        <a:lnTo>
                          <a:pt x="299" y="530"/>
                        </a:lnTo>
                        <a:lnTo>
                          <a:pt x="291" y="530"/>
                        </a:lnTo>
                        <a:lnTo>
                          <a:pt x="280" y="530"/>
                        </a:lnTo>
                        <a:lnTo>
                          <a:pt x="273" y="529"/>
                        </a:lnTo>
                        <a:lnTo>
                          <a:pt x="264" y="529"/>
                        </a:lnTo>
                        <a:lnTo>
                          <a:pt x="255" y="528"/>
                        </a:lnTo>
                        <a:lnTo>
                          <a:pt x="247" y="528"/>
                        </a:lnTo>
                        <a:lnTo>
                          <a:pt x="239" y="528"/>
                        </a:lnTo>
                        <a:lnTo>
                          <a:pt x="232" y="528"/>
                        </a:lnTo>
                        <a:lnTo>
                          <a:pt x="223" y="527"/>
                        </a:lnTo>
                        <a:lnTo>
                          <a:pt x="215" y="527"/>
                        </a:lnTo>
                        <a:lnTo>
                          <a:pt x="208" y="525"/>
                        </a:lnTo>
                        <a:lnTo>
                          <a:pt x="201" y="525"/>
                        </a:lnTo>
                        <a:lnTo>
                          <a:pt x="194" y="525"/>
                        </a:lnTo>
                        <a:lnTo>
                          <a:pt x="187" y="525"/>
                        </a:lnTo>
                        <a:lnTo>
                          <a:pt x="180" y="524"/>
                        </a:lnTo>
                        <a:lnTo>
                          <a:pt x="174" y="524"/>
                        </a:lnTo>
                        <a:lnTo>
                          <a:pt x="167" y="523"/>
                        </a:lnTo>
                        <a:lnTo>
                          <a:pt x="161" y="523"/>
                        </a:lnTo>
                        <a:lnTo>
                          <a:pt x="155" y="522"/>
                        </a:lnTo>
                        <a:lnTo>
                          <a:pt x="149" y="522"/>
                        </a:lnTo>
                        <a:lnTo>
                          <a:pt x="142" y="521"/>
                        </a:lnTo>
                        <a:lnTo>
                          <a:pt x="137" y="521"/>
                        </a:lnTo>
                        <a:lnTo>
                          <a:pt x="131" y="520"/>
                        </a:lnTo>
                        <a:lnTo>
                          <a:pt x="126" y="520"/>
                        </a:lnTo>
                        <a:lnTo>
                          <a:pt x="120" y="518"/>
                        </a:lnTo>
                        <a:lnTo>
                          <a:pt x="115" y="518"/>
                        </a:lnTo>
                        <a:lnTo>
                          <a:pt x="110" y="518"/>
                        </a:lnTo>
                        <a:lnTo>
                          <a:pt x="106" y="518"/>
                        </a:lnTo>
                        <a:lnTo>
                          <a:pt x="101" y="517"/>
                        </a:lnTo>
                        <a:lnTo>
                          <a:pt x="97" y="517"/>
                        </a:lnTo>
                        <a:lnTo>
                          <a:pt x="94" y="516"/>
                        </a:lnTo>
                        <a:lnTo>
                          <a:pt x="89" y="516"/>
                        </a:lnTo>
                        <a:lnTo>
                          <a:pt x="86" y="515"/>
                        </a:lnTo>
                        <a:lnTo>
                          <a:pt x="82" y="515"/>
                        </a:lnTo>
                        <a:lnTo>
                          <a:pt x="80" y="515"/>
                        </a:lnTo>
                        <a:lnTo>
                          <a:pt x="76" y="515"/>
                        </a:lnTo>
                        <a:lnTo>
                          <a:pt x="73" y="514"/>
                        </a:lnTo>
                        <a:lnTo>
                          <a:pt x="70" y="512"/>
                        </a:lnTo>
                        <a:lnTo>
                          <a:pt x="68" y="512"/>
                        </a:lnTo>
                        <a:lnTo>
                          <a:pt x="68" y="512"/>
                        </a:lnTo>
                        <a:lnTo>
                          <a:pt x="63" y="512"/>
                        </a:lnTo>
                        <a:lnTo>
                          <a:pt x="61" y="512"/>
                        </a:lnTo>
                        <a:lnTo>
                          <a:pt x="60" y="512"/>
                        </a:lnTo>
                        <a:lnTo>
                          <a:pt x="56" y="509"/>
                        </a:lnTo>
                        <a:lnTo>
                          <a:pt x="51" y="506"/>
                        </a:lnTo>
                        <a:lnTo>
                          <a:pt x="48" y="503"/>
                        </a:lnTo>
                        <a:lnTo>
                          <a:pt x="44" y="499"/>
                        </a:lnTo>
                        <a:lnTo>
                          <a:pt x="41" y="495"/>
                        </a:lnTo>
                        <a:lnTo>
                          <a:pt x="37" y="490"/>
                        </a:lnTo>
                        <a:lnTo>
                          <a:pt x="34" y="485"/>
                        </a:lnTo>
                        <a:lnTo>
                          <a:pt x="31" y="480"/>
                        </a:lnTo>
                        <a:lnTo>
                          <a:pt x="30" y="477"/>
                        </a:lnTo>
                        <a:lnTo>
                          <a:pt x="28" y="473"/>
                        </a:lnTo>
                        <a:lnTo>
                          <a:pt x="26" y="470"/>
                        </a:lnTo>
                        <a:lnTo>
                          <a:pt x="25" y="467"/>
                        </a:lnTo>
                        <a:lnTo>
                          <a:pt x="24" y="464"/>
                        </a:lnTo>
                        <a:lnTo>
                          <a:pt x="23" y="460"/>
                        </a:lnTo>
                        <a:lnTo>
                          <a:pt x="22" y="457"/>
                        </a:lnTo>
                        <a:lnTo>
                          <a:pt x="21" y="454"/>
                        </a:lnTo>
                        <a:lnTo>
                          <a:pt x="19" y="451"/>
                        </a:lnTo>
                        <a:lnTo>
                          <a:pt x="18" y="447"/>
                        </a:lnTo>
                        <a:lnTo>
                          <a:pt x="17" y="444"/>
                        </a:lnTo>
                        <a:lnTo>
                          <a:pt x="16" y="440"/>
                        </a:lnTo>
                        <a:lnTo>
                          <a:pt x="15" y="436"/>
                        </a:lnTo>
                        <a:lnTo>
                          <a:pt x="15" y="433"/>
                        </a:lnTo>
                        <a:lnTo>
                          <a:pt x="13" y="429"/>
                        </a:lnTo>
                        <a:lnTo>
                          <a:pt x="12" y="426"/>
                        </a:lnTo>
                        <a:lnTo>
                          <a:pt x="11" y="421"/>
                        </a:lnTo>
                        <a:lnTo>
                          <a:pt x="11" y="417"/>
                        </a:lnTo>
                        <a:lnTo>
                          <a:pt x="10" y="414"/>
                        </a:lnTo>
                        <a:lnTo>
                          <a:pt x="9" y="409"/>
                        </a:lnTo>
                        <a:lnTo>
                          <a:pt x="8" y="404"/>
                        </a:lnTo>
                        <a:lnTo>
                          <a:pt x="8" y="401"/>
                        </a:lnTo>
                        <a:lnTo>
                          <a:pt x="6" y="397"/>
                        </a:lnTo>
                        <a:lnTo>
                          <a:pt x="6" y="394"/>
                        </a:lnTo>
                        <a:lnTo>
                          <a:pt x="5" y="389"/>
                        </a:lnTo>
                        <a:lnTo>
                          <a:pt x="5" y="384"/>
                        </a:lnTo>
                        <a:lnTo>
                          <a:pt x="5" y="381"/>
                        </a:lnTo>
                        <a:lnTo>
                          <a:pt x="5" y="376"/>
                        </a:lnTo>
                        <a:lnTo>
                          <a:pt x="4" y="372"/>
                        </a:lnTo>
                        <a:lnTo>
                          <a:pt x="3" y="369"/>
                        </a:lnTo>
                        <a:lnTo>
                          <a:pt x="3" y="363"/>
                        </a:lnTo>
                        <a:lnTo>
                          <a:pt x="3" y="360"/>
                        </a:lnTo>
                        <a:lnTo>
                          <a:pt x="3" y="356"/>
                        </a:lnTo>
                        <a:lnTo>
                          <a:pt x="2" y="351"/>
                        </a:lnTo>
                        <a:lnTo>
                          <a:pt x="0" y="347"/>
                        </a:lnTo>
                        <a:lnTo>
                          <a:pt x="0" y="343"/>
                        </a:lnTo>
                        <a:lnTo>
                          <a:pt x="0" y="338"/>
                        </a:lnTo>
                        <a:lnTo>
                          <a:pt x="0" y="334"/>
                        </a:lnTo>
                        <a:lnTo>
                          <a:pt x="0" y="330"/>
                        </a:lnTo>
                        <a:lnTo>
                          <a:pt x="0" y="325"/>
                        </a:lnTo>
                        <a:lnTo>
                          <a:pt x="0" y="321"/>
                        </a:lnTo>
                        <a:lnTo>
                          <a:pt x="0" y="317"/>
                        </a:lnTo>
                        <a:lnTo>
                          <a:pt x="0" y="313"/>
                        </a:lnTo>
                        <a:lnTo>
                          <a:pt x="0" y="308"/>
                        </a:lnTo>
                        <a:lnTo>
                          <a:pt x="0" y="303"/>
                        </a:lnTo>
                        <a:lnTo>
                          <a:pt x="0" y="300"/>
                        </a:lnTo>
                        <a:lnTo>
                          <a:pt x="0" y="295"/>
                        </a:lnTo>
                        <a:lnTo>
                          <a:pt x="0" y="292"/>
                        </a:lnTo>
                        <a:lnTo>
                          <a:pt x="0" y="287"/>
                        </a:lnTo>
                        <a:lnTo>
                          <a:pt x="0" y="282"/>
                        </a:lnTo>
                        <a:lnTo>
                          <a:pt x="3" y="281"/>
                        </a:lnTo>
                        <a:lnTo>
                          <a:pt x="6" y="280"/>
                        </a:lnTo>
                        <a:lnTo>
                          <a:pt x="10" y="277"/>
                        </a:lnTo>
                        <a:lnTo>
                          <a:pt x="15" y="275"/>
                        </a:lnTo>
                        <a:lnTo>
                          <a:pt x="18" y="271"/>
                        </a:lnTo>
                        <a:lnTo>
                          <a:pt x="22" y="268"/>
                        </a:lnTo>
                        <a:lnTo>
                          <a:pt x="24" y="264"/>
                        </a:lnTo>
                        <a:lnTo>
                          <a:pt x="28" y="260"/>
                        </a:lnTo>
                        <a:lnTo>
                          <a:pt x="30" y="255"/>
                        </a:lnTo>
                        <a:lnTo>
                          <a:pt x="31" y="250"/>
                        </a:lnTo>
                        <a:lnTo>
                          <a:pt x="32" y="246"/>
                        </a:lnTo>
                        <a:lnTo>
                          <a:pt x="32" y="242"/>
                        </a:lnTo>
                        <a:lnTo>
                          <a:pt x="31" y="238"/>
                        </a:lnTo>
                        <a:lnTo>
                          <a:pt x="29" y="235"/>
                        </a:lnTo>
                        <a:lnTo>
                          <a:pt x="26" y="233"/>
                        </a:lnTo>
                        <a:lnTo>
                          <a:pt x="25" y="231"/>
                        </a:lnTo>
                        <a:lnTo>
                          <a:pt x="23" y="231"/>
                        </a:lnTo>
                        <a:lnTo>
                          <a:pt x="21" y="230"/>
                        </a:lnTo>
                        <a:lnTo>
                          <a:pt x="16" y="235"/>
                        </a:lnTo>
                        <a:lnTo>
                          <a:pt x="11" y="239"/>
                        </a:lnTo>
                        <a:lnTo>
                          <a:pt x="8" y="242"/>
                        </a:lnTo>
                        <a:lnTo>
                          <a:pt x="5" y="244"/>
                        </a:lnTo>
                        <a:lnTo>
                          <a:pt x="3" y="246"/>
                        </a:lnTo>
                        <a:lnTo>
                          <a:pt x="0" y="249"/>
                        </a:lnTo>
                        <a:lnTo>
                          <a:pt x="0" y="246"/>
                        </a:lnTo>
                        <a:lnTo>
                          <a:pt x="0" y="244"/>
                        </a:lnTo>
                        <a:lnTo>
                          <a:pt x="0" y="242"/>
                        </a:lnTo>
                        <a:lnTo>
                          <a:pt x="0" y="239"/>
                        </a:lnTo>
                        <a:lnTo>
                          <a:pt x="0" y="236"/>
                        </a:lnTo>
                        <a:lnTo>
                          <a:pt x="0" y="233"/>
                        </a:lnTo>
                        <a:lnTo>
                          <a:pt x="0" y="231"/>
                        </a:lnTo>
                        <a:lnTo>
                          <a:pt x="2" y="229"/>
                        </a:lnTo>
                        <a:lnTo>
                          <a:pt x="2" y="225"/>
                        </a:lnTo>
                        <a:lnTo>
                          <a:pt x="2" y="223"/>
                        </a:lnTo>
                        <a:lnTo>
                          <a:pt x="2" y="219"/>
                        </a:lnTo>
                        <a:lnTo>
                          <a:pt x="3" y="217"/>
                        </a:lnTo>
                        <a:lnTo>
                          <a:pt x="3" y="214"/>
                        </a:lnTo>
                        <a:lnTo>
                          <a:pt x="3" y="211"/>
                        </a:lnTo>
                        <a:lnTo>
                          <a:pt x="3" y="208"/>
                        </a:lnTo>
                        <a:lnTo>
                          <a:pt x="3" y="206"/>
                        </a:lnTo>
                        <a:lnTo>
                          <a:pt x="3" y="204"/>
                        </a:lnTo>
                        <a:lnTo>
                          <a:pt x="3" y="201"/>
                        </a:lnTo>
                        <a:lnTo>
                          <a:pt x="3" y="198"/>
                        </a:lnTo>
                        <a:lnTo>
                          <a:pt x="3" y="195"/>
                        </a:lnTo>
                        <a:lnTo>
                          <a:pt x="3" y="192"/>
                        </a:lnTo>
                        <a:lnTo>
                          <a:pt x="4" y="190"/>
                        </a:lnTo>
                        <a:lnTo>
                          <a:pt x="5" y="186"/>
                        </a:lnTo>
                        <a:lnTo>
                          <a:pt x="5" y="184"/>
                        </a:lnTo>
                        <a:lnTo>
                          <a:pt x="5" y="181"/>
                        </a:lnTo>
                        <a:lnTo>
                          <a:pt x="5" y="178"/>
                        </a:lnTo>
                        <a:lnTo>
                          <a:pt x="5" y="175"/>
                        </a:lnTo>
                        <a:lnTo>
                          <a:pt x="5" y="172"/>
                        </a:lnTo>
                        <a:lnTo>
                          <a:pt x="5" y="169"/>
                        </a:lnTo>
                        <a:lnTo>
                          <a:pt x="5" y="166"/>
                        </a:lnTo>
                        <a:lnTo>
                          <a:pt x="6" y="163"/>
                        </a:lnTo>
                        <a:lnTo>
                          <a:pt x="6" y="161"/>
                        </a:lnTo>
                        <a:lnTo>
                          <a:pt x="8" y="165"/>
                        </a:lnTo>
                        <a:lnTo>
                          <a:pt x="11" y="167"/>
                        </a:lnTo>
                        <a:lnTo>
                          <a:pt x="13" y="167"/>
                        </a:lnTo>
                        <a:lnTo>
                          <a:pt x="16" y="168"/>
                        </a:lnTo>
                        <a:lnTo>
                          <a:pt x="19" y="168"/>
                        </a:lnTo>
                        <a:lnTo>
                          <a:pt x="23" y="168"/>
                        </a:lnTo>
                        <a:lnTo>
                          <a:pt x="25" y="166"/>
                        </a:lnTo>
                        <a:lnTo>
                          <a:pt x="29" y="166"/>
                        </a:lnTo>
                        <a:lnTo>
                          <a:pt x="32" y="163"/>
                        </a:lnTo>
                        <a:lnTo>
                          <a:pt x="36" y="162"/>
                        </a:lnTo>
                        <a:lnTo>
                          <a:pt x="40" y="160"/>
                        </a:lnTo>
                        <a:lnTo>
                          <a:pt x="43" y="159"/>
                        </a:lnTo>
                        <a:lnTo>
                          <a:pt x="47" y="155"/>
                        </a:lnTo>
                        <a:lnTo>
                          <a:pt x="50" y="153"/>
                        </a:lnTo>
                        <a:lnTo>
                          <a:pt x="53" y="150"/>
                        </a:lnTo>
                        <a:lnTo>
                          <a:pt x="56" y="147"/>
                        </a:lnTo>
                        <a:lnTo>
                          <a:pt x="59" y="143"/>
                        </a:lnTo>
                        <a:lnTo>
                          <a:pt x="61" y="141"/>
                        </a:lnTo>
                        <a:lnTo>
                          <a:pt x="62" y="136"/>
                        </a:lnTo>
                        <a:lnTo>
                          <a:pt x="64" y="133"/>
                        </a:lnTo>
                        <a:lnTo>
                          <a:pt x="66" y="129"/>
                        </a:lnTo>
                        <a:lnTo>
                          <a:pt x="66" y="125"/>
                        </a:lnTo>
                        <a:lnTo>
                          <a:pt x="66" y="122"/>
                        </a:lnTo>
                        <a:lnTo>
                          <a:pt x="66" y="117"/>
                        </a:lnTo>
                        <a:lnTo>
                          <a:pt x="63" y="114"/>
                        </a:lnTo>
                        <a:lnTo>
                          <a:pt x="62" y="110"/>
                        </a:lnTo>
                        <a:lnTo>
                          <a:pt x="59" y="105"/>
                        </a:lnTo>
                        <a:lnTo>
                          <a:pt x="56" y="102"/>
                        </a:lnTo>
                        <a:lnTo>
                          <a:pt x="51" y="97"/>
                        </a:lnTo>
                        <a:lnTo>
                          <a:pt x="47" y="95"/>
                        </a:lnTo>
                        <a:lnTo>
                          <a:pt x="44" y="97"/>
                        </a:lnTo>
                        <a:lnTo>
                          <a:pt x="42" y="99"/>
                        </a:lnTo>
                        <a:lnTo>
                          <a:pt x="40" y="103"/>
                        </a:lnTo>
                        <a:lnTo>
                          <a:pt x="38" y="105"/>
                        </a:lnTo>
                        <a:lnTo>
                          <a:pt x="35" y="110"/>
                        </a:lnTo>
                        <a:lnTo>
                          <a:pt x="32" y="112"/>
                        </a:lnTo>
                        <a:lnTo>
                          <a:pt x="30" y="115"/>
                        </a:lnTo>
                        <a:lnTo>
                          <a:pt x="29" y="117"/>
                        </a:lnTo>
                        <a:lnTo>
                          <a:pt x="25" y="121"/>
                        </a:lnTo>
                        <a:lnTo>
                          <a:pt x="24" y="123"/>
                        </a:lnTo>
                        <a:lnTo>
                          <a:pt x="22" y="125"/>
                        </a:lnTo>
                        <a:lnTo>
                          <a:pt x="19" y="129"/>
                        </a:lnTo>
                        <a:lnTo>
                          <a:pt x="16" y="134"/>
                        </a:lnTo>
                        <a:lnTo>
                          <a:pt x="13" y="138"/>
                        </a:lnTo>
                        <a:lnTo>
                          <a:pt x="10" y="142"/>
                        </a:lnTo>
                        <a:lnTo>
                          <a:pt x="9" y="147"/>
                        </a:lnTo>
                        <a:lnTo>
                          <a:pt x="8" y="150"/>
                        </a:lnTo>
                        <a:lnTo>
                          <a:pt x="8" y="154"/>
                        </a:lnTo>
                        <a:lnTo>
                          <a:pt x="8" y="150"/>
                        </a:lnTo>
                        <a:lnTo>
                          <a:pt x="8" y="147"/>
                        </a:lnTo>
                        <a:lnTo>
                          <a:pt x="8" y="143"/>
                        </a:lnTo>
                        <a:lnTo>
                          <a:pt x="8" y="140"/>
                        </a:lnTo>
                        <a:lnTo>
                          <a:pt x="8" y="135"/>
                        </a:lnTo>
                        <a:lnTo>
                          <a:pt x="9" y="133"/>
                        </a:lnTo>
                        <a:lnTo>
                          <a:pt x="9" y="128"/>
                        </a:lnTo>
                        <a:lnTo>
                          <a:pt x="10" y="125"/>
                        </a:lnTo>
                        <a:lnTo>
                          <a:pt x="10" y="121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10" y="110"/>
                        </a:lnTo>
                        <a:lnTo>
                          <a:pt x="10" y="108"/>
                        </a:lnTo>
                        <a:lnTo>
                          <a:pt x="11" y="104"/>
                        </a:lnTo>
                        <a:lnTo>
                          <a:pt x="11" y="100"/>
                        </a:lnTo>
                        <a:lnTo>
                          <a:pt x="12" y="97"/>
                        </a:lnTo>
                        <a:lnTo>
                          <a:pt x="12" y="95"/>
                        </a:lnTo>
                        <a:lnTo>
                          <a:pt x="12" y="91"/>
                        </a:lnTo>
                        <a:lnTo>
                          <a:pt x="12" y="87"/>
                        </a:lnTo>
                        <a:lnTo>
                          <a:pt x="12" y="85"/>
                        </a:lnTo>
                        <a:lnTo>
                          <a:pt x="12" y="81"/>
                        </a:lnTo>
                        <a:lnTo>
                          <a:pt x="13" y="78"/>
                        </a:lnTo>
                        <a:lnTo>
                          <a:pt x="13" y="74"/>
                        </a:lnTo>
                        <a:lnTo>
                          <a:pt x="15" y="72"/>
                        </a:lnTo>
                        <a:lnTo>
                          <a:pt x="15" y="70"/>
                        </a:lnTo>
                        <a:lnTo>
                          <a:pt x="15" y="67"/>
                        </a:lnTo>
                        <a:lnTo>
                          <a:pt x="15" y="64"/>
                        </a:lnTo>
                        <a:lnTo>
                          <a:pt x="15" y="61"/>
                        </a:lnTo>
                        <a:lnTo>
                          <a:pt x="15" y="58"/>
                        </a:lnTo>
                        <a:lnTo>
                          <a:pt x="16" y="55"/>
                        </a:lnTo>
                        <a:lnTo>
                          <a:pt x="16" y="53"/>
                        </a:lnTo>
                        <a:lnTo>
                          <a:pt x="17" y="51"/>
                        </a:lnTo>
                        <a:lnTo>
                          <a:pt x="17" y="47"/>
                        </a:lnTo>
                        <a:lnTo>
                          <a:pt x="17" y="45"/>
                        </a:lnTo>
                        <a:lnTo>
                          <a:pt x="17" y="41"/>
                        </a:lnTo>
                        <a:lnTo>
                          <a:pt x="17" y="40"/>
                        </a:lnTo>
                        <a:lnTo>
                          <a:pt x="18" y="35"/>
                        </a:lnTo>
                        <a:lnTo>
                          <a:pt x="18" y="32"/>
                        </a:lnTo>
                        <a:lnTo>
                          <a:pt x="18" y="27"/>
                        </a:lnTo>
                        <a:lnTo>
                          <a:pt x="19" y="23"/>
                        </a:lnTo>
                        <a:lnTo>
                          <a:pt x="19" y="20"/>
                        </a:lnTo>
                        <a:lnTo>
                          <a:pt x="21" y="16"/>
                        </a:lnTo>
                        <a:lnTo>
                          <a:pt x="21" y="14"/>
                        </a:lnTo>
                        <a:lnTo>
                          <a:pt x="21" y="11"/>
                        </a:lnTo>
                        <a:lnTo>
                          <a:pt x="21" y="9"/>
                        </a:lnTo>
                        <a:lnTo>
                          <a:pt x="21" y="8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54" name="Freeform 258"/>
                  <p:cNvSpPr>
                    <a:spLocks/>
                  </p:cNvSpPr>
                  <p:nvPr/>
                </p:nvSpPr>
                <p:spPr bwMode="auto">
                  <a:xfrm>
                    <a:off x="5458" y="1947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3" y="3"/>
                      </a:cxn>
                      <a:cxn ang="0">
                        <a:pos x="43" y="3"/>
                      </a:cxn>
                      <a:cxn ang="0">
                        <a:pos x="42" y="6"/>
                      </a:cxn>
                      <a:cxn ang="0">
                        <a:pos x="41" y="9"/>
                      </a:cxn>
                      <a:cxn ang="0">
                        <a:pos x="40" y="11"/>
                      </a:cxn>
                      <a:cxn ang="0">
                        <a:pos x="37" y="13"/>
                      </a:cxn>
                      <a:cxn ang="0">
                        <a:pos x="37" y="16"/>
                      </a:cxn>
                      <a:cxn ang="0">
                        <a:pos x="35" y="18"/>
                      </a:cxn>
                      <a:cxn ang="0">
                        <a:pos x="33" y="20"/>
                      </a:cxn>
                      <a:cxn ang="0">
                        <a:pos x="32" y="23"/>
                      </a:cxn>
                      <a:cxn ang="0">
                        <a:pos x="30" y="26"/>
                      </a:cxn>
                      <a:cxn ang="0">
                        <a:pos x="26" y="29"/>
                      </a:cxn>
                      <a:cxn ang="0">
                        <a:pos x="20" y="31"/>
                      </a:cxn>
                      <a:cxn ang="0">
                        <a:pos x="16" y="30"/>
                      </a:cxn>
                      <a:cxn ang="0">
                        <a:pos x="13" y="28"/>
                      </a:cxn>
                      <a:cxn ang="0">
                        <a:pos x="13" y="24"/>
                      </a:cxn>
                      <a:cxn ang="0">
                        <a:pos x="13" y="20"/>
                      </a:cxn>
                      <a:cxn ang="0">
                        <a:pos x="13" y="17"/>
                      </a:cxn>
                      <a:cxn ang="0">
                        <a:pos x="13" y="13"/>
                      </a:cxn>
                      <a:cxn ang="0">
                        <a:pos x="14" y="11"/>
                      </a:cxn>
                      <a:cxn ang="0">
                        <a:pos x="15" y="1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1">
                        <a:moveTo>
                          <a:pt x="0" y="0"/>
                        </a:moveTo>
                        <a:lnTo>
                          <a:pt x="43" y="3"/>
                        </a:lnTo>
                        <a:lnTo>
                          <a:pt x="43" y="3"/>
                        </a:lnTo>
                        <a:lnTo>
                          <a:pt x="42" y="6"/>
                        </a:lnTo>
                        <a:lnTo>
                          <a:pt x="41" y="9"/>
                        </a:lnTo>
                        <a:lnTo>
                          <a:pt x="40" y="11"/>
                        </a:lnTo>
                        <a:lnTo>
                          <a:pt x="37" y="13"/>
                        </a:lnTo>
                        <a:lnTo>
                          <a:pt x="37" y="16"/>
                        </a:lnTo>
                        <a:lnTo>
                          <a:pt x="35" y="18"/>
                        </a:lnTo>
                        <a:lnTo>
                          <a:pt x="33" y="20"/>
                        </a:lnTo>
                        <a:lnTo>
                          <a:pt x="32" y="23"/>
                        </a:lnTo>
                        <a:lnTo>
                          <a:pt x="30" y="26"/>
                        </a:lnTo>
                        <a:lnTo>
                          <a:pt x="26" y="29"/>
                        </a:lnTo>
                        <a:lnTo>
                          <a:pt x="20" y="31"/>
                        </a:lnTo>
                        <a:lnTo>
                          <a:pt x="16" y="30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3" y="13"/>
                        </a:lnTo>
                        <a:lnTo>
                          <a:pt x="14" y="11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55" name="Freeform 259"/>
                  <p:cNvSpPr>
                    <a:spLocks/>
                  </p:cNvSpPr>
                  <p:nvPr/>
                </p:nvSpPr>
                <p:spPr bwMode="auto">
                  <a:xfrm>
                    <a:off x="5487" y="1968"/>
                    <a:ext cx="19" cy="7"/>
                  </a:xfrm>
                  <a:custGeom>
                    <a:avLst/>
                    <a:gdLst/>
                    <a:ahLst/>
                    <a:cxnLst>
                      <a:cxn ang="0">
                        <a:pos x="57" y="19"/>
                      </a:cxn>
                      <a:cxn ang="0">
                        <a:pos x="0" y="22"/>
                      </a:cxn>
                      <a:cxn ang="0">
                        <a:pos x="20" y="0"/>
                      </a:cxn>
                      <a:cxn ang="0">
                        <a:pos x="23" y="0"/>
                      </a:cxn>
                      <a:cxn ang="0">
                        <a:pos x="26" y="3"/>
                      </a:cxn>
                      <a:cxn ang="0">
                        <a:pos x="29" y="4"/>
                      </a:cxn>
                      <a:cxn ang="0">
                        <a:pos x="32" y="6"/>
                      </a:cxn>
                      <a:cxn ang="0">
                        <a:pos x="36" y="7"/>
                      </a:cxn>
                      <a:cxn ang="0">
                        <a:pos x="39" y="8"/>
                      </a:cxn>
                      <a:cxn ang="0">
                        <a:pos x="43" y="11"/>
                      </a:cxn>
                      <a:cxn ang="0">
                        <a:pos x="45" y="13"/>
                      </a:cxn>
                      <a:cxn ang="0">
                        <a:pos x="49" y="13"/>
                      </a:cxn>
                      <a:cxn ang="0">
                        <a:pos x="51" y="16"/>
                      </a:cxn>
                      <a:cxn ang="0">
                        <a:pos x="56" y="18"/>
                      </a:cxn>
                      <a:cxn ang="0">
                        <a:pos x="57" y="19"/>
                      </a:cxn>
                      <a:cxn ang="0">
                        <a:pos x="57" y="19"/>
                      </a:cxn>
                    </a:cxnLst>
                    <a:rect l="0" t="0" r="r" b="b"/>
                    <a:pathLst>
                      <a:path w="57" h="22">
                        <a:moveTo>
                          <a:pt x="57" y="19"/>
                        </a:moveTo>
                        <a:lnTo>
                          <a:pt x="0" y="22"/>
                        </a:lnTo>
                        <a:lnTo>
                          <a:pt x="20" y="0"/>
                        </a:lnTo>
                        <a:lnTo>
                          <a:pt x="23" y="0"/>
                        </a:lnTo>
                        <a:lnTo>
                          <a:pt x="26" y="3"/>
                        </a:lnTo>
                        <a:lnTo>
                          <a:pt x="29" y="4"/>
                        </a:lnTo>
                        <a:lnTo>
                          <a:pt x="32" y="6"/>
                        </a:lnTo>
                        <a:lnTo>
                          <a:pt x="36" y="7"/>
                        </a:lnTo>
                        <a:lnTo>
                          <a:pt x="39" y="8"/>
                        </a:lnTo>
                        <a:lnTo>
                          <a:pt x="43" y="11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6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7956" name="AutoShape 260"/>
            <p:cNvSpPr>
              <a:spLocks noChangeArrowheads="1"/>
            </p:cNvSpPr>
            <p:nvPr/>
          </p:nvSpPr>
          <p:spPr bwMode="auto">
            <a:xfrm>
              <a:off x="2506" y="1293"/>
              <a:ext cx="363" cy="369"/>
            </a:xfrm>
            <a:prstGeom prst="can">
              <a:avLst>
                <a:gd name="adj" fmla="val 50826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57" name="Text Box 261"/>
            <p:cNvSpPr txBox="1">
              <a:spLocks noChangeArrowheads="1"/>
            </p:cNvSpPr>
            <p:nvPr/>
          </p:nvSpPr>
          <p:spPr bwMode="auto">
            <a:xfrm>
              <a:off x="86" y="1491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A</a:t>
              </a:r>
            </a:p>
          </p:txBody>
        </p:sp>
        <p:sp>
          <p:nvSpPr>
            <p:cNvPr id="157958" name="Text Box 262"/>
            <p:cNvSpPr txBox="1">
              <a:spLocks noChangeArrowheads="1"/>
            </p:cNvSpPr>
            <p:nvPr/>
          </p:nvSpPr>
          <p:spPr bwMode="auto">
            <a:xfrm>
              <a:off x="86" y="2285"/>
              <a:ext cx="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B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59" name="Text Box 263"/>
            <p:cNvSpPr txBox="1">
              <a:spLocks noChangeArrowheads="1"/>
            </p:cNvSpPr>
            <p:nvPr/>
          </p:nvSpPr>
          <p:spPr bwMode="auto">
            <a:xfrm>
              <a:off x="86" y="2931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C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60" name="Text Box 264"/>
            <p:cNvSpPr txBox="1">
              <a:spLocks noChangeArrowheads="1"/>
            </p:cNvSpPr>
            <p:nvPr/>
          </p:nvSpPr>
          <p:spPr bwMode="auto">
            <a:xfrm>
              <a:off x="1509" y="1310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POP1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61" name="Text Box 265"/>
            <p:cNvSpPr txBox="1">
              <a:spLocks noChangeArrowheads="1"/>
            </p:cNvSpPr>
            <p:nvPr/>
          </p:nvSpPr>
          <p:spPr bwMode="auto">
            <a:xfrm>
              <a:off x="3549" y="878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POP3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62" name="Text Box 266"/>
            <p:cNvSpPr txBox="1">
              <a:spLocks noChangeArrowheads="1"/>
            </p:cNvSpPr>
            <p:nvPr/>
          </p:nvSpPr>
          <p:spPr bwMode="auto">
            <a:xfrm>
              <a:off x="2506" y="1022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POP2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63" name="Text Box 267"/>
            <p:cNvSpPr txBox="1">
              <a:spLocks noChangeArrowheads="1"/>
            </p:cNvSpPr>
            <p:nvPr/>
          </p:nvSpPr>
          <p:spPr bwMode="auto">
            <a:xfrm>
              <a:off x="3403" y="1471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POP4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64" name="Text Box 268"/>
            <p:cNvSpPr txBox="1">
              <a:spLocks noChangeArrowheads="1"/>
            </p:cNvSpPr>
            <p:nvPr/>
          </p:nvSpPr>
          <p:spPr bwMode="auto">
            <a:xfrm>
              <a:off x="5184" y="1443"/>
              <a:ext cx="2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D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65" name="Text Box 269"/>
            <p:cNvSpPr txBox="1">
              <a:spLocks noChangeArrowheads="1"/>
            </p:cNvSpPr>
            <p:nvPr/>
          </p:nvSpPr>
          <p:spPr bwMode="auto">
            <a:xfrm>
              <a:off x="5232" y="2307"/>
              <a:ext cx="2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E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66" name="Text Box 270"/>
            <p:cNvSpPr txBox="1">
              <a:spLocks noChangeArrowheads="1"/>
            </p:cNvSpPr>
            <p:nvPr/>
          </p:nvSpPr>
          <p:spPr bwMode="auto">
            <a:xfrm>
              <a:off x="5136" y="3171"/>
              <a:ext cx="2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F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67" name="Text Box 271"/>
            <p:cNvSpPr txBox="1">
              <a:spLocks noChangeArrowheads="1"/>
            </p:cNvSpPr>
            <p:nvPr/>
          </p:nvSpPr>
          <p:spPr bwMode="auto">
            <a:xfrm>
              <a:off x="2897" y="2352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POP5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68" name="AutoShape 272"/>
            <p:cNvSpPr>
              <a:spLocks noChangeArrowheads="1"/>
            </p:cNvSpPr>
            <p:nvPr/>
          </p:nvSpPr>
          <p:spPr bwMode="auto">
            <a:xfrm>
              <a:off x="1584" y="1581"/>
              <a:ext cx="363" cy="369"/>
            </a:xfrm>
            <a:prstGeom prst="can">
              <a:avLst>
                <a:gd name="adj" fmla="val 50826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69" name="AutoShape 273"/>
            <p:cNvSpPr>
              <a:spLocks noChangeArrowheads="1"/>
            </p:cNvSpPr>
            <p:nvPr/>
          </p:nvSpPr>
          <p:spPr bwMode="auto">
            <a:xfrm>
              <a:off x="1701" y="2493"/>
              <a:ext cx="363" cy="369"/>
            </a:xfrm>
            <a:prstGeom prst="can">
              <a:avLst>
                <a:gd name="adj" fmla="val 50826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70" name="AutoShape 274"/>
            <p:cNvSpPr>
              <a:spLocks noChangeArrowheads="1"/>
            </p:cNvSpPr>
            <p:nvPr/>
          </p:nvSpPr>
          <p:spPr bwMode="auto">
            <a:xfrm>
              <a:off x="3648" y="1725"/>
              <a:ext cx="363" cy="369"/>
            </a:xfrm>
            <a:prstGeom prst="can">
              <a:avLst>
                <a:gd name="adj" fmla="val 50826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71" name="AutoShape 275"/>
            <p:cNvSpPr>
              <a:spLocks noChangeArrowheads="1"/>
            </p:cNvSpPr>
            <p:nvPr/>
          </p:nvSpPr>
          <p:spPr bwMode="auto">
            <a:xfrm>
              <a:off x="3648" y="2740"/>
              <a:ext cx="363" cy="369"/>
            </a:xfrm>
            <a:prstGeom prst="can">
              <a:avLst>
                <a:gd name="adj" fmla="val 50826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72" name="AutoShape 276"/>
            <p:cNvSpPr>
              <a:spLocks noChangeArrowheads="1"/>
            </p:cNvSpPr>
            <p:nvPr/>
          </p:nvSpPr>
          <p:spPr bwMode="auto">
            <a:xfrm>
              <a:off x="2506" y="2601"/>
              <a:ext cx="363" cy="369"/>
            </a:xfrm>
            <a:prstGeom prst="can">
              <a:avLst>
                <a:gd name="adj" fmla="val 50826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73" name="AutoShape 277"/>
            <p:cNvSpPr>
              <a:spLocks noChangeArrowheads="1"/>
            </p:cNvSpPr>
            <p:nvPr/>
          </p:nvSpPr>
          <p:spPr bwMode="auto">
            <a:xfrm>
              <a:off x="2729" y="2042"/>
              <a:ext cx="363" cy="369"/>
            </a:xfrm>
            <a:prstGeom prst="can">
              <a:avLst>
                <a:gd name="adj" fmla="val 50826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74" name="AutoShape 278"/>
            <p:cNvSpPr>
              <a:spLocks noChangeArrowheads="1"/>
            </p:cNvSpPr>
            <p:nvPr/>
          </p:nvSpPr>
          <p:spPr bwMode="auto">
            <a:xfrm>
              <a:off x="4085" y="924"/>
              <a:ext cx="363" cy="369"/>
            </a:xfrm>
            <a:prstGeom prst="can">
              <a:avLst>
                <a:gd name="adj" fmla="val 50826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975" name="Text Box 279"/>
            <p:cNvSpPr txBox="1">
              <a:spLocks noChangeArrowheads="1"/>
            </p:cNvSpPr>
            <p:nvPr/>
          </p:nvSpPr>
          <p:spPr bwMode="auto">
            <a:xfrm>
              <a:off x="1579" y="2886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POP6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76" name="Text Box 280"/>
            <p:cNvSpPr txBox="1">
              <a:spLocks noChangeArrowheads="1"/>
            </p:cNvSpPr>
            <p:nvPr/>
          </p:nvSpPr>
          <p:spPr bwMode="auto">
            <a:xfrm>
              <a:off x="2418" y="2964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POP7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7977" name="Text Box 281"/>
            <p:cNvSpPr txBox="1">
              <a:spLocks noChangeArrowheads="1"/>
            </p:cNvSpPr>
            <p:nvPr/>
          </p:nvSpPr>
          <p:spPr bwMode="auto">
            <a:xfrm>
              <a:off x="3499" y="3103"/>
              <a:ext cx="5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latin typeface="Calibri" pitchFamily="34" charset="0"/>
                </a:rPr>
                <a:t>POP8</a:t>
              </a:r>
              <a:endParaRPr lang="en-US" sz="2400">
                <a:latin typeface="Calibri" pitchFamily="34" charset="0"/>
              </a:endParaRPr>
            </a:p>
          </p:txBody>
        </p:sp>
      </p:grpSp>
      <p:grpSp>
        <p:nvGrpSpPr>
          <p:cNvPr id="29" name="Group 282"/>
          <p:cNvGrpSpPr>
            <a:grpSpLocks/>
          </p:cNvGrpSpPr>
          <p:nvPr/>
        </p:nvGrpSpPr>
        <p:grpSpPr bwMode="auto">
          <a:xfrm>
            <a:off x="1163638" y="1573213"/>
            <a:ext cx="6735762" cy="4770437"/>
            <a:chOff x="607" y="1293"/>
            <a:chExt cx="4243" cy="3005"/>
          </a:xfrm>
        </p:grpSpPr>
        <p:grpSp>
          <p:nvGrpSpPr>
            <p:cNvPr id="30" name="Group 283"/>
            <p:cNvGrpSpPr>
              <a:grpSpLocks/>
            </p:cNvGrpSpPr>
            <p:nvPr/>
          </p:nvGrpSpPr>
          <p:grpSpPr bwMode="auto">
            <a:xfrm>
              <a:off x="607" y="1850"/>
              <a:ext cx="4243" cy="2448"/>
              <a:chOff x="607" y="1850"/>
              <a:chExt cx="4243" cy="2448"/>
            </a:xfrm>
          </p:grpSpPr>
          <p:sp>
            <p:nvSpPr>
              <p:cNvPr id="157980" name="Oval 284"/>
              <p:cNvSpPr>
                <a:spLocks noChangeArrowheads="1"/>
              </p:cNvSpPr>
              <p:nvPr/>
            </p:nvSpPr>
            <p:spPr bwMode="auto">
              <a:xfrm>
                <a:off x="1028" y="1850"/>
                <a:ext cx="3663" cy="2373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1" name="Line 285"/>
              <p:cNvSpPr>
                <a:spLocks noChangeShapeType="1"/>
              </p:cNvSpPr>
              <p:nvPr/>
            </p:nvSpPr>
            <p:spPr bwMode="auto">
              <a:xfrm flipH="1">
                <a:off x="1284" y="2536"/>
                <a:ext cx="593" cy="7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2" name="Line 286"/>
              <p:cNvSpPr>
                <a:spLocks noChangeShapeType="1"/>
              </p:cNvSpPr>
              <p:nvPr/>
            </p:nvSpPr>
            <p:spPr bwMode="auto">
              <a:xfrm>
                <a:off x="4020" y="3453"/>
                <a:ext cx="671" cy="2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3" name="Line 287"/>
              <p:cNvSpPr>
                <a:spLocks noChangeShapeType="1"/>
              </p:cNvSpPr>
              <p:nvPr/>
            </p:nvSpPr>
            <p:spPr bwMode="auto">
              <a:xfrm>
                <a:off x="3936" y="2436"/>
                <a:ext cx="102" cy="9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4" name="Line 288"/>
              <p:cNvSpPr>
                <a:spLocks noChangeShapeType="1"/>
              </p:cNvSpPr>
              <p:nvPr/>
            </p:nvSpPr>
            <p:spPr bwMode="auto">
              <a:xfrm>
                <a:off x="2605" y="2327"/>
                <a:ext cx="101" cy="8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5" name="Line 289"/>
              <p:cNvSpPr>
                <a:spLocks noChangeShapeType="1"/>
              </p:cNvSpPr>
              <p:nvPr/>
            </p:nvSpPr>
            <p:spPr bwMode="auto">
              <a:xfrm flipV="1">
                <a:off x="2043" y="2236"/>
                <a:ext cx="544" cy="9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6" name="Line 290"/>
              <p:cNvSpPr>
                <a:spLocks noChangeShapeType="1"/>
              </p:cNvSpPr>
              <p:nvPr/>
            </p:nvSpPr>
            <p:spPr bwMode="auto">
              <a:xfrm flipH="1" flipV="1">
                <a:off x="2587" y="2227"/>
                <a:ext cx="834" cy="9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7" name="Line 291"/>
              <p:cNvSpPr>
                <a:spLocks noChangeShapeType="1"/>
              </p:cNvSpPr>
              <p:nvPr/>
            </p:nvSpPr>
            <p:spPr bwMode="auto">
              <a:xfrm flipH="1" flipV="1">
                <a:off x="2587" y="2224"/>
                <a:ext cx="943" cy="3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8" name="Line 292"/>
              <p:cNvSpPr>
                <a:spLocks noChangeShapeType="1"/>
              </p:cNvSpPr>
              <p:nvPr/>
            </p:nvSpPr>
            <p:spPr bwMode="auto">
              <a:xfrm flipV="1">
                <a:off x="1935" y="2250"/>
                <a:ext cx="688" cy="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89" name="Line 293"/>
              <p:cNvSpPr>
                <a:spLocks noChangeShapeType="1"/>
              </p:cNvSpPr>
              <p:nvPr/>
            </p:nvSpPr>
            <p:spPr bwMode="auto">
              <a:xfrm>
                <a:off x="1933" y="2535"/>
                <a:ext cx="116" cy="6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0" name="Line 294"/>
              <p:cNvSpPr>
                <a:spLocks noChangeShapeType="1"/>
              </p:cNvSpPr>
              <p:nvPr/>
            </p:nvSpPr>
            <p:spPr bwMode="auto">
              <a:xfrm>
                <a:off x="2007" y="3153"/>
                <a:ext cx="1450" cy="14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1" name="Line 295"/>
              <p:cNvSpPr>
                <a:spLocks noChangeShapeType="1"/>
              </p:cNvSpPr>
              <p:nvPr/>
            </p:nvSpPr>
            <p:spPr bwMode="auto">
              <a:xfrm flipV="1">
                <a:off x="3495" y="2478"/>
                <a:ext cx="31" cy="8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2" name="Line 296"/>
              <p:cNvSpPr>
                <a:spLocks noChangeShapeType="1"/>
              </p:cNvSpPr>
              <p:nvPr/>
            </p:nvSpPr>
            <p:spPr bwMode="auto">
              <a:xfrm>
                <a:off x="682" y="2274"/>
                <a:ext cx="1253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3" name="Line 297"/>
              <p:cNvSpPr>
                <a:spLocks noChangeShapeType="1"/>
              </p:cNvSpPr>
              <p:nvPr/>
            </p:nvSpPr>
            <p:spPr bwMode="auto">
              <a:xfrm flipV="1">
                <a:off x="3504" y="2161"/>
                <a:ext cx="1341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4" name="Line 298"/>
              <p:cNvSpPr>
                <a:spLocks noChangeShapeType="1"/>
              </p:cNvSpPr>
              <p:nvPr/>
            </p:nvSpPr>
            <p:spPr bwMode="auto">
              <a:xfrm>
                <a:off x="3493" y="2536"/>
                <a:ext cx="448" cy="23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5" name="Line 299"/>
              <p:cNvSpPr>
                <a:spLocks noChangeShapeType="1"/>
              </p:cNvSpPr>
              <p:nvPr/>
            </p:nvSpPr>
            <p:spPr bwMode="auto">
              <a:xfrm flipV="1">
                <a:off x="1281" y="3117"/>
                <a:ext cx="762" cy="21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6" name="Line 300"/>
              <p:cNvSpPr>
                <a:spLocks noChangeShapeType="1"/>
              </p:cNvSpPr>
              <p:nvPr/>
            </p:nvSpPr>
            <p:spPr bwMode="auto">
              <a:xfrm>
                <a:off x="3493" y="3262"/>
                <a:ext cx="545" cy="2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7" name="Line 301"/>
              <p:cNvSpPr>
                <a:spLocks noChangeShapeType="1"/>
              </p:cNvSpPr>
              <p:nvPr/>
            </p:nvSpPr>
            <p:spPr bwMode="auto">
              <a:xfrm>
                <a:off x="1281" y="3334"/>
                <a:ext cx="726" cy="5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8" name="Line 302"/>
              <p:cNvSpPr>
                <a:spLocks noChangeShapeType="1"/>
              </p:cNvSpPr>
              <p:nvPr/>
            </p:nvSpPr>
            <p:spPr bwMode="auto">
              <a:xfrm flipV="1">
                <a:off x="2007" y="3251"/>
                <a:ext cx="725" cy="5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99" name="Line 303"/>
              <p:cNvSpPr>
                <a:spLocks noChangeShapeType="1"/>
              </p:cNvSpPr>
              <p:nvPr/>
            </p:nvSpPr>
            <p:spPr bwMode="auto">
              <a:xfrm flipH="1">
                <a:off x="2007" y="3373"/>
                <a:ext cx="1450" cy="4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00" name="Line 304"/>
              <p:cNvSpPr>
                <a:spLocks noChangeShapeType="1"/>
              </p:cNvSpPr>
              <p:nvPr/>
            </p:nvSpPr>
            <p:spPr bwMode="auto">
              <a:xfrm flipH="1" flipV="1">
                <a:off x="2039" y="3842"/>
                <a:ext cx="693" cy="2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01" name="Line 305"/>
              <p:cNvSpPr>
                <a:spLocks noChangeShapeType="1"/>
              </p:cNvSpPr>
              <p:nvPr/>
            </p:nvSpPr>
            <p:spPr bwMode="auto">
              <a:xfrm flipH="1">
                <a:off x="2706" y="3944"/>
                <a:ext cx="1009" cy="1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02" name="Line 306"/>
              <p:cNvSpPr>
                <a:spLocks noChangeShapeType="1"/>
              </p:cNvSpPr>
              <p:nvPr/>
            </p:nvSpPr>
            <p:spPr bwMode="auto">
              <a:xfrm flipH="1">
                <a:off x="3715" y="3445"/>
                <a:ext cx="32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03" name="Line 307"/>
              <p:cNvSpPr>
                <a:spLocks noChangeShapeType="1"/>
              </p:cNvSpPr>
              <p:nvPr/>
            </p:nvSpPr>
            <p:spPr bwMode="auto">
              <a:xfrm flipH="1">
                <a:off x="2732" y="3552"/>
                <a:ext cx="197" cy="5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04" name="Line 308"/>
              <p:cNvSpPr>
                <a:spLocks noChangeShapeType="1"/>
              </p:cNvSpPr>
              <p:nvPr/>
            </p:nvSpPr>
            <p:spPr bwMode="auto">
              <a:xfrm flipH="1" flipV="1">
                <a:off x="2916" y="3572"/>
                <a:ext cx="799" cy="3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05" name="Line 309"/>
              <p:cNvSpPr>
                <a:spLocks noChangeShapeType="1"/>
              </p:cNvSpPr>
              <p:nvPr/>
            </p:nvSpPr>
            <p:spPr bwMode="auto">
              <a:xfrm flipH="1">
                <a:off x="2039" y="2756"/>
                <a:ext cx="1010" cy="3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10"/>
              <p:cNvGrpSpPr>
                <a:grpSpLocks/>
              </p:cNvGrpSpPr>
              <p:nvPr/>
            </p:nvGrpSpPr>
            <p:grpSpPr bwMode="auto">
              <a:xfrm>
                <a:off x="3803" y="2258"/>
                <a:ext cx="275" cy="278"/>
                <a:chOff x="1884" y="1812"/>
                <a:chExt cx="363" cy="369"/>
              </a:xfrm>
            </p:grpSpPr>
            <p:sp>
              <p:nvSpPr>
                <p:cNvPr id="158007" name="AutoShape 311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696" name="Group 312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09" name="Freeform 313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10" name="Freeform 314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011" name="Line 315"/>
              <p:cNvSpPr>
                <a:spLocks noChangeShapeType="1"/>
              </p:cNvSpPr>
              <p:nvPr/>
            </p:nvSpPr>
            <p:spPr bwMode="auto">
              <a:xfrm flipH="1">
                <a:off x="1028" y="3809"/>
                <a:ext cx="975" cy="4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12" name="Line 316"/>
              <p:cNvSpPr>
                <a:spLocks noChangeShapeType="1"/>
              </p:cNvSpPr>
              <p:nvPr/>
            </p:nvSpPr>
            <p:spPr bwMode="auto">
              <a:xfrm flipH="1" flipV="1">
                <a:off x="607" y="2762"/>
                <a:ext cx="716" cy="5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13" name="Line 317"/>
              <p:cNvSpPr>
                <a:spLocks noChangeShapeType="1"/>
              </p:cNvSpPr>
              <p:nvPr/>
            </p:nvSpPr>
            <p:spPr bwMode="auto">
              <a:xfrm>
                <a:off x="3790" y="4020"/>
                <a:ext cx="460" cy="2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14" name="Line 318"/>
              <p:cNvSpPr>
                <a:spLocks noChangeShapeType="1"/>
              </p:cNvSpPr>
              <p:nvPr/>
            </p:nvSpPr>
            <p:spPr bwMode="auto">
              <a:xfrm flipH="1">
                <a:off x="607" y="3338"/>
                <a:ext cx="716" cy="2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15" name="Line 319"/>
              <p:cNvSpPr>
                <a:spLocks noChangeShapeType="1"/>
              </p:cNvSpPr>
              <p:nvPr/>
            </p:nvSpPr>
            <p:spPr bwMode="auto">
              <a:xfrm flipH="1" flipV="1">
                <a:off x="3941" y="2770"/>
                <a:ext cx="909" cy="2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697" name="Group 320"/>
              <p:cNvGrpSpPr>
                <a:grpSpLocks/>
              </p:cNvGrpSpPr>
              <p:nvPr/>
            </p:nvGrpSpPr>
            <p:grpSpPr bwMode="auto">
              <a:xfrm>
                <a:off x="1622" y="2489"/>
                <a:ext cx="654" cy="58"/>
                <a:chOff x="1435" y="1961"/>
                <a:chExt cx="833" cy="74"/>
              </a:xfrm>
            </p:grpSpPr>
            <p:sp>
              <p:nvSpPr>
                <p:cNvPr id="158017" name="Line 321"/>
                <p:cNvSpPr>
                  <a:spLocks noChangeShapeType="1"/>
                </p:cNvSpPr>
                <p:nvPr/>
              </p:nvSpPr>
              <p:spPr bwMode="auto">
                <a:xfrm>
                  <a:off x="1870" y="1961"/>
                  <a:ext cx="398" cy="74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18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1435" y="1961"/>
                  <a:ext cx="371" cy="74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699" name="Group 323"/>
              <p:cNvGrpSpPr>
                <a:grpSpLocks/>
              </p:cNvGrpSpPr>
              <p:nvPr/>
            </p:nvGrpSpPr>
            <p:grpSpPr bwMode="auto">
              <a:xfrm>
                <a:off x="1796" y="2338"/>
                <a:ext cx="275" cy="279"/>
                <a:chOff x="1884" y="1812"/>
                <a:chExt cx="363" cy="369"/>
              </a:xfrm>
            </p:grpSpPr>
            <p:sp>
              <p:nvSpPr>
                <p:cNvPr id="158020" name="AutoShape 324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720" name="Group 325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22" name="Freeform 326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23" name="Freeform 327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024" name="Line 328"/>
              <p:cNvSpPr>
                <a:spLocks noChangeShapeType="1"/>
              </p:cNvSpPr>
              <p:nvPr/>
            </p:nvSpPr>
            <p:spPr bwMode="auto">
              <a:xfrm flipV="1">
                <a:off x="2608" y="2214"/>
                <a:ext cx="344" cy="7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25" name="Line 329"/>
              <p:cNvSpPr>
                <a:spLocks noChangeShapeType="1"/>
              </p:cNvSpPr>
              <p:nvPr/>
            </p:nvSpPr>
            <p:spPr bwMode="auto">
              <a:xfrm flipH="1" flipV="1">
                <a:off x="2276" y="2087"/>
                <a:ext cx="355" cy="21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26" name="Line 330"/>
              <p:cNvSpPr>
                <a:spLocks noChangeShapeType="1"/>
              </p:cNvSpPr>
              <p:nvPr/>
            </p:nvSpPr>
            <p:spPr bwMode="auto">
              <a:xfrm>
                <a:off x="1323" y="3334"/>
                <a:ext cx="409" cy="56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723" name="Group 331"/>
              <p:cNvGrpSpPr>
                <a:grpSpLocks/>
              </p:cNvGrpSpPr>
              <p:nvPr/>
            </p:nvGrpSpPr>
            <p:grpSpPr bwMode="auto">
              <a:xfrm>
                <a:off x="2459" y="2151"/>
                <a:ext cx="273" cy="279"/>
                <a:chOff x="1884" y="1812"/>
                <a:chExt cx="363" cy="369"/>
              </a:xfrm>
            </p:grpSpPr>
            <p:sp>
              <p:nvSpPr>
                <p:cNvPr id="158028" name="AutoShape 332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725" name="Group 333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30" name="Freeform 334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31" name="Freeform 335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032" name="Line 336"/>
              <p:cNvSpPr>
                <a:spLocks noChangeShapeType="1"/>
              </p:cNvSpPr>
              <p:nvPr/>
            </p:nvSpPr>
            <p:spPr bwMode="auto">
              <a:xfrm>
                <a:off x="3078" y="2727"/>
                <a:ext cx="306" cy="124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33" name="Line 337"/>
              <p:cNvSpPr>
                <a:spLocks noChangeShapeType="1"/>
              </p:cNvSpPr>
              <p:nvPr/>
            </p:nvSpPr>
            <p:spPr bwMode="auto">
              <a:xfrm flipH="1" flipV="1">
                <a:off x="2791" y="2617"/>
                <a:ext cx="214" cy="94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34" name="Line 338"/>
              <p:cNvSpPr>
                <a:spLocks noChangeShapeType="1"/>
              </p:cNvSpPr>
              <p:nvPr/>
            </p:nvSpPr>
            <p:spPr bwMode="auto">
              <a:xfrm flipV="1">
                <a:off x="2911" y="2617"/>
                <a:ext cx="295" cy="343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756" name="Group 339"/>
              <p:cNvGrpSpPr>
                <a:grpSpLocks/>
              </p:cNvGrpSpPr>
              <p:nvPr/>
            </p:nvGrpSpPr>
            <p:grpSpPr bwMode="auto">
              <a:xfrm>
                <a:off x="2911" y="2617"/>
                <a:ext cx="274" cy="278"/>
                <a:chOff x="1884" y="1812"/>
                <a:chExt cx="363" cy="369"/>
              </a:xfrm>
            </p:grpSpPr>
            <p:sp>
              <p:nvSpPr>
                <p:cNvPr id="158036" name="AutoShape 340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758" name="Group 341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38" name="Freeform 342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39" name="Freeform 343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040" name="Line 344"/>
              <p:cNvSpPr>
                <a:spLocks noChangeShapeType="1"/>
              </p:cNvSpPr>
              <p:nvPr/>
            </p:nvSpPr>
            <p:spPr bwMode="auto">
              <a:xfrm flipV="1">
                <a:off x="2515" y="2670"/>
                <a:ext cx="295" cy="344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761" name="Group 345"/>
              <p:cNvGrpSpPr>
                <a:grpSpLocks/>
              </p:cNvGrpSpPr>
              <p:nvPr/>
            </p:nvGrpSpPr>
            <p:grpSpPr bwMode="auto">
              <a:xfrm>
                <a:off x="2527" y="2716"/>
                <a:ext cx="274" cy="279"/>
                <a:chOff x="1884" y="1812"/>
                <a:chExt cx="363" cy="369"/>
              </a:xfrm>
            </p:grpSpPr>
            <p:sp>
              <p:nvSpPr>
                <p:cNvPr id="158042" name="AutoShape 346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763" name="Group 347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44" name="Freeform 348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45" name="Freeform 349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7766" name="Group 350"/>
              <p:cNvGrpSpPr>
                <a:grpSpLocks/>
              </p:cNvGrpSpPr>
              <p:nvPr/>
            </p:nvGrpSpPr>
            <p:grpSpPr bwMode="auto">
              <a:xfrm>
                <a:off x="2674" y="3373"/>
                <a:ext cx="551" cy="439"/>
                <a:chOff x="2776" y="3088"/>
                <a:chExt cx="702" cy="560"/>
              </a:xfrm>
            </p:grpSpPr>
            <p:sp>
              <p:nvSpPr>
                <p:cNvPr id="158047" name="Line 351"/>
                <p:cNvSpPr>
                  <a:spLocks noChangeShapeType="1"/>
                </p:cNvSpPr>
                <p:nvPr/>
              </p:nvSpPr>
              <p:spPr bwMode="auto">
                <a:xfrm>
                  <a:off x="2776" y="3271"/>
                  <a:ext cx="702" cy="172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48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949" y="3088"/>
                  <a:ext cx="376" cy="438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49" name="Line 353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" y="3355"/>
                  <a:ext cx="190" cy="293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768" name="Group 354"/>
              <p:cNvGrpSpPr>
                <a:grpSpLocks/>
              </p:cNvGrpSpPr>
              <p:nvPr/>
            </p:nvGrpSpPr>
            <p:grpSpPr bwMode="auto">
              <a:xfrm>
                <a:off x="2791" y="3445"/>
                <a:ext cx="274" cy="279"/>
                <a:chOff x="1884" y="1812"/>
                <a:chExt cx="363" cy="369"/>
              </a:xfrm>
            </p:grpSpPr>
            <p:sp>
              <p:nvSpPr>
                <p:cNvPr id="158051" name="AutoShape 355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771" name="Group 356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53" name="Freeform 357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54" name="Freeform 358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7773" name="Group 359"/>
              <p:cNvGrpSpPr>
                <a:grpSpLocks/>
              </p:cNvGrpSpPr>
              <p:nvPr/>
            </p:nvGrpSpPr>
            <p:grpSpPr bwMode="auto">
              <a:xfrm>
                <a:off x="3715" y="2568"/>
                <a:ext cx="550" cy="439"/>
                <a:chOff x="2776" y="3088"/>
                <a:chExt cx="702" cy="560"/>
              </a:xfrm>
            </p:grpSpPr>
            <p:sp>
              <p:nvSpPr>
                <p:cNvPr id="158056" name="Line 360"/>
                <p:cNvSpPr>
                  <a:spLocks noChangeShapeType="1"/>
                </p:cNvSpPr>
                <p:nvPr/>
              </p:nvSpPr>
              <p:spPr bwMode="auto">
                <a:xfrm>
                  <a:off x="2776" y="3271"/>
                  <a:ext cx="702" cy="172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57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949" y="3088"/>
                  <a:ext cx="376" cy="438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58" name="Line 362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" y="3355"/>
                  <a:ext cx="190" cy="293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776" name="Group 363"/>
              <p:cNvGrpSpPr>
                <a:grpSpLocks/>
              </p:cNvGrpSpPr>
              <p:nvPr/>
            </p:nvGrpSpPr>
            <p:grpSpPr bwMode="auto">
              <a:xfrm>
                <a:off x="3852" y="2670"/>
                <a:ext cx="274" cy="279"/>
                <a:chOff x="1884" y="1812"/>
                <a:chExt cx="363" cy="369"/>
              </a:xfrm>
            </p:grpSpPr>
            <p:sp>
              <p:nvSpPr>
                <p:cNvPr id="158060" name="AutoShape 364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779" name="Group 365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62" name="Freeform 366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63" name="Freeform 367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7781" name="Group 368"/>
              <p:cNvGrpSpPr>
                <a:grpSpLocks/>
              </p:cNvGrpSpPr>
              <p:nvPr/>
            </p:nvGrpSpPr>
            <p:grpSpPr bwMode="auto">
              <a:xfrm>
                <a:off x="3185" y="3023"/>
                <a:ext cx="551" cy="440"/>
                <a:chOff x="2776" y="3088"/>
                <a:chExt cx="702" cy="560"/>
              </a:xfrm>
            </p:grpSpPr>
            <p:sp>
              <p:nvSpPr>
                <p:cNvPr id="158065" name="Line 369"/>
                <p:cNvSpPr>
                  <a:spLocks noChangeShapeType="1"/>
                </p:cNvSpPr>
                <p:nvPr/>
              </p:nvSpPr>
              <p:spPr bwMode="auto">
                <a:xfrm>
                  <a:off x="2776" y="3271"/>
                  <a:ext cx="702" cy="172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66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949" y="3088"/>
                  <a:ext cx="376" cy="438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67" name="Line 371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" y="3355"/>
                  <a:ext cx="190" cy="293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812" name="Group 372"/>
              <p:cNvGrpSpPr>
                <a:grpSpLocks/>
              </p:cNvGrpSpPr>
              <p:nvPr/>
            </p:nvGrpSpPr>
            <p:grpSpPr bwMode="auto">
              <a:xfrm>
                <a:off x="3348" y="3153"/>
                <a:ext cx="275" cy="279"/>
                <a:chOff x="1884" y="1812"/>
                <a:chExt cx="363" cy="369"/>
              </a:xfrm>
            </p:grpSpPr>
            <p:sp>
              <p:nvSpPr>
                <p:cNvPr id="158069" name="AutoShape 373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815" name="Group 374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71" name="Freeform 375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72" name="Freeform 376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7817" name="Group 377"/>
              <p:cNvGrpSpPr>
                <a:grpSpLocks/>
              </p:cNvGrpSpPr>
              <p:nvPr/>
            </p:nvGrpSpPr>
            <p:grpSpPr bwMode="auto">
              <a:xfrm>
                <a:off x="3206" y="2327"/>
                <a:ext cx="551" cy="439"/>
                <a:chOff x="2776" y="3088"/>
                <a:chExt cx="702" cy="560"/>
              </a:xfrm>
            </p:grpSpPr>
            <p:sp>
              <p:nvSpPr>
                <p:cNvPr id="158074" name="Line 378"/>
                <p:cNvSpPr>
                  <a:spLocks noChangeShapeType="1"/>
                </p:cNvSpPr>
                <p:nvPr/>
              </p:nvSpPr>
              <p:spPr bwMode="auto">
                <a:xfrm>
                  <a:off x="2776" y="3271"/>
                  <a:ext cx="702" cy="172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75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949" y="3088"/>
                  <a:ext cx="376" cy="438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76" name="Line 380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" y="3355"/>
                  <a:ext cx="190" cy="293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848" name="Group 381"/>
              <p:cNvGrpSpPr>
                <a:grpSpLocks/>
              </p:cNvGrpSpPr>
              <p:nvPr/>
            </p:nvGrpSpPr>
            <p:grpSpPr bwMode="auto">
              <a:xfrm>
                <a:off x="1763" y="3586"/>
                <a:ext cx="551" cy="440"/>
                <a:chOff x="2776" y="3088"/>
                <a:chExt cx="702" cy="560"/>
              </a:xfrm>
            </p:grpSpPr>
            <p:sp>
              <p:nvSpPr>
                <p:cNvPr id="158078" name="Line 382"/>
                <p:cNvSpPr>
                  <a:spLocks noChangeShapeType="1"/>
                </p:cNvSpPr>
                <p:nvPr/>
              </p:nvSpPr>
              <p:spPr bwMode="auto">
                <a:xfrm>
                  <a:off x="2776" y="3271"/>
                  <a:ext cx="702" cy="172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79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949" y="3088"/>
                  <a:ext cx="376" cy="438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80" name="Line 384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" y="3355"/>
                  <a:ext cx="190" cy="293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851" name="Group 385"/>
              <p:cNvGrpSpPr>
                <a:grpSpLocks/>
              </p:cNvGrpSpPr>
              <p:nvPr/>
            </p:nvGrpSpPr>
            <p:grpSpPr bwMode="auto">
              <a:xfrm>
                <a:off x="1877" y="3665"/>
                <a:ext cx="275" cy="279"/>
                <a:chOff x="1884" y="1812"/>
                <a:chExt cx="363" cy="369"/>
              </a:xfrm>
            </p:grpSpPr>
            <p:sp>
              <p:nvSpPr>
                <p:cNvPr id="158082" name="AutoShape 386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853" name="Group 387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84" name="Freeform 388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85" name="Freeform 389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7884" name="Group 390"/>
              <p:cNvGrpSpPr>
                <a:grpSpLocks/>
              </p:cNvGrpSpPr>
              <p:nvPr/>
            </p:nvGrpSpPr>
            <p:grpSpPr bwMode="auto">
              <a:xfrm>
                <a:off x="2395" y="4069"/>
                <a:ext cx="654" cy="58"/>
                <a:chOff x="1435" y="1961"/>
                <a:chExt cx="833" cy="74"/>
              </a:xfrm>
            </p:grpSpPr>
            <p:sp>
              <p:nvSpPr>
                <p:cNvPr id="158087" name="Line 391"/>
                <p:cNvSpPr>
                  <a:spLocks noChangeShapeType="1"/>
                </p:cNvSpPr>
                <p:nvPr/>
              </p:nvSpPr>
              <p:spPr bwMode="auto">
                <a:xfrm>
                  <a:off x="1870" y="1961"/>
                  <a:ext cx="398" cy="74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88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1435" y="1961"/>
                  <a:ext cx="371" cy="74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887" name="Group 393"/>
              <p:cNvGrpSpPr>
                <a:grpSpLocks/>
              </p:cNvGrpSpPr>
              <p:nvPr/>
            </p:nvGrpSpPr>
            <p:grpSpPr bwMode="auto">
              <a:xfrm>
                <a:off x="2595" y="3904"/>
                <a:ext cx="274" cy="279"/>
                <a:chOff x="1884" y="1812"/>
                <a:chExt cx="363" cy="369"/>
              </a:xfrm>
            </p:grpSpPr>
            <p:sp>
              <p:nvSpPr>
                <p:cNvPr id="158090" name="AutoShape 394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889" name="Group 395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092" name="Freeform 396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093" name="Freeform 397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7920" name="Group 398"/>
              <p:cNvGrpSpPr>
                <a:grpSpLocks/>
              </p:cNvGrpSpPr>
              <p:nvPr/>
            </p:nvGrpSpPr>
            <p:grpSpPr bwMode="auto">
              <a:xfrm>
                <a:off x="1732" y="2871"/>
                <a:ext cx="551" cy="439"/>
                <a:chOff x="2776" y="3088"/>
                <a:chExt cx="702" cy="560"/>
              </a:xfrm>
            </p:grpSpPr>
            <p:sp>
              <p:nvSpPr>
                <p:cNvPr id="158095" name="Line 399"/>
                <p:cNvSpPr>
                  <a:spLocks noChangeShapeType="1"/>
                </p:cNvSpPr>
                <p:nvPr/>
              </p:nvSpPr>
              <p:spPr bwMode="auto">
                <a:xfrm>
                  <a:off x="2776" y="3271"/>
                  <a:ext cx="702" cy="172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96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949" y="3088"/>
                  <a:ext cx="376" cy="438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097" name="Line 401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" y="3355"/>
                  <a:ext cx="190" cy="293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7923" name="Group 402"/>
              <p:cNvGrpSpPr>
                <a:grpSpLocks/>
              </p:cNvGrpSpPr>
              <p:nvPr/>
            </p:nvGrpSpPr>
            <p:grpSpPr bwMode="auto">
              <a:xfrm>
                <a:off x="1877" y="2971"/>
                <a:ext cx="275" cy="280"/>
                <a:chOff x="1884" y="1812"/>
                <a:chExt cx="363" cy="369"/>
              </a:xfrm>
            </p:grpSpPr>
            <p:sp>
              <p:nvSpPr>
                <p:cNvPr id="158099" name="AutoShape 403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7925" name="Group 404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101" name="Freeform 405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102" name="Freeform 406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103" name="Line 407"/>
              <p:cNvSpPr>
                <a:spLocks noChangeShapeType="1"/>
              </p:cNvSpPr>
              <p:nvPr/>
            </p:nvSpPr>
            <p:spPr bwMode="auto">
              <a:xfrm flipV="1">
                <a:off x="1250" y="3128"/>
                <a:ext cx="440" cy="195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6" name="Group 408"/>
              <p:cNvGrpSpPr>
                <a:grpSpLocks/>
              </p:cNvGrpSpPr>
              <p:nvPr/>
            </p:nvGrpSpPr>
            <p:grpSpPr bwMode="auto">
              <a:xfrm>
                <a:off x="1193" y="3207"/>
                <a:ext cx="275" cy="279"/>
                <a:chOff x="1884" y="1812"/>
                <a:chExt cx="363" cy="369"/>
              </a:xfrm>
            </p:grpSpPr>
            <p:sp>
              <p:nvSpPr>
                <p:cNvPr id="158105" name="AutoShape 409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7" name="Group 410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107" name="Freeform 411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108" name="Freeform 412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8" name="Group 413"/>
              <p:cNvGrpSpPr>
                <a:grpSpLocks/>
              </p:cNvGrpSpPr>
              <p:nvPr/>
            </p:nvGrpSpPr>
            <p:grpSpPr bwMode="auto">
              <a:xfrm>
                <a:off x="3757" y="3261"/>
                <a:ext cx="551" cy="439"/>
                <a:chOff x="2776" y="3088"/>
                <a:chExt cx="702" cy="560"/>
              </a:xfrm>
            </p:grpSpPr>
            <p:sp>
              <p:nvSpPr>
                <p:cNvPr id="158110" name="Line 414"/>
                <p:cNvSpPr>
                  <a:spLocks noChangeShapeType="1"/>
                </p:cNvSpPr>
                <p:nvPr/>
              </p:nvSpPr>
              <p:spPr bwMode="auto">
                <a:xfrm>
                  <a:off x="2776" y="3271"/>
                  <a:ext cx="702" cy="172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111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949" y="3088"/>
                  <a:ext cx="376" cy="438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112" name="Line 416"/>
                <p:cNvSpPr>
                  <a:spLocks noChangeShapeType="1"/>
                </p:cNvSpPr>
                <p:nvPr/>
              </p:nvSpPr>
              <p:spPr bwMode="auto">
                <a:xfrm flipH="1" flipV="1">
                  <a:off x="3084" y="3355"/>
                  <a:ext cx="190" cy="293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417"/>
              <p:cNvGrpSpPr>
                <a:grpSpLocks/>
              </p:cNvGrpSpPr>
              <p:nvPr/>
            </p:nvGrpSpPr>
            <p:grpSpPr bwMode="auto">
              <a:xfrm>
                <a:off x="3900" y="3323"/>
                <a:ext cx="274" cy="278"/>
                <a:chOff x="1884" y="1812"/>
                <a:chExt cx="363" cy="369"/>
              </a:xfrm>
            </p:grpSpPr>
            <p:sp>
              <p:nvSpPr>
                <p:cNvPr id="158114" name="AutoShape 418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0" name="Group 419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116" name="Freeform 420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117" name="Freeform 421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118" name="Line 422"/>
              <p:cNvSpPr>
                <a:spLocks noChangeShapeType="1"/>
              </p:cNvSpPr>
              <p:nvPr/>
            </p:nvSpPr>
            <p:spPr bwMode="auto">
              <a:xfrm flipH="1" flipV="1">
                <a:off x="3435" y="3605"/>
                <a:ext cx="280" cy="26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1" name="Group 423"/>
              <p:cNvGrpSpPr>
                <a:grpSpLocks/>
              </p:cNvGrpSpPr>
              <p:nvPr/>
            </p:nvGrpSpPr>
            <p:grpSpPr bwMode="auto">
              <a:xfrm>
                <a:off x="3565" y="3765"/>
                <a:ext cx="274" cy="279"/>
                <a:chOff x="1884" y="1812"/>
                <a:chExt cx="363" cy="369"/>
              </a:xfrm>
            </p:grpSpPr>
            <p:sp>
              <p:nvSpPr>
                <p:cNvPr id="158120" name="AutoShape 424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2" name="Group 425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122" name="Freeform 426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123" name="Freeform 427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124" name="Line 428"/>
              <p:cNvSpPr>
                <a:spLocks noChangeShapeType="1"/>
              </p:cNvSpPr>
              <p:nvPr/>
            </p:nvSpPr>
            <p:spPr bwMode="auto">
              <a:xfrm flipV="1">
                <a:off x="2124" y="3261"/>
                <a:ext cx="507" cy="171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3" name="Group 429"/>
              <p:cNvGrpSpPr>
                <a:grpSpLocks/>
              </p:cNvGrpSpPr>
              <p:nvPr/>
            </p:nvGrpSpPr>
            <p:grpSpPr bwMode="auto">
              <a:xfrm>
                <a:off x="2568" y="3110"/>
                <a:ext cx="274" cy="280"/>
                <a:chOff x="1884" y="1812"/>
                <a:chExt cx="363" cy="369"/>
              </a:xfrm>
            </p:grpSpPr>
            <p:sp>
              <p:nvSpPr>
                <p:cNvPr id="158126" name="AutoShape 430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4" name="Group 431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128" name="Freeform 432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129" name="Freeform 433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130" name="Line 434"/>
              <p:cNvSpPr>
                <a:spLocks noChangeShapeType="1"/>
              </p:cNvSpPr>
              <p:nvPr/>
            </p:nvSpPr>
            <p:spPr bwMode="auto">
              <a:xfrm flipH="1" flipV="1">
                <a:off x="3227" y="2094"/>
                <a:ext cx="242" cy="397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5" name="Group 435"/>
              <p:cNvGrpSpPr>
                <a:grpSpLocks/>
              </p:cNvGrpSpPr>
              <p:nvPr/>
            </p:nvGrpSpPr>
            <p:grpSpPr bwMode="auto">
              <a:xfrm>
                <a:off x="3348" y="2392"/>
                <a:ext cx="275" cy="278"/>
                <a:chOff x="1884" y="1812"/>
                <a:chExt cx="363" cy="369"/>
              </a:xfrm>
            </p:grpSpPr>
            <p:sp>
              <p:nvSpPr>
                <p:cNvPr id="158132" name="AutoShape 436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6" name="Group 437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8134" name="Freeform 438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135" name="Freeform 439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8136" name="AutoShape 440"/>
            <p:cNvSpPr>
              <a:spLocks noChangeArrowheads="1"/>
            </p:cNvSpPr>
            <p:nvPr/>
          </p:nvSpPr>
          <p:spPr bwMode="auto">
            <a:xfrm>
              <a:off x="2506" y="1293"/>
              <a:ext cx="363" cy="369"/>
            </a:xfrm>
            <a:prstGeom prst="can">
              <a:avLst>
                <a:gd name="adj" fmla="val 50826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37" name="Line 441"/>
            <p:cNvSpPr>
              <a:spLocks noChangeShapeType="1"/>
            </p:cNvSpPr>
            <p:nvPr/>
          </p:nvSpPr>
          <p:spPr bwMode="auto">
            <a:xfrm flipV="1">
              <a:off x="2120" y="1476"/>
              <a:ext cx="395" cy="47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138" name="Line 442"/>
            <p:cNvSpPr>
              <a:spLocks noChangeShapeType="1"/>
            </p:cNvSpPr>
            <p:nvPr/>
          </p:nvSpPr>
          <p:spPr bwMode="auto">
            <a:xfrm>
              <a:off x="2869" y="1476"/>
              <a:ext cx="452" cy="40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1" name="Rectangle 19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Where High Performance Routers are Used</a:t>
            </a:r>
          </a:p>
        </p:txBody>
      </p:sp>
      <p:sp>
        <p:nvSpPr>
          <p:cNvPr id="1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19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312923-10FD-423F-9EEF-18A1B558BC8E}" type="slidenum">
              <a:rPr lang="en-US"/>
              <a:pPr/>
              <a:t>19</a:t>
            </a:fld>
            <a:endParaRPr lang="en-US"/>
          </a:p>
        </p:txBody>
      </p:sp>
      <p:sp>
        <p:nvSpPr>
          <p:cNvPr id="20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84175" y="1206500"/>
            <a:ext cx="8424863" cy="48021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 flipH="1">
            <a:off x="1593850" y="2598738"/>
            <a:ext cx="1200150" cy="156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7129463" y="4454525"/>
            <a:ext cx="1357312" cy="428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6959600" y="2395538"/>
            <a:ext cx="206375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4265613" y="2174875"/>
            <a:ext cx="204787" cy="1733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 flipV="1">
            <a:off x="3128963" y="1992313"/>
            <a:ext cx="1101725" cy="185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 flipH="1" flipV="1">
            <a:off x="4230688" y="1973263"/>
            <a:ext cx="1687512" cy="1947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 flipH="1" flipV="1">
            <a:off x="4230688" y="1966913"/>
            <a:ext cx="1906587" cy="631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 flipV="1">
            <a:off x="2909888" y="2020888"/>
            <a:ext cx="1393825" cy="436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2906713" y="2597150"/>
            <a:ext cx="234950" cy="1258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6" name="Line 12"/>
          <p:cNvSpPr>
            <a:spLocks noChangeShapeType="1"/>
          </p:cNvSpPr>
          <p:nvPr/>
        </p:nvSpPr>
        <p:spPr bwMode="auto">
          <a:xfrm>
            <a:off x="3055938" y="3846513"/>
            <a:ext cx="2935287" cy="293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 flipV="1">
            <a:off x="6067425" y="2481263"/>
            <a:ext cx="63500" cy="162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>
            <a:off x="374650" y="2068513"/>
            <a:ext cx="2535238" cy="388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 flipV="1">
            <a:off x="6084888" y="1839913"/>
            <a:ext cx="2714625" cy="696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>
            <a:off x="6064250" y="2598738"/>
            <a:ext cx="904875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 flipV="1">
            <a:off x="1587500" y="3773488"/>
            <a:ext cx="1541463" cy="439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6064250" y="4067175"/>
            <a:ext cx="1101725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3" name="Text Box 19"/>
          <p:cNvSpPr txBox="1">
            <a:spLocks noChangeArrowheads="1"/>
          </p:cNvSpPr>
          <p:nvPr/>
        </p:nvSpPr>
        <p:spPr bwMode="auto">
          <a:xfrm>
            <a:off x="4524375" y="3462338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R10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1587500" y="4213225"/>
            <a:ext cx="1468438" cy="1033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5" name="Line 21"/>
          <p:cNvSpPr>
            <a:spLocks noChangeShapeType="1"/>
          </p:cNvSpPr>
          <p:nvPr/>
        </p:nvSpPr>
        <p:spPr bwMode="auto">
          <a:xfrm flipV="1">
            <a:off x="3057525" y="4044950"/>
            <a:ext cx="1466850" cy="1196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 flipH="1">
            <a:off x="3057525" y="4292600"/>
            <a:ext cx="2933700" cy="949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 flipH="1" flipV="1">
            <a:off x="3121025" y="5241925"/>
            <a:ext cx="1403350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8" name="Line 24"/>
          <p:cNvSpPr>
            <a:spLocks noChangeShapeType="1"/>
          </p:cNvSpPr>
          <p:nvPr/>
        </p:nvSpPr>
        <p:spPr bwMode="auto">
          <a:xfrm flipH="1">
            <a:off x="4470400" y="5448300"/>
            <a:ext cx="2041525" cy="311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 flipH="1">
            <a:off x="6511925" y="4438650"/>
            <a:ext cx="654050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 flipH="1">
            <a:off x="4524375" y="4654550"/>
            <a:ext cx="396875" cy="1095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 flipH="1" flipV="1">
            <a:off x="4895850" y="4694238"/>
            <a:ext cx="1616075" cy="754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72" name="Line 28"/>
          <p:cNvSpPr>
            <a:spLocks noChangeShapeType="1"/>
          </p:cNvSpPr>
          <p:nvPr/>
        </p:nvSpPr>
        <p:spPr bwMode="auto">
          <a:xfrm flipH="1">
            <a:off x="3121025" y="3044825"/>
            <a:ext cx="2043113" cy="728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73" name="Text Box 29"/>
          <p:cNvSpPr txBox="1">
            <a:spLocks noChangeArrowheads="1"/>
          </p:cNvSpPr>
          <p:nvPr/>
        </p:nvSpPr>
        <p:spPr bwMode="auto">
          <a:xfrm>
            <a:off x="6230938" y="361315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R11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74" name="Text Box 30"/>
          <p:cNvSpPr txBox="1">
            <a:spLocks noChangeArrowheads="1"/>
          </p:cNvSpPr>
          <p:nvPr/>
        </p:nvSpPr>
        <p:spPr bwMode="auto">
          <a:xfrm>
            <a:off x="4921250" y="24082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R4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75" name="Text Box 31"/>
          <p:cNvSpPr txBox="1">
            <a:spLocks noChangeArrowheads="1"/>
          </p:cNvSpPr>
          <p:nvPr/>
        </p:nvSpPr>
        <p:spPr bwMode="auto">
          <a:xfrm>
            <a:off x="2809875" y="4478338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R13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2414588" y="3241675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R9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77" name="Text Box 33"/>
          <p:cNvSpPr txBox="1">
            <a:spLocks noChangeArrowheads="1"/>
          </p:cNvSpPr>
          <p:nvPr/>
        </p:nvSpPr>
        <p:spPr bwMode="auto">
          <a:xfrm>
            <a:off x="5883275" y="195262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R5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78" name="Text Box 34"/>
          <p:cNvSpPr txBox="1">
            <a:spLocks noChangeArrowheads="1"/>
          </p:cNvSpPr>
          <p:nvPr/>
        </p:nvSpPr>
        <p:spPr bwMode="auto">
          <a:xfrm>
            <a:off x="4043363" y="146685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R2</a:t>
            </a:r>
            <a:endParaRPr lang="en-US" sz="2400">
              <a:latin typeface="Calibri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691313" y="2035175"/>
            <a:ext cx="555625" cy="563563"/>
            <a:chOff x="1884" y="1812"/>
            <a:chExt cx="363" cy="369"/>
          </a:xfrm>
        </p:grpSpPr>
        <p:sp>
          <p:nvSpPr>
            <p:cNvPr id="159780" name="AutoShape 36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782" name="Freeform 38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83" name="Freeform 39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784" name="Text Box 40"/>
          <p:cNvSpPr txBox="1">
            <a:spLocks noChangeArrowheads="1"/>
          </p:cNvSpPr>
          <p:nvPr/>
        </p:nvSpPr>
        <p:spPr bwMode="auto">
          <a:xfrm>
            <a:off x="2620963" y="1677988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85" name="Text Box 41"/>
          <p:cNvSpPr txBox="1">
            <a:spLocks noChangeArrowheads="1"/>
          </p:cNvSpPr>
          <p:nvPr/>
        </p:nvSpPr>
        <p:spPr bwMode="auto">
          <a:xfrm>
            <a:off x="6678613" y="169545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R6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86" name="Text Box 42"/>
          <p:cNvSpPr txBox="1">
            <a:spLocks noChangeArrowheads="1"/>
          </p:cNvSpPr>
          <p:nvPr/>
        </p:nvSpPr>
        <p:spPr bwMode="auto">
          <a:xfrm>
            <a:off x="3810000" y="2603500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R3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87" name="Text Box 43"/>
          <p:cNvSpPr txBox="1">
            <a:spLocks noChangeArrowheads="1"/>
          </p:cNvSpPr>
          <p:nvPr/>
        </p:nvSpPr>
        <p:spPr bwMode="auto">
          <a:xfrm>
            <a:off x="7280275" y="260191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R7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88" name="Text Box 44"/>
          <p:cNvSpPr txBox="1">
            <a:spLocks noChangeArrowheads="1"/>
          </p:cNvSpPr>
          <p:nvPr/>
        </p:nvSpPr>
        <p:spPr bwMode="auto">
          <a:xfrm>
            <a:off x="7194550" y="3865563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R12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89" name="Text Box 45"/>
          <p:cNvSpPr txBox="1">
            <a:spLocks noChangeArrowheads="1"/>
          </p:cNvSpPr>
          <p:nvPr/>
        </p:nvSpPr>
        <p:spPr bwMode="auto">
          <a:xfrm>
            <a:off x="6175375" y="4729163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R16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90" name="Text Box 46"/>
          <p:cNvSpPr txBox="1">
            <a:spLocks noChangeArrowheads="1"/>
          </p:cNvSpPr>
          <p:nvPr/>
        </p:nvSpPr>
        <p:spPr bwMode="auto">
          <a:xfrm>
            <a:off x="4017963" y="502285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R15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91" name="Text Box 47"/>
          <p:cNvSpPr txBox="1">
            <a:spLocks noChangeArrowheads="1"/>
          </p:cNvSpPr>
          <p:nvPr/>
        </p:nvSpPr>
        <p:spPr bwMode="auto">
          <a:xfrm>
            <a:off x="4916488" y="408622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R14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92" name="Text Box 48"/>
          <p:cNvSpPr txBox="1">
            <a:spLocks noChangeArrowheads="1"/>
          </p:cNvSpPr>
          <p:nvPr/>
        </p:nvSpPr>
        <p:spPr bwMode="auto">
          <a:xfrm>
            <a:off x="1306513" y="3557588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R8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93" name="Oval 49"/>
          <p:cNvSpPr>
            <a:spLocks noChangeArrowheads="1"/>
          </p:cNvSpPr>
          <p:nvPr/>
        </p:nvSpPr>
        <p:spPr bwMode="auto">
          <a:xfrm>
            <a:off x="1074738" y="1209675"/>
            <a:ext cx="7412037" cy="4802188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94" name="Line 50"/>
          <p:cNvSpPr>
            <a:spLocks noChangeShapeType="1"/>
          </p:cNvSpPr>
          <p:nvPr/>
        </p:nvSpPr>
        <p:spPr bwMode="auto">
          <a:xfrm flipH="1">
            <a:off x="1074738" y="5175250"/>
            <a:ext cx="1973262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95" name="Text Box 51"/>
          <p:cNvSpPr txBox="1">
            <a:spLocks noChangeArrowheads="1"/>
          </p:cNvSpPr>
          <p:nvPr/>
        </p:nvSpPr>
        <p:spPr bwMode="auto">
          <a:xfrm>
            <a:off x="223838" y="16160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(2.5 Gb/s)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96" name="Text Box 52"/>
          <p:cNvSpPr txBox="1">
            <a:spLocks noChangeArrowheads="1"/>
          </p:cNvSpPr>
          <p:nvPr/>
        </p:nvSpPr>
        <p:spPr bwMode="auto">
          <a:xfrm>
            <a:off x="273050" y="5307013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(2.5 Gb/s)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97" name="Text Box 53"/>
          <p:cNvSpPr txBox="1">
            <a:spLocks noChangeArrowheads="1"/>
          </p:cNvSpPr>
          <p:nvPr/>
        </p:nvSpPr>
        <p:spPr bwMode="auto">
          <a:xfrm>
            <a:off x="7162800" y="5526088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(2.5 Gb/s)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59798" name="Line 54"/>
          <p:cNvSpPr>
            <a:spLocks noChangeShapeType="1"/>
          </p:cNvSpPr>
          <p:nvPr/>
        </p:nvSpPr>
        <p:spPr bwMode="auto">
          <a:xfrm flipH="1" flipV="1">
            <a:off x="223838" y="3055938"/>
            <a:ext cx="1447800" cy="1135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99" name="Line 55"/>
          <p:cNvSpPr>
            <a:spLocks noChangeShapeType="1"/>
          </p:cNvSpPr>
          <p:nvPr/>
        </p:nvSpPr>
        <p:spPr bwMode="auto">
          <a:xfrm>
            <a:off x="6664325" y="5600700"/>
            <a:ext cx="930275" cy="563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800" name="Line 56"/>
          <p:cNvSpPr>
            <a:spLocks noChangeShapeType="1"/>
          </p:cNvSpPr>
          <p:nvPr/>
        </p:nvSpPr>
        <p:spPr bwMode="auto">
          <a:xfrm flipH="1">
            <a:off x="223838" y="4221163"/>
            <a:ext cx="1447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801" name="Line 57"/>
          <p:cNvSpPr>
            <a:spLocks noChangeShapeType="1"/>
          </p:cNvSpPr>
          <p:nvPr/>
        </p:nvSpPr>
        <p:spPr bwMode="auto">
          <a:xfrm flipH="1" flipV="1">
            <a:off x="6969125" y="3071813"/>
            <a:ext cx="1839913" cy="407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278063" y="2503488"/>
            <a:ext cx="1322387" cy="117475"/>
            <a:chOff x="1435" y="1961"/>
            <a:chExt cx="833" cy="74"/>
          </a:xfrm>
        </p:grpSpPr>
        <p:sp>
          <p:nvSpPr>
            <p:cNvPr id="159803" name="Line 59"/>
            <p:cNvSpPr>
              <a:spLocks noChangeShapeType="1"/>
            </p:cNvSpPr>
            <p:nvPr/>
          </p:nvSpPr>
          <p:spPr bwMode="auto">
            <a:xfrm>
              <a:off x="1870" y="1961"/>
              <a:ext cx="398" cy="7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04" name="Line 60"/>
            <p:cNvSpPr>
              <a:spLocks noChangeShapeType="1"/>
            </p:cNvSpPr>
            <p:nvPr/>
          </p:nvSpPr>
          <p:spPr bwMode="auto">
            <a:xfrm flipV="1">
              <a:off x="1435" y="1961"/>
              <a:ext cx="371" cy="7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630488" y="2198688"/>
            <a:ext cx="555625" cy="563562"/>
            <a:chOff x="1884" y="1812"/>
            <a:chExt cx="363" cy="369"/>
          </a:xfrm>
        </p:grpSpPr>
        <p:sp>
          <p:nvSpPr>
            <p:cNvPr id="159806" name="AutoShape 62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08" name="Freeform 64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09" name="Freeform 65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810" name="Line 66"/>
          <p:cNvSpPr>
            <a:spLocks noChangeShapeType="1"/>
          </p:cNvSpPr>
          <p:nvPr/>
        </p:nvSpPr>
        <p:spPr bwMode="auto">
          <a:xfrm flipV="1">
            <a:off x="4273550" y="1947863"/>
            <a:ext cx="695325" cy="1412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811" name="Line 67"/>
          <p:cNvSpPr>
            <a:spLocks noChangeShapeType="1"/>
          </p:cNvSpPr>
          <p:nvPr/>
        </p:nvSpPr>
        <p:spPr bwMode="auto">
          <a:xfrm flipH="1" flipV="1">
            <a:off x="3600450" y="1690688"/>
            <a:ext cx="719138" cy="4270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812" name="Line 68"/>
          <p:cNvSpPr>
            <a:spLocks noChangeShapeType="1"/>
          </p:cNvSpPr>
          <p:nvPr/>
        </p:nvSpPr>
        <p:spPr bwMode="auto">
          <a:xfrm>
            <a:off x="1671638" y="4213225"/>
            <a:ext cx="828675" cy="112713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3970338" y="1819275"/>
            <a:ext cx="554037" cy="565150"/>
            <a:chOff x="1884" y="1812"/>
            <a:chExt cx="363" cy="369"/>
          </a:xfrm>
        </p:grpSpPr>
        <p:sp>
          <p:nvSpPr>
            <p:cNvPr id="159814" name="AutoShape 70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16" name="Freeform 72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17" name="Freeform 73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818" name="Line 74"/>
          <p:cNvSpPr>
            <a:spLocks noChangeShapeType="1"/>
          </p:cNvSpPr>
          <p:nvPr/>
        </p:nvSpPr>
        <p:spPr bwMode="auto">
          <a:xfrm>
            <a:off x="5222875" y="2986088"/>
            <a:ext cx="620713" cy="2508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819" name="Line 75"/>
          <p:cNvSpPr>
            <a:spLocks noChangeShapeType="1"/>
          </p:cNvSpPr>
          <p:nvPr/>
        </p:nvSpPr>
        <p:spPr bwMode="auto">
          <a:xfrm flipH="1" flipV="1">
            <a:off x="4643438" y="2762250"/>
            <a:ext cx="431800" cy="1905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820" name="Line 76"/>
          <p:cNvSpPr>
            <a:spLocks noChangeShapeType="1"/>
          </p:cNvSpPr>
          <p:nvPr/>
        </p:nvSpPr>
        <p:spPr bwMode="auto">
          <a:xfrm flipV="1">
            <a:off x="4886325" y="2762250"/>
            <a:ext cx="596900" cy="6953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4886325" y="2762250"/>
            <a:ext cx="554038" cy="563563"/>
            <a:chOff x="1884" y="1812"/>
            <a:chExt cx="363" cy="369"/>
          </a:xfrm>
        </p:grpSpPr>
        <p:sp>
          <p:nvSpPr>
            <p:cNvPr id="159822" name="AutoShape 78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24" name="Freeform 80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25" name="Freeform 81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826" name="Line 82"/>
          <p:cNvSpPr>
            <a:spLocks noChangeShapeType="1"/>
          </p:cNvSpPr>
          <p:nvPr/>
        </p:nvSpPr>
        <p:spPr bwMode="auto">
          <a:xfrm>
            <a:off x="3810000" y="3160713"/>
            <a:ext cx="1114425" cy="2730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827" name="Line 83"/>
          <p:cNvSpPr>
            <a:spLocks noChangeShapeType="1"/>
          </p:cNvSpPr>
          <p:nvPr/>
        </p:nvSpPr>
        <p:spPr bwMode="auto">
          <a:xfrm flipV="1">
            <a:off x="4084638" y="2870200"/>
            <a:ext cx="596900" cy="6953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4108450" y="2963863"/>
            <a:ext cx="554038" cy="563562"/>
            <a:chOff x="1884" y="1812"/>
            <a:chExt cx="363" cy="369"/>
          </a:xfrm>
        </p:grpSpPr>
        <p:sp>
          <p:nvSpPr>
            <p:cNvPr id="159829" name="AutoShape 85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86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31" name="Freeform 87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32" name="Freeform 88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406900" y="4292600"/>
            <a:ext cx="1114425" cy="889000"/>
            <a:chOff x="2776" y="3088"/>
            <a:chExt cx="702" cy="560"/>
          </a:xfrm>
        </p:grpSpPr>
        <p:sp>
          <p:nvSpPr>
            <p:cNvPr id="159834" name="Line 90"/>
            <p:cNvSpPr>
              <a:spLocks noChangeShapeType="1"/>
            </p:cNvSpPr>
            <p:nvPr/>
          </p:nvSpPr>
          <p:spPr bwMode="auto">
            <a:xfrm>
              <a:off x="2776" y="3271"/>
              <a:ext cx="702" cy="17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35" name="Line 91"/>
            <p:cNvSpPr>
              <a:spLocks noChangeShapeType="1"/>
            </p:cNvSpPr>
            <p:nvPr/>
          </p:nvSpPr>
          <p:spPr bwMode="auto">
            <a:xfrm flipV="1">
              <a:off x="2949" y="3088"/>
              <a:ext cx="376" cy="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36" name="Line 92"/>
            <p:cNvSpPr>
              <a:spLocks noChangeShapeType="1"/>
            </p:cNvSpPr>
            <p:nvPr/>
          </p:nvSpPr>
          <p:spPr bwMode="auto">
            <a:xfrm flipH="1" flipV="1">
              <a:off x="3084" y="3355"/>
              <a:ext cx="190" cy="29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4643438" y="4438650"/>
            <a:ext cx="554037" cy="563563"/>
            <a:chOff x="1884" y="1812"/>
            <a:chExt cx="363" cy="369"/>
          </a:xfrm>
        </p:grpSpPr>
        <p:sp>
          <p:nvSpPr>
            <p:cNvPr id="159838" name="AutoShape 94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95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40" name="Freeform 96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41" name="Freeform 97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6511925" y="2663825"/>
            <a:ext cx="1114425" cy="889000"/>
            <a:chOff x="2776" y="3088"/>
            <a:chExt cx="702" cy="560"/>
          </a:xfrm>
        </p:grpSpPr>
        <p:sp>
          <p:nvSpPr>
            <p:cNvPr id="159843" name="Line 99"/>
            <p:cNvSpPr>
              <a:spLocks noChangeShapeType="1"/>
            </p:cNvSpPr>
            <p:nvPr/>
          </p:nvSpPr>
          <p:spPr bwMode="auto">
            <a:xfrm>
              <a:off x="2776" y="3271"/>
              <a:ext cx="702" cy="17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44" name="Line 100"/>
            <p:cNvSpPr>
              <a:spLocks noChangeShapeType="1"/>
            </p:cNvSpPr>
            <p:nvPr/>
          </p:nvSpPr>
          <p:spPr bwMode="auto">
            <a:xfrm flipV="1">
              <a:off x="2949" y="3088"/>
              <a:ext cx="376" cy="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45" name="Line 101"/>
            <p:cNvSpPr>
              <a:spLocks noChangeShapeType="1"/>
            </p:cNvSpPr>
            <p:nvPr/>
          </p:nvSpPr>
          <p:spPr bwMode="auto">
            <a:xfrm flipH="1" flipV="1">
              <a:off x="3084" y="3355"/>
              <a:ext cx="190" cy="29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02"/>
          <p:cNvGrpSpPr>
            <a:grpSpLocks/>
          </p:cNvGrpSpPr>
          <p:nvPr/>
        </p:nvGrpSpPr>
        <p:grpSpPr bwMode="auto">
          <a:xfrm>
            <a:off x="6789738" y="2870200"/>
            <a:ext cx="554037" cy="563563"/>
            <a:chOff x="1884" y="1812"/>
            <a:chExt cx="363" cy="369"/>
          </a:xfrm>
        </p:grpSpPr>
        <p:sp>
          <p:nvSpPr>
            <p:cNvPr id="159847" name="AutoShape 103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04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49" name="Freeform 105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50" name="Freeform 106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107"/>
          <p:cNvGrpSpPr>
            <a:grpSpLocks/>
          </p:cNvGrpSpPr>
          <p:nvPr/>
        </p:nvGrpSpPr>
        <p:grpSpPr bwMode="auto">
          <a:xfrm>
            <a:off x="5440363" y="3584575"/>
            <a:ext cx="1114425" cy="889000"/>
            <a:chOff x="2776" y="3088"/>
            <a:chExt cx="702" cy="560"/>
          </a:xfrm>
        </p:grpSpPr>
        <p:sp>
          <p:nvSpPr>
            <p:cNvPr id="159852" name="Line 108"/>
            <p:cNvSpPr>
              <a:spLocks noChangeShapeType="1"/>
            </p:cNvSpPr>
            <p:nvPr/>
          </p:nvSpPr>
          <p:spPr bwMode="auto">
            <a:xfrm>
              <a:off x="2776" y="3271"/>
              <a:ext cx="702" cy="17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53" name="Line 109"/>
            <p:cNvSpPr>
              <a:spLocks noChangeShapeType="1"/>
            </p:cNvSpPr>
            <p:nvPr/>
          </p:nvSpPr>
          <p:spPr bwMode="auto">
            <a:xfrm flipV="1">
              <a:off x="2949" y="3088"/>
              <a:ext cx="376" cy="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54" name="Line 110"/>
            <p:cNvSpPr>
              <a:spLocks noChangeShapeType="1"/>
            </p:cNvSpPr>
            <p:nvPr/>
          </p:nvSpPr>
          <p:spPr bwMode="auto">
            <a:xfrm flipH="1" flipV="1">
              <a:off x="3084" y="3355"/>
              <a:ext cx="190" cy="29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5770563" y="3846513"/>
            <a:ext cx="555625" cy="565150"/>
            <a:chOff x="1884" y="1812"/>
            <a:chExt cx="363" cy="369"/>
          </a:xfrm>
        </p:grpSpPr>
        <p:sp>
          <p:nvSpPr>
            <p:cNvPr id="159856" name="AutoShape 112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13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58" name="Freeform 114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59" name="Freeform 115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roup 116"/>
          <p:cNvGrpSpPr>
            <a:grpSpLocks/>
          </p:cNvGrpSpPr>
          <p:nvPr/>
        </p:nvGrpSpPr>
        <p:grpSpPr bwMode="auto">
          <a:xfrm>
            <a:off x="5483225" y="2174875"/>
            <a:ext cx="1114425" cy="889000"/>
            <a:chOff x="2776" y="3088"/>
            <a:chExt cx="702" cy="560"/>
          </a:xfrm>
        </p:grpSpPr>
        <p:sp>
          <p:nvSpPr>
            <p:cNvPr id="159861" name="Line 117"/>
            <p:cNvSpPr>
              <a:spLocks noChangeShapeType="1"/>
            </p:cNvSpPr>
            <p:nvPr/>
          </p:nvSpPr>
          <p:spPr bwMode="auto">
            <a:xfrm>
              <a:off x="2776" y="3271"/>
              <a:ext cx="702" cy="17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62" name="Line 118"/>
            <p:cNvSpPr>
              <a:spLocks noChangeShapeType="1"/>
            </p:cNvSpPr>
            <p:nvPr/>
          </p:nvSpPr>
          <p:spPr bwMode="auto">
            <a:xfrm flipV="1">
              <a:off x="2949" y="3088"/>
              <a:ext cx="376" cy="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63" name="Line 119"/>
            <p:cNvSpPr>
              <a:spLocks noChangeShapeType="1"/>
            </p:cNvSpPr>
            <p:nvPr/>
          </p:nvSpPr>
          <p:spPr bwMode="auto">
            <a:xfrm flipH="1" flipV="1">
              <a:off x="3084" y="3355"/>
              <a:ext cx="190" cy="29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20"/>
          <p:cNvGrpSpPr>
            <a:grpSpLocks/>
          </p:cNvGrpSpPr>
          <p:nvPr/>
        </p:nvGrpSpPr>
        <p:grpSpPr bwMode="auto">
          <a:xfrm>
            <a:off x="2563813" y="4724400"/>
            <a:ext cx="1114425" cy="889000"/>
            <a:chOff x="2776" y="3088"/>
            <a:chExt cx="702" cy="560"/>
          </a:xfrm>
        </p:grpSpPr>
        <p:sp>
          <p:nvSpPr>
            <p:cNvPr id="159865" name="Line 121"/>
            <p:cNvSpPr>
              <a:spLocks noChangeShapeType="1"/>
            </p:cNvSpPr>
            <p:nvPr/>
          </p:nvSpPr>
          <p:spPr bwMode="auto">
            <a:xfrm>
              <a:off x="2776" y="3271"/>
              <a:ext cx="702" cy="17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66" name="Line 122"/>
            <p:cNvSpPr>
              <a:spLocks noChangeShapeType="1"/>
            </p:cNvSpPr>
            <p:nvPr/>
          </p:nvSpPr>
          <p:spPr bwMode="auto">
            <a:xfrm flipV="1">
              <a:off x="2949" y="3088"/>
              <a:ext cx="376" cy="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67" name="Line 123"/>
            <p:cNvSpPr>
              <a:spLocks noChangeShapeType="1"/>
            </p:cNvSpPr>
            <p:nvPr/>
          </p:nvSpPr>
          <p:spPr bwMode="auto">
            <a:xfrm flipH="1" flipV="1">
              <a:off x="3084" y="3355"/>
              <a:ext cx="190" cy="29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24"/>
          <p:cNvGrpSpPr>
            <a:grpSpLocks/>
          </p:cNvGrpSpPr>
          <p:nvPr/>
        </p:nvGrpSpPr>
        <p:grpSpPr bwMode="auto">
          <a:xfrm>
            <a:off x="2794000" y="4883150"/>
            <a:ext cx="555625" cy="565150"/>
            <a:chOff x="1884" y="1812"/>
            <a:chExt cx="363" cy="369"/>
          </a:xfrm>
        </p:grpSpPr>
        <p:sp>
          <p:nvSpPr>
            <p:cNvPr id="159869" name="AutoShape 125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71" name="Freeform 127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72" name="Freeform 128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" name="Group 129"/>
          <p:cNvGrpSpPr>
            <a:grpSpLocks/>
          </p:cNvGrpSpPr>
          <p:nvPr/>
        </p:nvGrpSpPr>
        <p:grpSpPr bwMode="auto">
          <a:xfrm>
            <a:off x="3841750" y="5700713"/>
            <a:ext cx="1322388" cy="117475"/>
            <a:chOff x="1435" y="1961"/>
            <a:chExt cx="833" cy="74"/>
          </a:xfrm>
        </p:grpSpPr>
        <p:sp>
          <p:nvSpPr>
            <p:cNvPr id="159874" name="Line 130"/>
            <p:cNvSpPr>
              <a:spLocks noChangeShapeType="1"/>
            </p:cNvSpPr>
            <p:nvPr/>
          </p:nvSpPr>
          <p:spPr bwMode="auto">
            <a:xfrm>
              <a:off x="1870" y="1961"/>
              <a:ext cx="398" cy="7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75" name="Line 131"/>
            <p:cNvSpPr>
              <a:spLocks noChangeShapeType="1"/>
            </p:cNvSpPr>
            <p:nvPr/>
          </p:nvSpPr>
          <p:spPr bwMode="auto">
            <a:xfrm flipV="1">
              <a:off x="1435" y="1961"/>
              <a:ext cx="371" cy="74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32"/>
          <p:cNvGrpSpPr>
            <a:grpSpLocks/>
          </p:cNvGrpSpPr>
          <p:nvPr/>
        </p:nvGrpSpPr>
        <p:grpSpPr bwMode="auto">
          <a:xfrm>
            <a:off x="4246563" y="5367338"/>
            <a:ext cx="554037" cy="563562"/>
            <a:chOff x="1884" y="1812"/>
            <a:chExt cx="363" cy="369"/>
          </a:xfrm>
        </p:grpSpPr>
        <p:sp>
          <p:nvSpPr>
            <p:cNvPr id="159877" name="AutoShape 133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134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79" name="Freeform 135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80" name="Freeform 136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137"/>
          <p:cNvGrpSpPr>
            <a:grpSpLocks/>
          </p:cNvGrpSpPr>
          <p:nvPr/>
        </p:nvGrpSpPr>
        <p:grpSpPr bwMode="auto">
          <a:xfrm>
            <a:off x="2500313" y="3276600"/>
            <a:ext cx="1114425" cy="889000"/>
            <a:chOff x="2776" y="3088"/>
            <a:chExt cx="702" cy="560"/>
          </a:xfrm>
        </p:grpSpPr>
        <p:sp>
          <p:nvSpPr>
            <p:cNvPr id="159882" name="Line 138"/>
            <p:cNvSpPr>
              <a:spLocks noChangeShapeType="1"/>
            </p:cNvSpPr>
            <p:nvPr/>
          </p:nvSpPr>
          <p:spPr bwMode="auto">
            <a:xfrm>
              <a:off x="2776" y="3271"/>
              <a:ext cx="702" cy="17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83" name="Line 139"/>
            <p:cNvSpPr>
              <a:spLocks noChangeShapeType="1"/>
            </p:cNvSpPr>
            <p:nvPr/>
          </p:nvSpPr>
          <p:spPr bwMode="auto">
            <a:xfrm flipV="1">
              <a:off x="2949" y="3088"/>
              <a:ext cx="376" cy="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84" name="Line 140"/>
            <p:cNvSpPr>
              <a:spLocks noChangeShapeType="1"/>
            </p:cNvSpPr>
            <p:nvPr/>
          </p:nvSpPr>
          <p:spPr bwMode="auto">
            <a:xfrm flipH="1" flipV="1">
              <a:off x="3084" y="3355"/>
              <a:ext cx="190" cy="29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141"/>
          <p:cNvGrpSpPr>
            <a:grpSpLocks/>
          </p:cNvGrpSpPr>
          <p:nvPr/>
        </p:nvGrpSpPr>
        <p:grpSpPr bwMode="auto">
          <a:xfrm>
            <a:off x="2794000" y="3479800"/>
            <a:ext cx="555625" cy="565150"/>
            <a:chOff x="1884" y="1812"/>
            <a:chExt cx="363" cy="369"/>
          </a:xfrm>
        </p:grpSpPr>
        <p:sp>
          <p:nvSpPr>
            <p:cNvPr id="159886" name="AutoShape 142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43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88" name="Freeform 144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89" name="Freeform 145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890" name="Line 146"/>
          <p:cNvSpPr>
            <a:spLocks noChangeShapeType="1"/>
          </p:cNvSpPr>
          <p:nvPr/>
        </p:nvSpPr>
        <p:spPr bwMode="auto">
          <a:xfrm flipV="1">
            <a:off x="1524000" y="3795713"/>
            <a:ext cx="890588" cy="39528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942" name="Group 147"/>
          <p:cNvGrpSpPr>
            <a:grpSpLocks/>
          </p:cNvGrpSpPr>
          <p:nvPr/>
        </p:nvGrpSpPr>
        <p:grpSpPr bwMode="auto">
          <a:xfrm>
            <a:off x="1409700" y="3956050"/>
            <a:ext cx="555625" cy="565150"/>
            <a:chOff x="1884" y="1812"/>
            <a:chExt cx="363" cy="369"/>
          </a:xfrm>
        </p:grpSpPr>
        <p:sp>
          <p:nvSpPr>
            <p:cNvPr id="159892" name="AutoShape 148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943" name="Group 149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894" name="Freeform 150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95" name="Freeform 151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9944" name="Group 152"/>
          <p:cNvGrpSpPr>
            <a:grpSpLocks/>
          </p:cNvGrpSpPr>
          <p:nvPr/>
        </p:nvGrpSpPr>
        <p:grpSpPr bwMode="auto">
          <a:xfrm>
            <a:off x="6597650" y="4065588"/>
            <a:ext cx="1114425" cy="889000"/>
            <a:chOff x="2776" y="3088"/>
            <a:chExt cx="702" cy="560"/>
          </a:xfrm>
        </p:grpSpPr>
        <p:sp>
          <p:nvSpPr>
            <p:cNvPr id="159897" name="Line 153"/>
            <p:cNvSpPr>
              <a:spLocks noChangeShapeType="1"/>
            </p:cNvSpPr>
            <p:nvPr/>
          </p:nvSpPr>
          <p:spPr bwMode="auto">
            <a:xfrm>
              <a:off x="2776" y="3271"/>
              <a:ext cx="702" cy="17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98" name="Line 154"/>
            <p:cNvSpPr>
              <a:spLocks noChangeShapeType="1"/>
            </p:cNvSpPr>
            <p:nvPr/>
          </p:nvSpPr>
          <p:spPr bwMode="auto">
            <a:xfrm flipV="1">
              <a:off x="2949" y="3088"/>
              <a:ext cx="376" cy="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899" name="Line 155"/>
            <p:cNvSpPr>
              <a:spLocks noChangeShapeType="1"/>
            </p:cNvSpPr>
            <p:nvPr/>
          </p:nvSpPr>
          <p:spPr bwMode="auto">
            <a:xfrm flipH="1" flipV="1">
              <a:off x="3084" y="3355"/>
              <a:ext cx="190" cy="29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945" name="Group 156"/>
          <p:cNvGrpSpPr>
            <a:grpSpLocks/>
          </p:cNvGrpSpPr>
          <p:nvPr/>
        </p:nvGrpSpPr>
        <p:grpSpPr bwMode="auto">
          <a:xfrm>
            <a:off x="6886575" y="4191000"/>
            <a:ext cx="555625" cy="563563"/>
            <a:chOff x="1884" y="1812"/>
            <a:chExt cx="363" cy="369"/>
          </a:xfrm>
        </p:grpSpPr>
        <p:sp>
          <p:nvSpPr>
            <p:cNvPr id="159901" name="AutoShape 157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946" name="Group 158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903" name="Freeform 159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904" name="Freeform 160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905" name="Line 161"/>
          <p:cNvSpPr>
            <a:spLocks noChangeShapeType="1"/>
          </p:cNvSpPr>
          <p:nvPr/>
        </p:nvSpPr>
        <p:spPr bwMode="auto">
          <a:xfrm flipH="1" flipV="1">
            <a:off x="5945188" y="4760913"/>
            <a:ext cx="566737" cy="5270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947" name="Group 162"/>
          <p:cNvGrpSpPr>
            <a:grpSpLocks/>
          </p:cNvGrpSpPr>
          <p:nvPr/>
        </p:nvGrpSpPr>
        <p:grpSpPr bwMode="auto">
          <a:xfrm>
            <a:off x="6208713" y="5084763"/>
            <a:ext cx="555625" cy="565150"/>
            <a:chOff x="1884" y="1812"/>
            <a:chExt cx="363" cy="369"/>
          </a:xfrm>
        </p:grpSpPr>
        <p:sp>
          <p:nvSpPr>
            <p:cNvPr id="159907" name="AutoShape 163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948" name="Group 164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909" name="Freeform 165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910" name="Freeform 166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911" name="Line 167"/>
          <p:cNvSpPr>
            <a:spLocks noChangeShapeType="1"/>
          </p:cNvSpPr>
          <p:nvPr/>
        </p:nvSpPr>
        <p:spPr bwMode="auto">
          <a:xfrm flipV="1">
            <a:off x="3294063" y="4065588"/>
            <a:ext cx="1025525" cy="3460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949" name="Group 168"/>
          <p:cNvGrpSpPr>
            <a:grpSpLocks/>
          </p:cNvGrpSpPr>
          <p:nvPr/>
        </p:nvGrpSpPr>
        <p:grpSpPr bwMode="auto">
          <a:xfrm>
            <a:off x="4191000" y="3760788"/>
            <a:ext cx="555625" cy="565150"/>
            <a:chOff x="1884" y="1812"/>
            <a:chExt cx="363" cy="369"/>
          </a:xfrm>
        </p:grpSpPr>
        <p:sp>
          <p:nvSpPr>
            <p:cNvPr id="159913" name="AutoShape 169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950" name="Group 170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915" name="Freeform 171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916" name="Freeform 172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917" name="Line 173"/>
          <p:cNvSpPr>
            <a:spLocks noChangeShapeType="1"/>
          </p:cNvSpPr>
          <p:nvPr/>
        </p:nvSpPr>
        <p:spPr bwMode="auto">
          <a:xfrm flipH="1" flipV="1">
            <a:off x="5526088" y="1704975"/>
            <a:ext cx="488950" cy="8032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951" name="Group 174"/>
          <p:cNvGrpSpPr>
            <a:grpSpLocks/>
          </p:cNvGrpSpPr>
          <p:nvPr/>
        </p:nvGrpSpPr>
        <p:grpSpPr bwMode="auto">
          <a:xfrm>
            <a:off x="5770563" y="2306638"/>
            <a:ext cx="555625" cy="563562"/>
            <a:chOff x="1884" y="1812"/>
            <a:chExt cx="363" cy="369"/>
          </a:xfrm>
        </p:grpSpPr>
        <p:sp>
          <p:nvSpPr>
            <p:cNvPr id="159919" name="AutoShape 175"/>
            <p:cNvSpPr>
              <a:spLocks noChangeArrowheads="1"/>
            </p:cNvSpPr>
            <p:nvPr/>
          </p:nvSpPr>
          <p:spPr bwMode="auto">
            <a:xfrm>
              <a:off x="1884" y="1812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952" name="Group 176"/>
            <p:cNvGrpSpPr>
              <a:grpSpLocks/>
            </p:cNvGrpSpPr>
            <p:nvPr/>
          </p:nvGrpSpPr>
          <p:grpSpPr bwMode="auto">
            <a:xfrm>
              <a:off x="1932" y="1863"/>
              <a:ext cx="279" cy="81"/>
              <a:chOff x="1470" y="1821"/>
              <a:chExt cx="279" cy="93"/>
            </a:xfrm>
          </p:grpSpPr>
          <p:sp>
            <p:nvSpPr>
              <p:cNvPr id="159921" name="Freeform 177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922" name="Freeform 178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9923" name="Text Box 179"/>
          <p:cNvSpPr txBox="1">
            <a:spLocks noChangeArrowheads="1"/>
          </p:cNvSpPr>
          <p:nvPr/>
        </p:nvSpPr>
        <p:spPr bwMode="auto">
          <a:xfrm>
            <a:off x="7442200" y="13874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latin typeface="Calibri" pitchFamily="34" charset="0"/>
              </a:rPr>
              <a:t>(2.5 Gb/s)</a:t>
            </a:r>
            <a:endParaRPr lang="en-US" sz="2400">
              <a:latin typeface="Calibri" pitchFamily="34" charset="0"/>
            </a:endParaRPr>
          </a:p>
        </p:txBody>
      </p:sp>
      <p:grpSp>
        <p:nvGrpSpPr>
          <p:cNvPr id="159953" name="Group 180"/>
          <p:cNvGrpSpPr>
            <a:grpSpLocks/>
          </p:cNvGrpSpPr>
          <p:nvPr/>
        </p:nvGrpSpPr>
        <p:grpSpPr bwMode="auto">
          <a:xfrm>
            <a:off x="192088" y="1143000"/>
            <a:ext cx="8855075" cy="4953000"/>
            <a:chOff x="121" y="1104"/>
            <a:chExt cx="5578" cy="3120"/>
          </a:xfrm>
        </p:grpSpPr>
        <p:grpSp>
          <p:nvGrpSpPr>
            <p:cNvPr id="159954" name="Group 181"/>
            <p:cNvGrpSpPr>
              <a:grpSpLocks/>
            </p:cNvGrpSpPr>
            <p:nvPr/>
          </p:nvGrpSpPr>
          <p:grpSpPr bwMode="auto">
            <a:xfrm>
              <a:off x="121" y="1104"/>
              <a:ext cx="5578" cy="3120"/>
              <a:chOff x="121" y="1104"/>
              <a:chExt cx="5578" cy="3120"/>
            </a:xfrm>
          </p:grpSpPr>
          <p:grpSp>
            <p:nvGrpSpPr>
              <p:cNvPr id="159955" name="Group 182"/>
              <p:cNvGrpSpPr>
                <a:grpSpLocks/>
              </p:cNvGrpSpPr>
              <p:nvPr/>
            </p:nvGrpSpPr>
            <p:grpSpPr bwMode="auto">
              <a:xfrm>
                <a:off x="121" y="1104"/>
                <a:ext cx="5578" cy="3120"/>
                <a:chOff x="115" y="1104"/>
                <a:chExt cx="5578" cy="3120"/>
              </a:xfrm>
            </p:grpSpPr>
            <p:sp>
              <p:nvSpPr>
                <p:cNvPr id="159927" name="Rectangle 183"/>
                <p:cNvSpPr>
                  <a:spLocks noChangeArrowheads="1"/>
                </p:cNvSpPr>
                <p:nvPr/>
              </p:nvSpPr>
              <p:spPr bwMode="auto">
                <a:xfrm>
                  <a:off x="115" y="1104"/>
                  <a:ext cx="5578" cy="3120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9956" name="Group 184"/>
                <p:cNvGrpSpPr>
                  <a:grpSpLocks/>
                </p:cNvGrpSpPr>
                <p:nvPr/>
              </p:nvGrpSpPr>
              <p:grpSpPr bwMode="auto">
                <a:xfrm>
                  <a:off x="1657" y="1769"/>
                  <a:ext cx="350" cy="355"/>
                  <a:chOff x="1884" y="1812"/>
                  <a:chExt cx="363" cy="369"/>
                </a:xfrm>
              </p:grpSpPr>
              <p:sp>
                <p:nvSpPr>
                  <p:cNvPr id="159929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1884" y="1812"/>
                    <a:ext cx="363" cy="369"/>
                  </a:xfrm>
                  <a:prstGeom prst="can">
                    <a:avLst>
                      <a:gd name="adj" fmla="val 50826"/>
                    </a:avLst>
                  </a:prstGeom>
                  <a:solidFill>
                    <a:schemeClr val="bg1">
                      <a:alpha val="50000"/>
                    </a:schemeClr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59957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1932" y="1863"/>
                    <a:ext cx="279" cy="81"/>
                    <a:chOff x="1470" y="1821"/>
                    <a:chExt cx="279" cy="93"/>
                  </a:xfrm>
                </p:grpSpPr>
                <p:sp>
                  <p:nvSpPr>
                    <p:cNvPr id="15993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1476" y="1821"/>
                      <a:ext cx="273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0" y="0"/>
                        </a:cxn>
                        <a:cxn ang="0">
                          <a:pos x="198" y="90"/>
                        </a:cxn>
                        <a:cxn ang="0">
                          <a:pos x="273" y="90"/>
                        </a:cxn>
                      </a:cxnLst>
                      <a:rect l="0" t="0" r="r" b="b"/>
                      <a:pathLst>
                        <a:path w="273" h="90">
                          <a:moveTo>
                            <a:pt x="0" y="0"/>
                          </a:moveTo>
                          <a:lnTo>
                            <a:pt x="60" y="0"/>
                          </a:lnTo>
                          <a:lnTo>
                            <a:pt x="198" y="90"/>
                          </a:lnTo>
                          <a:lnTo>
                            <a:pt x="273" y="90"/>
                          </a:lnTo>
                        </a:path>
                      </a:pathLst>
                    </a:custGeom>
                    <a:solidFill>
                      <a:schemeClr val="bg1">
                        <a:alpha val="50000"/>
                      </a:schemeClr>
                    </a:solidFill>
                    <a:ln w="9525" cap="flat" cmpd="sng">
                      <a:solidFill>
                        <a:schemeClr val="bg1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932" name="Freeform 188"/>
                    <p:cNvSpPr>
                      <a:spLocks/>
                    </p:cNvSpPr>
                    <p:nvPr/>
                  </p:nvSpPr>
                  <p:spPr bwMode="auto">
                    <a:xfrm flipV="1">
                      <a:off x="1470" y="1824"/>
                      <a:ext cx="273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0" y="0"/>
                        </a:cxn>
                        <a:cxn ang="0">
                          <a:pos x="198" y="90"/>
                        </a:cxn>
                        <a:cxn ang="0">
                          <a:pos x="273" y="90"/>
                        </a:cxn>
                      </a:cxnLst>
                      <a:rect l="0" t="0" r="r" b="b"/>
                      <a:pathLst>
                        <a:path w="273" h="90">
                          <a:moveTo>
                            <a:pt x="0" y="0"/>
                          </a:moveTo>
                          <a:lnTo>
                            <a:pt x="60" y="0"/>
                          </a:lnTo>
                          <a:lnTo>
                            <a:pt x="198" y="90"/>
                          </a:lnTo>
                          <a:lnTo>
                            <a:pt x="273" y="90"/>
                          </a:lnTo>
                        </a:path>
                      </a:pathLst>
                    </a:custGeom>
                    <a:solidFill>
                      <a:schemeClr val="bg1">
                        <a:alpha val="50000"/>
                      </a:schemeClr>
                    </a:solidFill>
                    <a:ln w="9525" cap="flat" cmpd="sng">
                      <a:solidFill>
                        <a:schemeClr val="bg1"/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9958" name="Group 189"/>
              <p:cNvGrpSpPr>
                <a:grpSpLocks/>
              </p:cNvGrpSpPr>
              <p:nvPr/>
            </p:nvGrpSpPr>
            <p:grpSpPr bwMode="auto">
              <a:xfrm>
                <a:off x="1657" y="1769"/>
                <a:ext cx="350" cy="355"/>
                <a:chOff x="1884" y="1812"/>
                <a:chExt cx="363" cy="369"/>
              </a:xfrm>
            </p:grpSpPr>
            <p:sp>
              <p:nvSpPr>
                <p:cNvPr id="159934" name="AutoShape 190"/>
                <p:cNvSpPr>
                  <a:spLocks noChangeArrowheads="1"/>
                </p:cNvSpPr>
                <p:nvPr/>
              </p:nvSpPr>
              <p:spPr bwMode="auto">
                <a:xfrm>
                  <a:off x="1884" y="1812"/>
                  <a:ext cx="363" cy="369"/>
                </a:xfrm>
                <a:prstGeom prst="can">
                  <a:avLst>
                    <a:gd name="adj" fmla="val 50826"/>
                  </a:avLst>
                </a:prstGeom>
                <a:gradFill rotWithShape="0">
                  <a:gsLst>
                    <a:gs pos="0">
                      <a:srgbClr val="FE9B03">
                        <a:gamma/>
                        <a:shade val="46275"/>
                        <a:invGamma/>
                      </a:srgbClr>
                    </a:gs>
                    <a:gs pos="100000">
                      <a:srgbClr val="FE9B0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59959" name="Group 191"/>
                <p:cNvGrpSpPr>
                  <a:grpSpLocks/>
                </p:cNvGrpSpPr>
                <p:nvPr/>
              </p:nvGrpSpPr>
              <p:grpSpPr bwMode="auto">
                <a:xfrm>
                  <a:off x="1932" y="1863"/>
                  <a:ext cx="279" cy="81"/>
                  <a:chOff x="1470" y="1821"/>
                  <a:chExt cx="279" cy="93"/>
                </a:xfrm>
              </p:grpSpPr>
              <p:sp>
                <p:nvSpPr>
                  <p:cNvPr id="159936" name="Freeform 192"/>
                  <p:cNvSpPr>
                    <a:spLocks/>
                  </p:cNvSpPr>
                  <p:nvPr/>
                </p:nvSpPr>
                <p:spPr bwMode="auto">
                  <a:xfrm>
                    <a:off x="1476" y="1821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9937" name="Freeform 193"/>
                  <p:cNvSpPr>
                    <a:spLocks/>
                  </p:cNvSpPr>
                  <p:nvPr/>
                </p:nvSpPr>
                <p:spPr bwMode="auto">
                  <a:xfrm flipV="1">
                    <a:off x="1470" y="1824"/>
                    <a:ext cx="273" cy="9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0" y="0"/>
                      </a:cxn>
                      <a:cxn ang="0">
                        <a:pos x="198" y="90"/>
                      </a:cxn>
                      <a:cxn ang="0">
                        <a:pos x="273" y="90"/>
                      </a:cxn>
                    </a:cxnLst>
                    <a:rect l="0" t="0" r="r" b="b"/>
                    <a:pathLst>
                      <a:path w="273" h="90">
                        <a:moveTo>
                          <a:pt x="0" y="0"/>
                        </a:moveTo>
                        <a:lnTo>
                          <a:pt x="60" y="0"/>
                        </a:lnTo>
                        <a:lnTo>
                          <a:pt x="198" y="90"/>
                        </a:lnTo>
                        <a:lnTo>
                          <a:pt x="273" y="9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E9B03">
                          <a:gamma/>
                          <a:shade val="46275"/>
                          <a:invGamma/>
                        </a:srgbClr>
                      </a:gs>
                      <a:gs pos="100000">
                        <a:srgbClr val="FE9B03"/>
                      </a:gs>
                    </a:gsLst>
                    <a:lin ang="5400000" scaled="1"/>
                  </a:gra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59938" name="Line 194"/>
            <p:cNvSpPr>
              <a:spLocks noChangeShapeType="1"/>
            </p:cNvSpPr>
            <p:nvPr/>
          </p:nvSpPr>
          <p:spPr bwMode="auto">
            <a:xfrm flipV="1">
              <a:off x="1768" y="1104"/>
              <a:ext cx="2151" cy="6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939" name="Line 195"/>
            <p:cNvSpPr>
              <a:spLocks noChangeShapeType="1"/>
            </p:cNvSpPr>
            <p:nvPr/>
          </p:nvSpPr>
          <p:spPr bwMode="auto">
            <a:xfrm>
              <a:off x="1717" y="2094"/>
              <a:ext cx="2019" cy="18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9940" name="Picture 196" descr="Famil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6" y="1357"/>
              <a:ext cx="2107" cy="22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51A6F-E99C-48F2-89D7-1B5C2366312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Today</a:t>
            </a:r>
            <a:endParaRPr lang="en-US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CA" dirty="0"/>
              <a:t>Outline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What this course is about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CA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CA" dirty="0"/>
              <a:t>Logistics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Course structure, evaluation 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What is expected from you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What you want to know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CA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CA" dirty="0"/>
              <a:t>Overview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Packet switching systems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Software-Defined Networking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4CAFE-A200-2549-8F2A-CABC4687E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118" y="1999854"/>
            <a:ext cx="4190999" cy="4141106"/>
          </a:xfrm>
          <a:prstGeom prst="rect">
            <a:avLst/>
          </a:prstGeom>
        </p:spPr>
      </p:pic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A6AAE7-FF51-4A10-9D0C-841CBA0904E8}" type="slidenum">
              <a:rPr lang="en-US"/>
              <a:pPr/>
              <a:t>20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Router Looks Like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60202" y="1213520"/>
            <a:ext cx="1617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 dirty="0">
                <a:latin typeface="Calibri" pitchFamily="34" charset="0"/>
              </a:rPr>
              <a:t>Cisco CRS-X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2028031" y="2303462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1265469" y="3841807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600" b="1" dirty="0">
                <a:solidFill>
                  <a:schemeClr val="accent2"/>
                </a:solidFill>
                <a:latin typeface="Calibri" pitchFamily="34" charset="0"/>
              </a:rPr>
              <a:t>7ft</a:t>
            </a:r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3048000" y="1858256"/>
            <a:ext cx="896937" cy="65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3276600" y="15240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600" b="1" dirty="0">
                <a:solidFill>
                  <a:schemeClr val="accent2"/>
                </a:solidFill>
                <a:latin typeface="Calibri" pitchFamily="34" charset="0"/>
              </a:rPr>
              <a:t>23”</a:t>
            </a: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H="1" flipV="1">
            <a:off x="2028031" y="5933978"/>
            <a:ext cx="723899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1905000" y="6096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600" b="1" dirty="0">
                <a:solidFill>
                  <a:schemeClr val="accent2"/>
                </a:solidFill>
                <a:latin typeface="Calibri" pitchFamily="34" charset="0"/>
              </a:rPr>
              <a:t>3ft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6629400" y="28956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600" b="1" dirty="0">
                <a:latin typeface="Calibri" pitchFamily="34" charset="0"/>
              </a:rPr>
              <a:t>Capacity:</a:t>
            </a:r>
            <a:r>
              <a:rPr lang="en-US" sz="1600" b="1" dirty="0">
                <a:solidFill>
                  <a:schemeClr val="accent2"/>
                </a:solidFill>
                <a:latin typeface="Calibri" pitchFamily="34" charset="0"/>
              </a:rPr>
              <a:t> 6.4Tb/s</a:t>
            </a:r>
            <a:br>
              <a:rPr lang="en-US" sz="16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1600" b="1" dirty="0">
                <a:latin typeface="Calibri" pitchFamily="34" charset="0"/>
              </a:rPr>
              <a:t>Power:</a:t>
            </a:r>
            <a:r>
              <a:rPr lang="en-US" sz="1600" b="1" dirty="0">
                <a:solidFill>
                  <a:schemeClr val="accent2"/>
                </a:solidFill>
                <a:latin typeface="Calibri" pitchFamily="34" charset="0"/>
              </a:rPr>
              <a:t> 15.2kW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D9C58-2725-4734-B580-757D5BBF5DC6}" type="slidenum">
              <a:rPr lang="en-US"/>
              <a:pPr/>
              <a:t>21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1885950" y="1447800"/>
            <a:ext cx="3111500" cy="4654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Line 3"/>
          <p:cNvSpPr>
            <a:spLocks noChangeShapeType="1"/>
          </p:cNvSpPr>
          <p:nvPr/>
        </p:nvSpPr>
        <p:spPr bwMode="auto">
          <a:xfrm flipV="1">
            <a:off x="4748212" y="4841875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176212" y="4841875"/>
            <a:ext cx="1981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2157412" y="1641475"/>
            <a:ext cx="25908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2157412" y="3927475"/>
            <a:ext cx="25908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Architectural Components of an IP Router</a:t>
            </a:r>
          </a:p>
        </p:txBody>
      </p:sp>
      <p:sp>
        <p:nvSpPr>
          <p:cNvPr id="163848" name="Freeform 8"/>
          <p:cNvSpPr>
            <a:spLocks/>
          </p:cNvSpPr>
          <p:nvPr/>
        </p:nvSpPr>
        <p:spPr bwMode="auto">
          <a:xfrm>
            <a:off x="6805612" y="2174875"/>
            <a:ext cx="152400" cy="1676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48" y="528"/>
              </a:cxn>
              <a:cxn ang="0">
                <a:pos x="96" y="576"/>
              </a:cxn>
              <a:cxn ang="0">
                <a:pos x="48" y="624"/>
              </a:cxn>
              <a:cxn ang="0">
                <a:pos x="48" y="1008"/>
              </a:cxn>
              <a:cxn ang="0">
                <a:pos x="0" y="1056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Freeform 9"/>
          <p:cNvSpPr>
            <a:spLocks/>
          </p:cNvSpPr>
          <p:nvPr/>
        </p:nvSpPr>
        <p:spPr bwMode="auto">
          <a:xfrm>
            <a:off x="6805612" y="4003675"/>
            <a:ext cx="152400" cy="182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48" y="528"/>
              </a:cxn>
              <a:cxn ang="0">
                <a:pos x="96" y="576"/>
              </a:cxn>
              <a:cxn ang="0">
                <a:pos x="48" y="624"/>
              </a:cxn>
              <a:cxn ang="0">
                <a:pos x="48" y="1008"/>
              </a:cxn>
              <a:cxn ang="0">
                <a:pos x="0" y="1056"/>
              </a:cxn>
            </a:cxnLst>
            <a:rect l="0" t="0" r="r" b="b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6424612" y="2744788"/>
            <a:ext cx="2185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Control Plane</a:t>
            </a:r>
            <a:endParaRPr 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6792912" y="4206875"/>
            <a:ext cx="167481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Calibri" pitchFamily="34" charset="0"/>
              </a:rPr>
              <a:t>Data-path</a:t>
            </a:r>
            <a:endParaRPr lang="en-US" sz="24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per-packet </a:t>
            </a:r>
          </a:p>
          <a:p>
            <a:pPr eaLnBrk="0" hangingPunct="0"/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processing</a:t>
            </a:r>
          </a:p>
        </p:txBody>
      </p:sp>
      <p:sp>
        <p:nvSpPr>
          <p:cNvPr id="163852" name="Rectangle 12"/>
          <p:cNvSpPr>
            <a:spLocks noChangeArrowheads="1"/>
          </p:cNvSpPr>
          <p:nvPr/>
        </p:nvSpPr>
        <p:spPr bwMode="auto">
          <a:xfrm>
            <a:off x="3529012" y="4384675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alibri" pitchFamily="34" charset="0"/>
              </a:rPr>
              <a:t>Switching</a:t>
            </a:r>
          </a:p>
        </p:txBody>
      </p:sp>
      <p:sp>
        <p:nvSpPr>
          <p:cNvPr id="163853" name="Rectangle 13"/>
          <p:cNvSpPr>
            <a:spLocks noChangeArrowheads="1"/>
          </p:cNvSpPr>
          <p:nvPr/>
        </p:nvSpPr>
        <p:spPr bwMode="auto">
          <a:xfrm>
            <a:off x="2233612" y="4384675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alibri" pitchFamily="34" charset="0"/>
              </a:rPr>
              <a:t>Forwarding</a:t>
            </a:r>
          </a:p>
          <a:p>
            <a:pPr algn="ctr" eaLnBrk="0" hangingPunct="0"/>
            <a:r>
              <a:rPr lang="en-US">
                <a:latin typeface="Calibri" pitchFamily="34" charset="0"/>
              </a:rPr>
              <a:t>Table</a:t>
            </a:r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2843212" y="2632075"/>
            <a:ext cx="1295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alibri" pitchFamily="34" charset="0"/>
              </a:rPr>
              <a:t>Routing</a:t>
            </a:r>
          </a:p>
          <a:p>
            <a:pPr algn="ctr" eaLnBrk="0" hangingPunct="0"/>
            <a:r>
              <a:rPr lang="en-US">
                <a:latin typeface="Calibri" pitchFamily="34" charset="0"/>
              </a:rPr>
              <a:t>  Table</a:t>
            </a:r>
          </a:p>
        </p:txBody>
      </p:sp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2843212" y="1870075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Calibri" pitchFamily="34" charset="0"/>
              </a:rPr>
              <a:t>Routing </a:t>
            </a:r>
          </a:p>
          <a:p>
            <a:pPr algn="ctr" eaLnBrk="0" hangingPunct="0"/>
            <a:r>
              <a:rPr lang="en-US">
                <a:latin typeface="Calibri" pitchFamily="34" charset="0"/>
              </a:rPr>
              <a:t>Protocols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Toronto – Winter 2020</a:t>
            </a: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Packet Switching – </a:t>
            </a:r>
            <a:r>
              <a:rPr lang="en-US" i="1" dirty="0"/>
              <a:t>Simple Router Model</a:t>
            </a:r>
            <a:endParaRPr lang="en-US" sz="2800" i="1" dirty="0"/>
          </a:p>
        </p:txBody>
      </p:sp>
      <p:sp>
        <p:nvSpPr>
          <p:cNvPr id="59398" name="Oval 3"/>
          <p:cNvSpPr>
            <a:spLocks noChangeArrowheads="1"/>
          </p:cNvSpPr>
          <p:nvPr/>
        </p:nvSpPr>
        <p:spPr bwMode="auto">
          <a:xfrm>
            <a:off x="990600" y="3276600"/>
            <a:ext cx="985838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R1</a:t>
            </a:r>
          </a:p>
        </p:txBody>
      </p:sp>
      <p:sp>
        <p:nvSpPr>
          <p:cNvPr id="59399" name="Line 4"/>
          <p:cNvSpPr>
            <a:spLocks noChangeShapeType="1"/>
          </p:cNvSpPr>
          <p:nvPr/>
        </p:nvSpPr>
        <p:spPr bwMode="auto">
          <a:xfrm>
            <a:off x="3810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5"/>
          <p:cNvSpPr>
            <a:spLocks noChangeShapeType="1"/>
          </p:cNvSpPr>
          <p:nvPr/>
        </p:nvSpPr>
        <p:spPr bwMode="auto">
          <a:xfrm>
            <a:off x="1443038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6"/>
          <p:cNvSpPr>
            <a:spLocks noChangeShapeType="1"/>
          </p:cNvSpPr>
          <p:nvPr/>
        </p:nvSpPr>
        <p:spPr bwMode="auto">
          <a:xfrm>
            <a:off x="19812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7"/>
          <p:cNvSpPr>
            <a:spLocks noChangeShapeType="1"/>
          </p:cNvSpPr>
          <p:nvPr/>
        </p:nvSpPr>
        <p:spPr bwMode="auto">
          <a:xfrm>
            <a:off x="1443038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AutoShape 8"/>
          <p:cNvSpPr>
            <a:spLocks noChangeArrowheads="1"/>
          </p:cNvSpPr>
          <p:nvPr/>
        </p:nvSpPr>
        <p:spPr bwMode="auto">
          <a:xfrm>
            <a:off x="4310063" y="1828800"/>
            <a:ext cx="3124200" cy="411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Text Box 9"/>
          <p:cNvSpPr txBox="1">
            <a:spLocks noChangeArrowheads="1"/>
          </p:cNvSpPr>
          <p:nvPr/>
        </p:nvSpPr>
        <p:spPr bwMode="auto">
          <a:xfrm>
            <a:off x="304800" y="3735388"/>
            <a:ext cx="604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1</a:t>
            </a:r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1443038" y="2820988"/>
            <a:ext cx="604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2</a:t>
            </a:r>
          </a:p>
        </p:txBody>
      </p:sp>
      <p:sp>
        <p:nvSpPr>
          <p:cNvPr id="59406" name="Text Box 11"/>
          <p:cNvSpPr txBox="1">
            <a:spLocks noChangeArrowheads="1"/>
          </p:cNvSpPr>
          <p:nvPr/>
        </p:nvSpPr>
        <p:spPr bwMode="auto">
          <a:xfrm>
            <a:off x="1981200" y="3735388"/>
            <a:ext cx="604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3</a:t>
            </a:r>
          </a:p>
        </p:txBody>
      </p:sp>
      <p:sp>
        <p:nvSpPr>
          <p:cNvPr id="59407" name="Text Box 12"/>
          <p:cNvSpPr txBox="1">
            <a:spLocks noChangeArrowheads="1"/>
          </p:cNvSpPr>
          <p:nvPr/>
        </p:nvSpPr>
        <p:spPr bwMode="auto">
          <a:xfrm>
            <a:off x="1443038" y="4268788"/>
            <a:ext cx="604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4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38463" y="2514600"/>
            <a:ext cx="1524000" cy="2667000"/>
            <a:chOff x="1824" y="1632"/>
            <a:chExt cx="1200" cy="1680"/>
          </a:xfrm>
        </p:grpSpPr>
        <p:sp>
          <p:nvSpPr>
            <p:cNvPr id="59473" name="Line 14"/>
            <p:cNvSpPr>
              <a:spLocks noChangeShapeType="1"/>
            </p:cNvSpPr>
            <p:nvPr/>
          </p:nvSpPr>
          <p:spPr bwMode="auto">
            <a:xfrm>
              <a:off x="1824" y="163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4" name="Line 15"/>
            <p:cNvSpPr>
              <a:spLocks noChangeShapeType="1"/>
            </p:cNvSpPr>
            <p:nvPr/>
          </p:nvSpPr>
          <p:spPr bwMode="auto">
            <a:xfrm>
              <a:off x="1824" y="2208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5" name="Line 16"/>
            <p:cNvSpPr>
              <a:spLocks noChangeShapeType="1"/>
            </p:cNvSpPr>
            <p:nvPr/>
          </p:nvSpPr>
          <p:spPr bwMode="auto">
            <a:xfrm>
              <a:off x="1824" y="2736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6" name="Line 17"/>
            <p:cNvSpPr>
              <a:spLocks noChangeShapeType="1"/>
            </p:cNvSpPr>
            <p:nvPr/>
          </p:nvSpPr>
          <p:spPr bwMode="auto">
            <a:xfrm>
              <a:off x="1824" y="331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977063" y="2514600"/>
            <a:ext cx="1524000" cy="2667000"/>
            <a:chOff x="1824" y="1632"/>
            <a:chExt cx="1200" cy="1680"/>
          </a:xfrm>
        </p:grpSpPr>
        <p:sp>
          <p:nvSpPr>
            <p:cNvPr id="59469" name="Line 19"/>
            <p:cNvSpPr>
              <a:spLocks noChangeShapeType="1"/>
            </p:cNvSpPr>
            <p:nvPr/>
          </p:nvSpPr>
          <p:spPr bwMode="auto">
            <a:xfrm>
              <a:off x="1824" y="163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0" name="Line 20"/>
            <p:cNvSpPr>
              <a:spLocks noChangeShapeType="1"/>
            </p:cNvSpPr>
            <p:nvPr/>
          </p:nvSpPr>
          <p:spPr bwMode="auto">
            <a:xfrm>
              <a:off x="1824" y="2208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1" name="Line 21"/>
            <p:cNvSpPr>
              <a:spLocks noChangeShapeType="1"/>
            </p:cNvSpPr>
            <p:nvPr/>
          </p:nvSpPr>
          <p:spPr bwMode="auto">
            <a:xfrm>
              <a:off x="1824" y="2736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2" name="Line 22"/>
            <p:cNvSpPr>
              <a:spLocks noChangeShapeType="1"/>
            </p:cNvSpPr>
            <p:nvPr/>
          </p:nvSpPr>
          <p:spPr bwMode="auto">
            <a:xfrm>
              <a:off x="1824" y="331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0" name="Text Box 23"/>
          <p:cNvSpPr txBox="1">
            <a:spLocks noChangeArrowheads="1"/>
          </p:cNvSpPr>
          <p:nvPr/>
        </p:nvSpPr>
        <p:spPr bwMode="auto">
          <a:xfrm>
            <a:off x="3014663" y="2211388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1, ingress</a:t>
            </a:r>
          </a:p>
        </p:txBody>
      </p:sp>
      <p:sp>
        <p:nvSpPr>
          <p:cNvPr id="59411" name="Text Box 24"/>
          <p:cNvSpPr txBox="1">
            <a:spLocks noChangeArrowheads="1"/>
          </p:cNvSpPr>
          <p:nvPr/>
        </p:nvSpPr>
        <p:spPr bwMode="auto">
          <a:xfrm>
            <a:off x="7504113" y="22113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1, egress</a:t>
            </a:r>
          </a:p>
        </p:txBody>
      </p:sp>
      <p:sp>
        <p:nvSpPr>
          <p:cNvPr id="59412" name="Text Box 25"/>
          <p:cNvSpPr txBox="1">
            <a:spLocks noChangeArrowheads="1"/>
          </p:cNvSpPr>
          <p:nvPr/>
        </p:nvSpPr>
        <p:spPr bwMode="auto">
          <a:xfrm>
            <a:off x="3014663" y="3125788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2, ingress</a:t>
            </a:r>
          </a:p>
        </p:txBody>
      </p:sp>
      <p:sp>
        <p:nvSpPr>
          <p:cNvPr id="59413" name="Text Box 26"/>
          <p:cNvSpPr txBox="1">
            <a:spLocks noChangeArrowheads="1"/>
          </p:cNvSpPr>
          <p:nvPr/>
        </p:nvSpPr>
        <p:spPr bwMode="auto">
          <a:xfrm>
            <a:off x="7504113" y="31257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2, egress</a:t>
            </a:r>
          </a:p>
        </p:txBody>
      </p:sp>
      <p:sp>
        <p:nvSpPr>
          <p:cNvPr id="59414" name="Text Box 27"/>
          <p:cNvSpPr txBox="1">
            <a:spLocks noChangeArrowheads="1"/>
          </p:cNvSpPr>
          <p:nvPr/>
        </p:nvSpPr>
        <p:spPr bwMode="auto">
          <a:xfrm>
            <a:off x="3014663" y="3963988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3, ingress</a:t>
            </a:r>
          </a:p>
        </p:txBody>
      </p:sp>
      <p:sp>
        <p:nvSpPr>
          <p:cNvPr id="59415" name="Text Box 28"/>
          <p:cNvSpPr txBox="1">
            <a:spLocks noChangeArrowheads="1"/>
          </p:cNvSpPr>
          <p:nvPr/>
        </p:nvSpPr>
        <p:spPr bwMode="auto">
          <a:xfrm>
            <a:off x="7504113" y="39639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3, egress</a:t>
            </a:r>
          </a:p>
        </p:txBody>
      </p:sp>
      <p:sp>
        <p:nvSpPr>
          <p:cNvPr id="59416" name="Text Box 29"/>
          <p:cNvSpPr txBox="1">
            <a:spLocks noChangeArrowheads="1"/>
          </p:cNvSpPr>
          <p:nvPr/>
        </p:nvSpPr>
        <p:spPr bwMode="auto">
          <a:xfrm>
            <a:off x="3014663" y="4878388"/>
            <a:ext cx="1198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4, ingress</a:t>
            </a:r>
          </a:p>
        </p:txBody>
      </p:sp>
      <p:sp>
        <p:nvSpPr>
          <p:cNvPr id="59417" name="Text Box 30"/>
          <p:cNvSpPr txBox="1">
            <a:spLocks noChangeArrowheads="1"/>
          </p:cNvSpPr>
          <p:nvPr/>
        </p:nvSpPr>
        <p:spPr bwMode="auto">
          <a:xfrm>
            <a:off x="7504113" y="4878388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Link 4, egress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291263" y="2286000"/>
            <a:ext cx="914400" cy="533400"/>
            <a:chOff x="3696" y="1056"/>
            <a:chExt cx="576" cy="33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9467" name="Freeform 32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576 w 576"/>
                <a:gd name="T3" fmla="*/ 0 h 336"/>
                <a:gd name="T4" fmla="*/ 576 w 576"/>
                <a:gd name="T5" fmla="*/ 336 h 336"/>
                <a:gd name="T6" fmla="*/ 0 w 57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8" name="Line 33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6291263" y="3124200"/>
            <a:ext cx="914400" cy="533400"/>
            <a:chOff x="3696" y="1056"/>
            <a:chExt cx="576" cy="33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9465" name="Freeform 35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576 w 576"/>
                <a:gd name="T3" fmla="*/ 0 h 336"/>
                <a:gd name="T4" fmla="*/ 576 w 576"/>
                <a:gd name="T5" fmla="*/ 336 h 336"/>
                <a:gd name="T6" fmla="*/ 0 w 57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6" name="Line 36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291263" y="3962400"/>
            <a:ext cx="914400" cy="533400"/>
            <a:chOff x="3696" y="1056"/>
            <a:chExt cx="576" cy="33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9463" name="Freeform 38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576 w 576"/>
                <a:gd name="T3" fmla="*/ 0 h 336"/>
                <a:gd name="T4" fmla="*/ 576 w 576"/>
                <a:gd name="T5" fmla="*/ 336 h 336"/>
                <a:gd name="T6" fmla="*/ 0 w 57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4" name="Line 39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6291263" y="4876800"/>
            <a:ext cx="914400" cy="533400"/>
            <a:chOff x="3696" y="1056"/>
            <a:chExt cx="576" cy="33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9461" name="Freeform 41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>
                <a:gd name="T0" fmla="*/ 0 w 576"/>
                <a:gd name="T1" fmla="*/ 0 h 336"/>
                <a:gd name="T2" fmla="*/ 576 w 576"/>
                <a:gd name="T3" fmla="*/ 0 h 336"/>
                <a:gd name="T4" fmla="*/ 576 w 576"/>
                <a:gd name="T5" fmla="*/ 336 h 336"/>
                <a:gd name="T6" fmla="*/ 0 w 576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62" name="Line 42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224463" y="2514600"/>
            <a:ext cx="1066800" cy="2667000"/>
            <a:chOff x="2736" y="1584"/>
            <a:chExt cx="1008" cy="1680"/>
          </a:xfrm>
        </p:grpSpPr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59457" name="Line 45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8" name="Line 46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9" name="Line 47"/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0" name="Line 48"/>
              <p:cNvSpPr>
                <a:spLocks noChangeShapeType="1"/>
              </p:cNvSpPr>
              <p:nvPr/>
            </p:nvSpPr>
            <p:spPr bwMode="auto">
              <a:xfrm flipV="1">
                <a:off x="2736" y="1680"/>
                <a:ext cx="1008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 flipV="1"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59453" name="Line 50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4" name="Line 51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Line 52"/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6" name="Line 53"/>
              <p:cNvSpPr>
                <a:spLocks noChangeShapeType="1"/>
              </p:cNvSpPr>
              <p:nvPr/>
            </p:nvSpPr>
            <p:spPr bwMode="auto">
              <a:xfrm flipV="1">
                <a:off x="2736" y="1680"/>
                <a:ext cx="1008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4"/>
            <p:cNvGrpSpPr>
              <a:grpSpLocks/>
            </p:cNvGrpSpPr>
            <p:nvPr/>
          </p:nvGrpSpPr>
          <p:grpSpPr bwMode="auto">
            <a:xfrm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59449" name="Line 55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0" name="Line 56"/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1" name="Line 57"/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Line 58"/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 flipV="1"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59445" name="Line 60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6" name="Line 61"/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Line 62"/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Line 63"/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423" name="Rectangle 64"/>
          <p:cNvSpPr>
            <a:spLocks noChangeArrowheads="1"/>
          </p:cNvSpPr>
          <p:nvPr/>
        </p:nvSpPr>
        <p:spPr bwMode="auto">
          <a:xfrm>
            <a:off x="4462463" y="22860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Calibri" pitchFamily="34" charset="0"/>
              </a:rPr>
              <a:t>Egress</a:t>
            </a:r>
          </a:p>
        </p:txBody>
      </p:sp>
      <p:sp>
        <p:nvSpPr>
          <p:cNvPr id="59424" name="Rectangle 65"/>
          <p:cNvSpPr>
            <a:spLocks noChangeArrowheads="1"/>
          </p:cNvSpPr>
          <p:nvPr/>
        </p:nvSpPr>
        <p:spPr bwMode="auto">
          <a:xfrm>
            <a:off x="4462463" y="31242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Calibri" pitchFamily="34" charset="0"/>
              </a:rPr>
              <a:t>Egress</a:t>
            </a:r>
          </a:p>
        </p:txBody>
      </p:sp>
      <p:sp>
        <p:nvSpPr>
          <p:cNvPr id="59425" name="Rectangle 66"/>
          <p:cNvSpPr>
            <a:spLocks noChangeArrowheads="1"/>
          </p:cNvSpPr>
          <p:nvPr/>
        </p:nvSpPr>
        <p:spPr bwMode="auto">
          <a:xfrm>
            <a:off x="4462463" y="39624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Calibri" pitchFamily="34" charset="0"/>
              </a:rPr>
              <a:t>Egress</a:t>
            </a:r>
          </a:p>
        </p:txBody>
      </p:sp>
      <p:sp>
        <p:nvSpPr>
          <p:cNvPr id="59426" name="Rectangle 67"/>
          <p:cNvSpPr>
            <a:spLocks noChangeArrowheads="1"/>
          </p:cNvSpPr>
          <p:nvPr/>
        </p:nvSpPr>
        <p:spPr bwMode="auto">
          <a:xfrm>
            <a:off x="4462463" y="48768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Calibri" pitchFamily="34" charset="0"/>
              </a:rPr>
              <a:t>Egress</a:t>
            </a:r>
          </a:p>
        </p:txBody>
      </p: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681038" y="3581400"/>
            <a:ext cx="1219200" cy="304800"/>
            <a:chOff x="672" y="1152"/>
            <a:chExt cx="768" cy="192"/>
          </a:xfrm>
        </p:grpSpPr>
        <p:sp>
          <p:nvSpPr>
            <p:cNvPr id="59435" name="Rectangle 69"/>
            <p:cNvSpPr>
              <a:spLocks noChangeArrowheads="1"/>
            </p:cNvSpPr>
            <p:nvPr/>
          </p:nvSpPr>
          <p:spPr bwMode="auto">
            <a:xfrm>
              <a:off x="855" y="1152"/>
              <a:ext cx="345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672" y="1200"/>
              <a:ext cx="122" cy="96"/>
              <a:chOff x="576" y="1200"/>
              <a:chExt cx="96" cy="48"/>
            </a:xfrm>
          </p:grpSpPr>
          <p:sp>
            <p:nvSpPr>
              <p:cNvPr id="59438" name="Line 71"/>
              <p:cNvSpPr>
                <a:spLocks noChangeShapeType="1"/>
              </p:cNvSpPr>
              <p:nvPr/>
            </p:nvSpPr>
            <p:spPr bwMode="auto">
              <a:xfrm>
                <a:off x="672" y="1200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Line 72"/>
              <p:cNvSpPr>
                <a:spLocks noChangeShapeType="1"/>
              </p:cNvSpPr>
              <p:nvPr/>
            </p:nvSpPr>
            <p:spPr bwMode="auto">
              <a:xfrm>
                <a:off x="624" y="120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Line 73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37" name="Rectangle 74"/>
            <p:cNvSpPr>
              <a:spLocks noChangeArrowheads="1"/>
            </p:cNvSpPr>
            <p:nvPr/>
          </p:nvSpPr>
          <p:spPr bwMode="auto">
            <a:xfrm>
              <a:off x="1200" y="115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Calibri" pitchFamily="34" charset="0"/>
                </a:rPr>
                <a:t>“4”</a:t>
              </a:r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1747838" y="2286000"/>
            <a:ext cx="1219200" cy="304800"/>
            <a:chOff x="672" y="1152"/>
            <a:chExt cx="768" cy="192"/>
          </a:xfrm>
        </p:grpSpPr>
        <p:sp>
          <p:nvSpPr>
            <p:cNvPr id="59429" name="Rectangle 76"/>
            <p:cNvSpPr>
              <a:spLocks noChangeArrowheads="1"/>
            </p:cNvSpPr>
            <p:nvPr/>
          </p:nvSpPr>
          <p:spPr bwMode="auto">
            <a:xfrm>
              <a:off x="855" y="1152"/>
              <a:ext cx="345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77"/>
            <p:cNvGrpSpPr>
              <a:grpSpLocks/>
            </p:cNvGrpSpPr>
            <p:nvPr/>
          </p:nvGrpSpPr>
          <p:grpSpPr bwMode="auto">
            <a:xfrm>
              <a:off x="672" y="1200"/>
              <a:ext cx="122" cy="96"/>
              <a:chOff x="576" y="1200"/>
              <a:chExt cx="96" cy="48"/>
            </a:xfrm>
          </p:grpSpPr>
          <p:sp>
            <p:nvSpPr>
              <p:cNvPr id="59432" name="Line 78"/>
              <p:cNvSpPr>
                <a:spLocks noChangeShapeType="1"/>
              </p:cNvSpPr>
              <p:nvPr/>
            </p:nvSpPr>
            <p:spPr bwMode="auto">
              <a:xfrm>
                <a:off x="672" y="1200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Line 79"/>
              <p:cNvSpPr>
                <a:spLocks noChangeShapeType="1"/>
              </p:cNvSpPr>
              <p:nvPr/>
            </p:nvSpPr>
            <p:spPr bwMode="auto">
              <a:xfrm>
                <a:off x="624" y="1200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Line 80"/>
              <p:cNvSpPr>
                <a:spLocks noChangeShapeType="1"/>
              </p:cNvSpPr>
              <p:nvPr/>
            </p:nvSpPr>
            <p:spPr bwMode="auto">
              <a:xfrm>
                <a:off x="576" y="120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31" name="Rectangle 81"/>
            <p:cNvSpPr>
              <a:spLocks noChangeArrowheads="1"/>
            </p:cNvSpPr>
            <p:nvPr/>
          </p:nvSpPr>
          <p:spPr bwMode="auto">
            <a:xfrm>
              <a:off x="1200" y="115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>
                  <a:latin typeface="Calibri" pitchFamily="34" charset="0"/>
                </a:rPr>
                <a:t>“4”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025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0.01112 L 0.31164 0.011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63 0.01111 L 0.4283 0.4 " pathEditMode="relative" ptsTypes="AA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500000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83 0.4 L 0.6783 0.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C443E-7C85-45BA-B66A-330342426E2B}" type="slidenum">
              <a:rPr lang="en-US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Packet Switching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What is a router?</a:t>
            </a:r>
          </a:p>
          <a:p>
            <a:pPr lvl="1"/>
            <a:r>
              <a:rPr lang="en-US" dirty="0"/>
              <a:t>Router architecture</a:t>
            </a:r>
          </a:p>
          <a:p>
            <a:endParaRPr lang="en-US" dirty="0"/>
          </a:p>
          <a:p>
            <a:r>
              <a:rPr lang="en-US" dirty="0"/>
              <a:t>Packet processing in routers</a:t>
            </a:r>
          </a:p>
          <a:p>
            <a:pPr lvl="1"/>
            <a:r>
              <a:rPr lang="en-US" dirty="0"/>
              <a:t>IP address lookup</a:t>
            </a:r>
          </a:p>
          <a:p>
            <a:pPr lvl="1"/>
            <a:r>
              <a:rPr lang="en-US" dirty="0"/>
              <a:t>Packet buffering</a:t>
            </a:r>
          </a:p>
          <a:p>
            <a:pPr lvl="1"/>
            <a:r>
              <a:rPr lang="en-US" dirty="0"/>
              <a:t>Switching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Router architectures</a:t>
            </a:r>
          </a:p>
          <a:p>
            <a:pPr lvl="1"/>
            <a:r>
              <a:rPr lang="en-US" dirty="0"/>
              <a:t>The evolution</a:t>
            </a:r>
          </a:p>
          <a:p>
            <a:pPr lvl="1"/>
            <a:r>
              <a:rPr lang="en-US" dirty="0"/>
              <a:t>Software-Defined Networking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8600" y="990600"/>
            <a:ext cx="533400" cy="457200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8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1.06043E-6 L -0.00417 0.2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30E0D6-BBBE-404A-83E6-C5055132C963}" type="slidenum">
              <a:rPr lang="en-US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Per-packet Processing in an IP Router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 Accept packet arriving on an incoming link.</a:t>
            </a:r>
          </a:p>
          <a:p>
            <a:pPr>
              <a:buNone/>
            </a:pPr>
            <a:r>
              <a:rPr lang="en-US" dirty="0"/>
              <a:t>2. Lookup packet destination address in the forwarding table, to identify outgoing port(s).</a:t>
            </a:r>
          </a:p>
          <a:p>
            <a:pPr>
              <a:buNone/>
            </a:pPr>
            <a:r>
              <a:rPr lang="en-US" dirty="0"/>
              <a:t>3. Manipulate packet header: e.g., decrement TTL, update header checksum.</a:t>
            </a:r>
          </a:p>
          <a:p>
            <a:pPr>
              <a:buNone/>
            </a:pPr>
            <a:r>
              <a:rPr lang="en-US" dirty="0"/>
              <a:t>4. Send packet to the outgoing port(s).</a:t>
            </a:r>
          </a:p>
          <a:p>
            <a:pPr>
              <a:buNone/>
            </a:pPr>
            <a:r>
              <a:rPr lang="en-US" dirty="0"/>
              <a:t>5. Buffer packet in the queue.</a:t>
            </a:r>
          </a:p>
          <a:p>
            <a:pPr>
              <a:buNone/>
            </a:pPr>
            <a:r>
              <a:rPr lang="en-US" dirty="0"/>
              <a:t>6. Transmit packet onto outgoing link.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7754E-048A-4E85-92E7-288D23E69440}" type="slidenum">
              <a:rPr lang="en-US"/>
              <a:pPr/>
              <a:t>25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1600200" y="1905000"/>
            <a:ext cx="5791200" cy="23622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Router Architecture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057400" y="2438400"/>
            <a:ext cx="17526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Lookup</a:t>
            </a:r>
          </a:p>
          <a:p>
            <a:pPr algn="ctr" eaLnBrk="0" hangingPunct="0"/>
            <a:r>
              <a:rPr lang="en-US" sz="2400">
                <a:latin typeface="Calibri" pitchFamily="34" charset="0"/>
              </a:rPr>
              <a:t>IP Address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3810000" y="2438400"/>
            <a:ext cx="14478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Update</a:t>
            </a:r>
          </a:p>
          <a:p>
            <a:pPr algn="ctr" eaLnBrk="0" hangingPunct="0"/>
            <a:r>
              <a:rPr lang="en-US" sz="2400">
                <a:latin typeface="Calibri" pitchFamily="34" charset="0"/>
              </a:rPr>
              <a:t>Header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133600" y="1909763"/>
            <a:ext cx="2857500" cy="519112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Header Processing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438400"/>
            <a:ext cx="1752600" cy="609600"/>
            <a:chOff x="192" y="2064"/>
            <a:chExt cx="1104" cy="384"/>
          </a:xfrm>
        </p:grpSpPr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>
              <a:off x="192" y="2448"/>
              <a:ext cx="1104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45" name="Rectangle 9"/>
            <p:cNvSpPr>
              <a:spLocks noChangeArrowheads="1"/>
            </p:cNvSpPr>
            <p:nvPr/>
          </p:nvSpPr>
          <p:spPr bwMode="auto">
            <a:xfrm>
              <a:off x="192" y="206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>
                  <a:latin typeface="Calibri" pitchFamily="34" charset="0"/>
                </a:rPr>
                <a:t>Data</a:t>
              </a:r>
            </a:p>
          </p:txBody>
        </p:sp>
        <p:sp>
          <p:nvSpPr>
            <p:cNvPr id="167946" name="Rectangle 10"/>
            <p:cNvSpPr>
              <a:spLocks noChangeArrowheads="1"/>
            </p:cNvSpPr>
            <p:nvPr/>
          </p:nvSpPr>
          <p:spPr bwMode="auto">
            <a:xfrm>
              <a:off x="768" y="2064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Hdr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03838" y="2438400"/>
            <a:ext cx="3429000" cy="609600"/>
            <a:chOff x="3504" y="1536"/>
            <a:chExt cx="2160" cy="384"/>
          </a:xfrm>
        </p:grpSpPr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3504" y="1920"/>
              <a:ext cx="2160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49" name="Rectangle 13"/>
            <p:cNvSpPr>
              <a:spLocks noChangeArrowheads="1"/>
            </p:cNvSpPr>
            <p:nvPr/>
          </p:nvSpPr>
          <p:spPr bwMode="auto">
            <a:xfrm>
              <a:off x="4656" y="153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2000">
                  <a:latin typeface="Calibri" pitchFamily="34" charset="0"/>
                </a:rPr>
                <a:t>Data</a:t>
              </a:r>
            </a:p>
          </p:txBody>
        </p:sp>
        <p:sp>
          <p:nvSpPr>
            <p:cNvPr id="167950" name="Rectangle 14"/>
            <p:cNvSpPr>
              <a:spLocks noChangeArrowheads="1"/>
            </p:cNvSpPr>
            <p:nvPr/>
          </p:nvSpPr>
          <p:spPr bwMode="auto">
            <a:xfrm>
              <a:off x="5232" y="1536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Hdr</a:t>
              </a:r>
            </a:p>
          </p:txBody>
        </p:sp>
      </p:grp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608013" y="4756150"/>
            <a:ext cx="157956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Calibri" pitchFamily="34" charset="0"/>
              </a:rPr>
              <a:t>~1M prefixes</a:t>
            </a:r>
          </a:p>
          <a:p>
            <a:pPr algn="r" eaLnBrk="0" hangingPunct="0"/>
            <a:r>
              <a:rPr lang="en-US">
                <a:latin typeface="Calibri" pitchFamily="34" charset="0"/>
              </a:rPr>
              <a:t>Off-chip DRAM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85925" y="3733800"/>
            <a:ext cx="1971675" cy="1981200"/>
            <a:chOff x="1062" y="2352"/>
            <a:chExt cx="1242" cy="1248"/>
          </a:xfrm>
        </p:grpSpPr>
        <p:sp>
          <p:nvSpPr>
            <p:cNvPr id="167953" name="Rectangle 17"/>
            <p:cNvSpPr>
              <a:spLocks noChangeArrowheads="1"/>
            </p:cNvSpPr>
            <p:nvPr/>
          </p:nvSpPr>
          <p:spPr bwMode="auto">
            <a:xfrm>
              <a:off x="1392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2400">
                  <a:latin typeface="Calibri" pitchFamily="34" charset="0"/>
                </a:rPr>
                <a:t>Table</a:t>
              </a: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062" y="2352"/>
              <a:ext cx="660" cy="480"/>
              <a:chOff x="1062" y="2352"/>
              <a:chExt cx="660" cy="480"/>
            </a:xfrm>
          </p:grpSpPr>
          <p:sp>
            <p:nvSpPr>
              <p:cNvPr id="167955" name="Line 19"/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956" name="Text Box 20"/>
              <p:cNvSpPr txBox="1">
                <a:spLocks noChangeArrowheads="1"/>
              </p:cNvSpPr>
              <p:nvPr/>
            </p:nvSpPr>
            <p:spPr bwMode="auto">
              <a:xfrm>
                <a:off x="1062" y="2460"/>
                <a:ext cx="660" cy="21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dirty="0">
                    <a:latin typeface="Calibri" pitchFamily="34" charset="0"/>
                  </a:rPr>
                  <a:t>IP Address</a:t>
                </a: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11488" y="3733800"/>
            <a:ext cx="960437" cy="762000"/>
            <a:chOff x="1897" y="2352"/>
            <a:chExt cx="605" cy="480"/>
          </a:xfrm>
        </p:grpSpPr>
        <p:sp>
          <p:nvSpPr>
            <p:cNvPr id="167958" name="Line 22"/>
            <p:cNvSpPr>
              <a:spLocks noChangeShapeType="1"/>
            </p:cNvSpPr>
            <p:nvPr/>
          </p:nvSpPr>
          <p:spPr bwMode="auto">
            <a:xfrm flipV="1">
              <a:off x="2064" y="2352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959" name="Text Box 23"/>
            <p:cNvSpPr txBox="1">
              <a:spLocks noChangeArrowheads="1"/>
            </p:cNvSpPr>
            <p:nvPr/>
          </p:nvSpPr>
          <p:spPr bwMode="auto">
            <a:xfrm>
              <a:off x="1897" y="2476"/>
              <a:ext cx="605" cy="212"/>
            </a:xfrm>
            <a:prstGeom prst="rect">
              <a:avLst/>
            </a:prstGeom>
            <a:solidFill>
              <a:schemeClr val="bg2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dirty="0">
                  <a:latin typeface="Calibri" pitchFamily="34" charset="0"/>
                </a:rPr>
                <a:t>Next Hop</a:t>
              </a:r>
            </a:p>
          </p:txBody>
        </p:sp>
      </p:grpSp>
      <p:sp>
        <p:nvSpPr>
          <p:cNvPr id="167960" name="Rectangle 24"/>
          <p:cNvSpPr>
            <a:spLocks noChangeArrowheads="1"/>
          </p:cNvSpPr>
          <p:nvPr/>
        </p:nvSpPr>
        <p:spPr bwMode="auto">
          <a:xfrm>
            <a:off x="5608638" y="2438400"/>
            <a:ext cx="1371600" cy="126523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2400">
                <a:latin typeface="Calibri" pitchFamily="34" charset="0"/>
              </a:rPr>
              <a:t>Packet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532438" y="3733800"/>
            <a:ext cx="1447800" cy="1981200"/>
            <a:chOff x="3485" y="2352"/>
            <a:chExt cx="912" cy="1248"/>
          </a:xfrm>
        </p:grpSpPr>
        <p:sp>
          <p:nvSpPr>
            <p:cNvPr id="167962" name="Rectangle 26"/>
            <p:cNvSpPr>
              <a:spLocks noChangeArrowheads="1"/>
            </p:cNvSpPr>
            <p:nvPr/>
          </p:nvSpPr>
          <p:spPr bwMode="auto">
            <a:xfrm>
              <a:off x="3485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Calibri" pitchFamily="34" charset="0"/>
                </a:rPr>
                <a:t>Buffer</a:t>
              </a:r>
            </a:p>
            <a:p>
              <a:pPr algn="ctr" eaLnBrk="0" hangingPunct="0"/>
              <a:r>
                <a:rPr lang="en-US" sz="2400">
                  <a:latin typeface="Calibri" pitchFamily="34" charset="0"/>
                </a:rPr>
                <a:t>Memory</a:t>
              </a:r>
            </a:p>
          </p:txBody>
        </p:sp>
        <p:sp>
          <p:nvSpPr>
            <p:cNvPr id="167963" name="Line 27"/>
            <p:cNvSpPr>
              <a:spLocks noChangeShapeType="1"/>
            </p:cNvSpPr>
            <p:nvPr/>
          </p:nvSpPr>
          <p:spPr bwMode="auto">
            <a:xfrm>
              <a:off x="3725" y="2352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7964" name="Line 28"/>
          <p:cNvSpPr>
            <a:spLocks noChangeShapeType="1"/>
          </p:cNvSpPr>
          <p:nvPr/>
        </p:nvSpPr>
        <p:spPr bwMode="auto">
          <a:xfrm flipV="1">
            <a:off x="6599238" y="3733800"/>
            <a:ext cx="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67965" name="Text Box 29"/>
          <p:cNvSpPr txBox="1">
            <a:spLocks noChangeArrowheads="1"/>
          </p:cNvSpPr>
          <p:nvPr/>
        </p:nvSpPr>
        <p:spPr bwMode="auto">
          <a:xfrm>
            <a:off x="7042150" y="4772025"/>
            <a:ext cx="1579563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</a:rPr>
              <a:t>~1M packets</a:t>
            </a:r>
          </a:p>
          <a:p>
            <a:pPr eaLnBrk="0" hangingPunct="0"/>
            <a:r>
              <a:rPr lang="en-US" dirty="0">
                <a:latin typeface="Calibri" pitchFamily="34" charset="0"/>
              </a:rPr>
              <a:t>Off-chip DRAM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1" grpId="0" autoUpdateAnimBg="0"/>
      <p:bldP spid="167964" grpId="0" animBg="1"/>
      <p:bldP spid="16796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051550"/>
            <a:ext cx="3505200" cy="365125"/>
          </a:xfrm>
        </p:spPr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9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051550"/>
            <a:ext cx="762000" cy="365125"/>
          </a:xfrm>
        </p:spPr>
        <p:txBody>
          <a:bodyPr/>
          <a:lstStyle/>
          <a:p>
            <a:fld id="{AC2956C8-8F4F-44AE-8607-90D4AD8CDF14}" type="slidenum">
              <a:rPr lang="en-US"/>
              <a:pPr/>
              <a:t>26</a:t>
            </a:fld>
            <a:endParaRPr lang="en-US"/>
          </a:p>
        </p:txBody>
      </p:sp>
      <p:sp>
        <p:nvSpPr>
          <p:cNvPr id="9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14800" y="6051550"/>
            <a:ext cx="2895600" cy="365125"/>
          </a:xfrm>
        </p:spPr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038600" y="2667000"/>
            <a:ext cx="1524000" cy="1524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295400"/>
            <a:ext cx="2057400" cy="1524000"/>
            <a:chOff x="1104" y="816"/>
            <a:chExt cx="1296" cy="960"/>
          </a:xfrm>
        </p:grpSpPr>
        <p:sp>
          <p:nvSpPr>
            <p:cNvPr id="169989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0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169992" name="Text Box 8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169993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169994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9995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2895600"/>
            <a:ext cx="2057400" cy="1524000"/>
            <a:chOff x="1104" y="816"/>
            <a:chExt cx="1296" cy="960"/>
          </a:xfrm>
        </p:grpSpPr>
        <p:sp>
          <p:nvSpPr>
            <p:cNvPr id="169997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169999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170000" name="Text Box 16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170001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170002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03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0" y="4953000"/>
            <a:ext cx="2057400" cy="1524000"/>
            <a:chOff x="1104" y="816"/>
            <a:chExt cx="1296" cy="960"/>
          </a:xfrm>
        </p:grpSpPr>
        <p:sp>
          <p:nvSpPr>
            <p:cNvPr id="170005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6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170007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170008" name="Text Box 24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170009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170010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11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0012" name="Line 28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>
            <a:off x="30480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14" name="Line 30"/>
          <p:cNvSpPr>
            <a:spLocks noChangeShapeType="1"/>
          </p:cNvSpPr>
          <p:nvPr/>
        </p:nvSpPr>
        <p:spPr bwMode="auto">
          <a:xfrm>
            <a:off x="-76200" y="1828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2400" y="1295400"/>
            <a:ext cx="1219200" cy="381000"/>
            <a:chOff x="-48" y="816"/>
            <a:chExt cx="912" cy="240"/>
          </a:xfrm>
        </p:grpSpPr>
        <p:sp>
          <p:nvSpPr>
            <p:cNvPr id="170016" name="Rectangle 32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Data</a:t>
              </a:r>
            </a:p>
          </p:txBody>
        </p:sp>
        <p:sp>
          <p:nvSpPr>
            <p:cNvPr id="170017" name="Rectangle 33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Hdr</a:t>
              </a:r>
            </a:p>
          </p:txBody>
        </p:sp>
      </p:grpSp>
      <p:sp>
        <p:nvSpPr>
          <p:cNvPr id="170018" name="Line 34"/>
          <p:cNvSpPr>
            <a:spLocks noChangeShapeType="1"/>
          </p:cNvSpPr>
          <p:nvPr/>
        </p:nvSpPr>
        <p:spPr bwMode="auto">
          <a:xfrm>
            <a:off x="-76200" y="3429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2895600"/>
            <a:ext cx="1219200" cy="381000"/>
            <a:chOff x="-48" y="1824"/>
            <a:chExt cx="912" cy="240"/>
          </a:xfrm>
        </p:grpSpPr>
        <p:sp>
          <p:nvSpPr>
            <p:cNvPr id="170020" name="Rectangle 36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Data</a:t>
              </a:r>
            </a:p>
          </p:txBody>
        </p:sp>
        <p:sp>
          <p:nvSpPr>
            <p:cNvPr id="170021" name="Rectangle 37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Hdr</a:t>
              </a:r>
            </a:p>
          </p:txBody>
        </p:sp>
      </p:grpSp>
      <p:sp>
        <p:nvSpPr>
          <p:cNvPr id="170022" name="Line 38"/>
          <p:cNvSpPr>
            <a:spLocks noChangeShapeType="1"/>
          </p:cNvSpPr>
          <p:nvPr/>
        </p:nvSpPr>
        <p:spPr bwMode="auto">
          <a:xfrm>
            <a:off x="-76200" y="548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52400" y="4953000"/>
            <a:ext cx="1219200" cy="381000"/>
            <a:chOff x="-48" y="3120"/>
            <a:chExt cx="912" cy="240"/>
          </a:xfrm>
        </p:grpSpPr>
        <p:sp>
          <p:nvSpPr>
            <p:cNvPr id="170024" name="Rectangle 40"/>
            <p:cNvSpPr>
              <a:spLocks noChangeArrowheads="1"/>
            </p:cNvSpPr>
            <p:nvPr/>
          </p:nvSpPr>
          <p:spPr bwMode="auto">
            <a:xfrm>
              <a:off x="-48" y="3120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Data</a:t>
              </a:r>
            </a:p>
          </p:txBody>
        </p:sp>
        <p:sp>
          <p:nvSpPr>
            <p:cNvPr id="170025" name="Rectangle 41"/>
            <p:cNvSpPr>
              <a:spLocks noChangeArrowheads="1"/>
            </p:cNvSpPr>
            <p:nvPr/>
          </p:nvSpPr>
          <p:spPr bwMode="auto">
            <a:xfrm>
              <a:off x="528" y="3120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Hdr</a:t>
              </a:r>
            </a:p>
          </p:txBody>
        </p:sp>
      </p:grpSp>
      <p:sp>
        <p:nvSpPr>
          <p:cNvPr id="170026" name="Rectangle 42"/>
          <p:cNvSpPr>
            <a:spLocks noChangeArrowheads="1"/>
          </p:cNvSpPr>
          <p:nvPr/>
        </p:nvSpPr>
        <p:spPr bwMode="auto">
          <a:xfrm>
            <a:off x="6019800" y="12954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27" name="Rectangle 43"/>
          <p:cNvSpPr>
            <a:spLocks noChangeArrowheads="1"/>
          </p:cNvSpPr>
          <p:nvPr/>
        </p:nvSpPr>
        <p:spPr bwMode="auto">
          <a:xfrm>
            <a:off x="6629400" y="1447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Manager</a:t>
            </a:r>
          </a:p>
        </p:txBody>
      </p:sp>
      <p:sp>
        <p:nvSpPr>
          <p:cNvPr id="170028" name="Rectangle 44"/>
          <p:cNvSpPr>
            <a:spLocks noChangeArrowheads="1"/>
          </p:cNvSpPr>
          <p:nvPr/>
        </p:nvSpPr>
        <p:spPr bwMode="auto">
          <a:xfrm>
            <a:off x="6732588" y="2262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170029" name="Line 45"/>
          <p:cNvSpPr>
            <a:spLocks noChangeShapeType="1"/>
          </p:cNvSpPr>
          <p:nvPr/>
        </p:nvSpPr>
        <p:spPr bwMode="auto">
          <a:xfrm>
            <a:off x="6829425" y="1960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30" name="Line 46"/>
          <p:cNvSpPr>
            <a:spLocks noChangeShapeType="1"/>
          </p:cNvSpPr>
          <p:nvPr/>
        </p:nvSpPr>
        <p:spPr bwMode="auto">
          <a:xfrm flipV="1">
            <a:off x="7275513" y="1960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31" name="Line 47"/>
          <p:cNvSpPr>
            <a:spLocks noChangeShapeType="1"/>
          </p:cNvSpPr>
          <p:nvPr/>
        </p:nvSpPr>
        <p:spPr bwMode="auto">
          <a:xfrm>
            <a:off x="7543800" y="17526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32" name="Rectangle 48"/>
          <p:cNvSpPr>
            <a:spLocks noChangeArrowheads="1"/>
          </p:cNvSpPr>
          <p:nvPr/>
        </p:nvSpPr>
        <p:spPr bwMode="auto">
          <a:xfrm>
            <a:off x="6019800" y="2895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33" name="Rectangle 49"/>
          <p:cNvSpPr>
            <a:spLocks noChangeArrowheads="1"/>
          </p:cNvSpPr>
          <p:nvPr/>
        </p:nvSpPr>
        <p:spPr bwMode="auto">
          <a:xfrm>
            <a:off x="6629400" y="3048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Manager</a:t>
            </a:r>
          </a:p>
        </p:txBody>
      </p:sp>
      <p:sp>
        <p:nvSpPr>
          <p:cNvPr id="170034" name="Rectangle 50"/>
          <p:cNvSpPr>
            <a:spLocks noChangeArrowheads="1"/>
          </p:cNvSpPr>
          <p:nvPr/>
        </p:nvSpPr>
        <p:spPr bwMode="auto">
          <a:xfrm>
            <a:off x="6732588" y="3862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170035" name="Line 51"/>
          <p:cNvSpPr>
            <a:spLocks noChangeShapeType="1"/>
          </p:cNvSpPr>
          <p:nvPr/>
        </p:nvSpPr>
        <p:spPr bwMode="auto">
          <a:xfrm>
            <a:off x="6829425" y="3560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36" name="Line 52"/>
          <p:cNvSpPr>
            <a:spLocks noChangeShapeType="1"/>
          </p:cNvSpPr>
          <p:nvPr/>
        </p:nvSpPr>
        <p:spPr bwMode="auto">
          <a:xfrm flipV="1">
            <a:off x="7275513" y="3560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37" name="Line 53"/>
          <p:cNvSpPr>
            <a:spLocks noChangeShapeType="1"/>
          </p:cNvSpPr>
          <p:nvPr/>
        </p:nvSpPr>
        <p:spPr bwMode="auto">
          <a:xfrm>
            <a:off x="7543800" y="3352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38" name="Rectangle 54"/>
          <p:cNvSpPr>
            <a:spLocks noChangeArrowheads="1"/>
          </p:cNvSpPr>
          <p:nvPr/>
        </p:nvSpPr>
        <p:spPr bwMode="auto">
          <a:xfrm>
            <a:off x="6019800" y="4953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39" name="Rectangle 55"/>
          <p:cNvSpPr>
            <a:spLocks noChangeArrowheads="1"/>
          </p:cNvSpPr>
          <p:nvPr/>
        </p:nvSpPr>
        <p:spPr bwMode="auto">
          <a:xfrm>
            <a:off x="6629400" y="510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Manager</a:t>
            </a:r>
          </a:p>
        </p:txBody>
      </p:sp>
      <p:sp>
        <p:nvSpPr>
          <p:cNvPr id="170040" name="Rectangle 56"/>
          <p:cNvSpPr>
            <a:spLocks noChangeArrowheads="1"/>
          </p:cNvSpPr>
          <p:nvPr/>
        </p:nvSpPr>
        <p:spPr bwMode="auto">
          <a:xfrm>
            <a:off x="6732588" y="591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170041" name="Line 57"/>
          <p:cNvSpPr>
            <a:spLocks noChangeShapeType="1"/>
          </p:cNvSpPr>
          <p:nvPr/>
        </p:nvSpPr>
        <p:spPr bwMode="auto">
          <a:xfrm>
            <a:off x="6829425" y="561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42" name="Line 58"/>
          <p:cNvSpPr>
            <a:spLocks noChangeShapeType="1"/>
          </p:cNvSpPr>
          <p:nvPr/>
        </p:nvSpPr>
        <p:spPr bwMode="auto">
          <a:xfrm flipV="1">
            <a:off x="7275513" y="561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43" name="Line 59"/>
          <p:cNvSpPr>
            <a:spLocks noChangeShapeType="1"/>
          </p:cNvSpPr>
          <p:nvPr/>
        </p:nvSpPr>
        <p:spPr bwMode="auto">
          <a:xfrm>
            <a:off x="7543800" y="5410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44" name="Line 60"/>
          <p:cNvSpPr>
            <a:spLocks noChangeShapeType="1"/>
          </p:cNvSpPr>
          <p:nvPr/>
        </p:nvSpPr>
        <p:spPr bwMode="auto">
          <a:xfrm>
            <a:off x="65532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45" name="Line 61"/>
          <p:cNvSpPr>
            <a:spLocks noChangeShapeType="1"/>
          </p:cNvSpPr>
          <p:nvPr/>
        </p:nvSpPr>
        <p:spPr bwMode="auto">
          <a:xfrm>
            <a:off x="75438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0046" name="Oval 62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47" name="Oval 63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48" name="Oval 64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49" name="Oval 65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50" name="Oval 66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51" name="Oval 67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7772400" y="2895600"/>
            <a:ext cx="1219200" cy="381000"/>
            <a:chOff x="-48" y="816"/>
            <a:chExt cx="912" cy="240"/>
          </a:xfrm>
        </p:grpSpPr>
        <p:sp>
          <p:nvSpPr>
            <p:cNvPr id="170053" name="Rectangle 69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Data</a:t>
              </a:r>
            </a:p>
          </p:txBody>
        </p:sp>
        <p:sp>
          <p:nvSpPr>
            <p:cNvPr id="170054" name="Rectangle 70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Hdr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7772400" y="1295400"/>
            <a:ext cx="1219200" cy="381000"/>
            <a:chOff x="-48" y="1824"/>
            <a:chExt cx="912" cy="240"/>
          </a:xfrm>
        </p:grpSpPr>
        <p:sp>
          <p:nvSpPr>
            <p:cNvPr id="170056" name="Rectangle 72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Data</a:t>
              </a:r>
            </a:p>
          </p:txBody>
        </p:sp>
        <p:sp>
          <p:nvSpPr>
            <p:cNvPr id="170057" name="Rectangle 73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Hdr</a:t>
              </a:r>
            </a:p>
          </p:txBody>
        </p:sp>
      </p:grpSp>
      <p:sp>
        <p:nvSpPr>
          <p:cNvPr id="170058" name="Rectangle 74"/>
          <p:cNvSpPr>
            <a:spLocks noChangeArrowheads="1"/>
          </p:cNvSpPr>
          <p:nvPr/>
        </p:nvSpPr>
        <p:spPr bwMode="auto">
          <a:xfrm>
            <a:off x="0" y="27432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59" name="Rectangle 75"/>
          <p:cNvSpPr>
            <a:spLocks noChangeArrowheads="1"/>
          </p:cNvSpPr>
          <p:nvPr/>
        </p:nvSpPr>
        <p:spPr bwMode="auto">
          <a:xfrm>
            <a:off x="0" y="11430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477000" y="3886200"/>
            <a:ext cx="1219200" cy="381000"/>
            <a:chOff x="-48" y="816"/>
            <a:chExt cx="912" cy="240"/>
          </a:xfrm>
        </p:grpSpPr>
        <p:sp>
          <p:nvSpPr>
            <p:cNvPr id="170061" name="Rectangle 77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>
                  <a:latin typeface="Calibri" pitchFamily="34" charset="0"/>
                </a:rPr>
                <a:t>Data</a:t>
              </a:r>
            </a:p>
          </p:txBody>
        </p:sp>
        <p:sp>
          <p:nvSpPr>
            <p:cNvPr id="170062" name="Rectangle 78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Hdr</a:t>
              </a:r>
            </a:p>
          </p:txBody>
        </p:sp>
      </p:grpSp>
      <p:sp>
        <p:nvSpPr>
          <p:cNvPr id="170063" name="Rectangle 79"/>
          <p:cNvSpPr>
            <a:spLocks noChangeArrowheads="1"/>
          </p:cNvSpPr>
          <p:nvPr/>
        </p:nvSpPr>
        <p:spPr bwMode="auto">
          <a:xfrm>
            <a:off x="0" y="48006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4572000" y="2819400"/>
            <a:ext cx="457200" cy="1219200"/>
            <a:chOff x="2736" y="1824"/>
            <a:chExt cx="288" cy="768"/>
          </a:xfrm>
        </p:grpSpPr>
        <p:sp>
          <p:nvSpPr>
            <p:cNvPr id="170065" name="Line 81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66" name="Line 82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67" name="Line 83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68" name="Line 84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85"/>
          <p:cNvGrpSpPr>
            <a:grpSpLocks/>
          </p:cNvGrpSpPr>
          <p:nvPr/>
        </p:nvGrpSpPr>
        <p:grpSpPr bwMode="auto">
          <a:xfrm rot="-5400000">
            <a:off x="4572000" y="2819400"/>
            <a:ext cx="457200" cy="1219200"/>
            <a:chOff x="2736" y="1824"/>
            <a:chExt cx="288" cy="768"/>
          </a:xfrm>
        </p:grpSpPr>
        <p:sp>
          <p:nvSpPr>
            <p:cNvPr id="170070" name="Line 86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71" name="Line 87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72" name="Line 88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73" name="Line 89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0074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Router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1075436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58" grpId="0" animBg="1"/>
      <p:bldP spid="170059" grpId="0" animBg="1"/>
      <p:bldP spid="1700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are Fast Routers Difficult to Make?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keep up with Moore’s Law:</a:t>
            </a:r>
          </a:p>
          <a:p>
            <a:pPr lvl="1"/>
            <a:r>
              <a:rPr lang="en-US" dirty="0"/>
              <a:t>The bottleneck is memory speed.</a:t>
            </a:r>
          </a:p>
          <a:p>
            <a:pPr lvl="1"/>
            <a:r>
              <a:rPr lang="en-US" dirty="0"/>
              <a:t>Memory speed is not keeping up with Moore’s Law. </a:t>
            </a:r>
          </a:p>
          <a:p>
            <a:r>
              <a:rPr lang="en-US" dirty="0"/>
              <a:t>Moore’s Law is too slow:</a:t>
            </a:r>
          </a:p>
          <a:p>
            <a:pPr lvl="1"/>
            <a:r>
              <a:rPr lang="en-US" dirty="0"/>
              <a:t>Routers need to improve faster than Moore’s Law.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667CC-E387-4C78-BA73-DF27806DCE5B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258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525526-CE9C-4CF0-AC24-48947CC7C83C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sz="3200" dirty="0"/>
              <a:t>Router Performance Exceeds Moore’s Law</a:t>
            </a:r>
            <a:endParaRPr lang="en-US" sz="2400" b="0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Growth in capacity of commercial routers:</a:t>
            </a:r>
          </a:p>
          <a:p>
            <a:pPr lvl="1"/>
            <a:r>
              <a:rPr lang="en-US" dirty="0"/>
              <a:t> Capacity 1992 ~ 2Gb/s</a:t>
            </a:r>
          </a:p>
          <a:p>
            <a:pPr lvl="1"/>
            <a:r>
              <a:rPr lang="en-US" dirty="0"/>
              <a:t> Capacity 1995 ~ 10Gb/s</a:t>
            </a:r>
          </a:p>
          <a:p>
            <a:pPr lvl="1"/>
            <a:r>
              <a:rPr lang="en-US" dirty="0"/>
              <a:t> Capacity 1998 ~ 40Gb/s</a:t>
            </a:r>
          </a:p>
          <a:p>
            <a:pPr lvl="1"/>
            <a:r>
              <a:rPr lang="en-US" dirty="0"/>
              <a:t> Capacity 2001 ~ 160Gb/s</a:t>
            </a:r>
          </a:p>
          <a:p>
            <a:pPr lvl="1"/>
            <a:r>
              <a:rPr lang="en-US" dirty="0"/>
              <a:t> Capacity 2003 ~ 640Gb/s</a:t>
            </a:r>
          </a:p>
          <a:p>
            <a:pPr lvl="1"/>
            <a:r>
              <a:rPr lang="en-US" dirty="0"/>
              <a:t>Capacity 2007 ~ 4Tb/s</a:t>
            </a:r>
          </a:p>
          <a:p>
            <a:pPr lvl="1"/>
            <a:r>
              <a:rPr lang="en-US" dirty="0"/>
              <a:t>Capacity 2010 ~ 16Tb/s</a:t>
            </a:r>
          </a:p>
          <a:p>
            <a:pPr lvl="1"/>
            <a:r>
              <a:rPr lang="en-US" dirty="0"/>
              <a:t>Capacity 2020 ~ 1Pb/s?</a:t>
            </a:r>
          </a:p>
          <a:p>
            <a:pPr lvl="1"/>
            <a:endParaRPr lang="en-US" sz="3200" dirty="0"/>
          </a:p>
          <a:p>
            <a:pPr algn="ctr">
              <a:buClr>
                <a:schemeClr val="tx1"/>
              </a:buClr>
              <a:buNone/>
            </a:pPr>
            <a:r>
              <a:rPr lang="en-US" sz="3600" dirty="0"/>
              <a:t>Average growth rate: 2x / 18 months.</a:t>
            </a:r>
          </a:p>
          <a:p>
            <a:endParaRPr lang="en-US" sz="36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16497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C443E-7C85-45BA-B66A-330342426E2B}" type="slidenum">
              <a:rPr lang="en-US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Packet Switching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What is a router?</a:t>
            </a:r>
          </a:p>
          <a:p>
            <a:pPr lvl="1"/>
            <a:r>
              <a:rPr lang="en-US" dirty="0"/>
              <a:t>Router architecture</a:t>
            </a:r>
          </a:p>
          <a:p>
            <a:endParaRPr lang="en-US" dirty="0"/>
          </a:p>
          <a:p>
            <a:r>
              <a:rPr lang="en-US" dirty="0"/>
              <a:t>Packet processing in routers</a:t>
            </a:r>
          </a:p>
          <a:p>
            <a:pPr lvl="1"/>
            <a:r>
              <a:rPr lang="en-US" dirty="0"/>
              <a:t>IP address lookup</a:t>
            </a:r>
          </a:p>
          <a:p>
            <a:pPr lvl="1"/>
            <a:r>
              <a:rPr lang="en-US" dirty="0"/>
              <a:t>Packet buffering</a:t>
            </a:r>
          </a:p>
          <a:p>
            <a:pPr lvl="1"/>
            <a:r>
              <a:rPr lang="en-US" dirty="0"/>
              <a:t>Switching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Router architectures</a:t>
            </a:r>
          </a:p>
          <a:p>
            <a:pPr lvl="1"/>
            <a:r>
              <a:rPr lang="en-US" dirty="0"/>
              <a:t>The evolution</a:t>
            </a:r>
          </a:p>
          <a:p>
            <a:pPr lvl="1"/>
            <a:r>
              <a:rPr lang="en-US" dirty="0"/>
              <a:t>Software-Defined Networking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8600" y="2667000"/>
            <a:ext cx="533400" cy="457200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777E-6 1.85228E-8 L 0.0375 0.066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3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41FEF-4509-4D37-9BDE-1387488C015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CSC229: Software-Defined Networking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Graduate level course</a:t>
            </a:r>
          </a:p>
          <a:p>
            <a:pPr lvl="1"/>
            <a:r>
              <a:rPr lang="en-US" dirty="0"/>
              <a:t>Introduction to Software-Defined Networking (SDN)</a:t>
            </a:r>
          </a:p>
          <a:p>
            <a:pPr lvl="1"/>
            <a:r>
              <a:rPr lang="en-US" dirty="0"/>
              <a:t>SDN challenges and opportunities </a:t>
            </a:r>
          </a:p>
          <a:p>
            <a:r>
              <a:rPr lang="en-US" dirty="0"/>
              <a:t>Course components</a:t>
            </a:r>
          </a:p>
          <a:p>
            <a:pPr lvl="1"/>
            <a:r>
              <a:rPr lang="en-US" dirty="0"/>
              <a:t>Lectures</a:t>
            </a:r>
          </a:p>
          <a:p>
            <a:pPr lvl="1"/>
            <a:r>
              <a:rPr lang="en-US" dirty="0"/>
              <a:t>Research papers</a:t>
            </a:r>
          </a:p>
          <a:p>
            <a:pPr lvl="1"/>
            <a:r>
              <a:rPr lang="en-US" dirty="0"/>
              <a:t>Research project</a:t>
            </a:r>
          </a:p>
          <a:p>
            <a:pPr>
              <a:buFontTx/>
              <a:buChar char="•"/>
            </a:pPr>
            <a:r>
              <a:rPr lang="en-US" dirty="0"/>
              <a:t>Theory + Practice</a:t>
            </a:r>
          </a:p>
          <a:p>
            <a:pPr lvl="1"/>
            <a:r>
              <a:rPr lang="en-CA" dirty="0"/>
              <a:t>Switching systems are simple enough for us to prove something about them</a:t>
            </a:r>
          </a:p>
          <a:p>
            <a:pPr lvl="1"/>
            <a:r>
              <a:rPr lang="en-CA" dirty="0"/>
              <a:t>Yet they are complex enough to work in practice</a:t>
            </a: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27750"/>
            <a:ext cx="3505200" cy="365125"/>
          </a:xfrm>
        </p:spPr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8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24800" y="6127750"/>
            <a:ext cx="762000" cy="365125"/>
          </a:xfrm>
        </p:spPr>
        <p:txBody>
          <a:bodyPr/>
          <a:lstStyle/>
          <a:p>
            <a:fld id="{4B99C26C-707E-4085-B95B-A65398592B4E}" type="slidenum">
              <a:rPr lang="en-US"/>
              <a:pPr/>
              <a:t>30</a:t>
            </a:fld>
            <a:endParaRPr lang="en-US"/>
          </a:p>
        </p:txBody>
      </p:sp>
      <p:sp>
        <p:nvSpPr>
          <p:cNvPr id="8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14800" y="6127750"/>
            <a:ext cx="2895600" cy="365125"/>
          </a:xfrm>
        </p:spPr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4038600" y="2667000"/>
            <a:ext cx="1524000" cy="1524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Router Architecture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1295400"/>
            <a:ext cx="2057400" cy="1524000"/>
            <a:chOff x="1104" y="816"/>
            <a:chExt cx="1296" cy="960"/>
          </a:xfrm>
        </p:grpSpPr>
        <p:sp>
          <p:nvSpPr>
            <p:cNvPr id="198662" name="Rectangle 6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63" name="Rectangle 7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198664" name="Rectangle 8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198666" name="Rectangle 10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198667" name="Line 11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668" name="Line 12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1524000" y="2895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1676400" y="3209925"/>
            <a:ext cx="873125" cy="3714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Lookup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IP Address</a:t>
            </a:r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2549525" y="3209925"/>
            <a:ext cx="720725" cy="3714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Update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Header</a:t>
            </a:r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1752600" y="2974975"/>
            <a:ext cx="1331913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Calibri" pitchFamily="34" charset="0"/>
              </a:rPr>
              <a:t>Header Processing</a:t>
            </a:r>
          </a:p>
        </p:txBody>
      </p:sp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1770063" y="3875088"/>
            <a:ext cx="668337" cy="39211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Address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Table</a:t>
            </a:r>
          </a:p>
        </p:txBody>
      </p:sp>
      <p:sp>
        <p:nvSpPr>
          <p:cNvPr id="198674" name="Line 18"/>
          <p:cNvSpPr>
            <a:spLocks noChangeShapeType="1"/>
          </p:cNvSpPr>
          <p:nvPr/>
        </p:nvSpPr>
        <p:spPr bwMode="auto">
          <a:xfrm>
            <a:off x="1922463" y="3581400"/>
            <a:ext cx="0" cy="2936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 flipV="1">
            <a:off x="2227263" y="3581400"/>
            <a:ext cx="12700" cy="2936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24000" y="4953000"/>
            <a:ext cx="2057400" cy="1524000"/>
            <a:chOff x="1104" y="816"/>
            <a:chExt cx="1296" cy="960"/>
          </a:xfrm>
        </p:grpSpPr>
        <p:sp>
          <p:nvSpPr>
            <p:cNvPr id="198677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78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198679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198680" name="Text Box 24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198681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198682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683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>
            <a:off x="30480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86" name="Line 30"/>
          <p:cNvSpPr>
            <a:spLocks noChangeShapeType="1"/>
          </p:cNvSpPr>
          <p:nvPr/>
        </p:nvSpPr>
        <p:spPr bwMode="auto">
          <a:xfrm>
            <a:off x="-76200" y="1828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>
            <a:off x="-76200" y="3429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-76200" y="548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6019800" y="12954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0" name="Rectangle 34"/>
          <p:cNvSpPr>
            <a:spLocks noChangeArrowheads="1"/>
          </p:cNvSpPr>
          <p:nvPr/>
        </p:nvSpPr>
        <p:spPr bwMode="auto">
          <a:xfrm>
            <a:off x="6629400" y="1447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Manager</a:t>
            </a:r>
          </a:p>
        </p:txBody>
      </p:sp>
      <p:sp>
        <p:nvSpPr>
          <p:cNvPr id="198691" name="Rectangle 35"/>
          <p:cNvSpPr>
            <a:spLocks noChangeArrowheads="1"/>
          </p:cNvSpPr>
          <p:nvPr/>
        </p:nvSpPr>
        <p:spPr bwMode="auto">
          <a:xfrm>
            <a:off x="6732588" y="2262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6829425" y="1960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V="1">
            <a:off x="7275513" y="1960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94" name="Line 38"/>
          <p:cNvSpPr>
            <a:spLocks noChangeShapeType="1"/>
          </p:cNvSpPr>
          <p:nvPr/>
        </p:nvSpPr>
        <p:spPr bwMode="auto">
          <a:xfrm>
            <a:off x="7543800" y="17526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95" name="Rectangle 39"/>
          <p:cNvSpPr>
            <a:spLocks noChangeArrowheads="1"/>
          </p:cNvSpPr>
          <p:nvPr/>
        </p:nvSpPr>
        <p:spPr bwMode="auto">
          <a:xfrm>
            <a:off x="6019800" y="2895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96" name="Rectangle 40"/>
          <p:cNvSpPr>
            <a:spLocks noChangeArrowheads="1"/>
          </p:cNvSpPr>
          <p:nvPr/>
        </p:nvSpPr>
        <p:spPr bwMode="auto">
          <a:xfrm>
            <a:off x="6629400" y="3048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Manager</a:t>
            </a:r>
          </a:p>
        </p:txBody>
      </p:sp>
      <p:sp>
        <p:nvSpPr>
          <p:cNvPr id="198697" name="Rectangle 41"/>
          <p:cNvSpPr>
            <a:spLocks noChangeArrowheads="1"/>
          </p:cNvSpPr>
          <p:nvPr/>
        </p:nvSpPr>
        <p:spPr bwMode="auto">
          <a:xfrm>
            <a:off x="6732588" y="3862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198698" name="Line 42"/>
          <p:cNvSpPr>
            <a:spLocks noChangeShapeType="1"/>
          </p:cNvSpPr>
          <p:nvPr/>
        </p:nvSpPr>
        <p:spPr bwMode="auto">
          <a:xfrm>
            <a:off x="6829425" y="3560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699" name="Line 43"/>
          <p:cNvSpPr>
            <a:spLocks noChangeShapeType="1"/>
          </p:cNvSpPr>
          <p:nvPr/>
        </p:nvSpPr>
        <p:spPr bwMode="auto">
          <a:xfrm flipV="1">
            <a:off x="7275513" y="3560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700" name="Line 44"/>
          <p:cNvSpPr>
            <a:spLocks noChangeShapeType="1"/>
          </p:cNvSpPr>
          <p:nvPr/>
        </p:nvSpPr>
        <p:spPr bwMode="auto">
          <a:xfrm>
            <a:off x="7543800" y="3352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701" name="Rectangle 45"/>
          <p:cNvSpPr>
            <a:spLocks noChangeArrowheads="1"/>
          </p:cNvSpPr>
          <p:nvPr/>
        </p:nvSpPr>
        <p:spPr bwMode="auto">
          <a:xfrm>
            <a:off x="6019800" y="4953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02" name="Rectangle 46"/>
          <p:cNvSpPr>
            <a:spLocks noChangeArrowheads="1"/>
          </p:cNvSpPr>
          <p:nvPr/>
        </p:nvSpPr>
        <p:spPr bwMode="auto">
          <a:xfrm>
            <a:off x="6629400" y="510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Manager</a:t>
            </a:r>
          </a:p>
        </p:txBody>
      </p:sp>
      <p:sp>
        <p:nvSpPr>
          <p:cNvPr id="198703" name="Rectangle 47"/>
          <p:cNvSpPr>
            <a:spLocks noChangeArrowheads="1"/>
          </p:cNvSpPr>
          <p:nvPr/>
        </p:nvSpPr>
        <p:spPr bwMode="auto">
          <a:xfrm>
            <a:off x="6732588" y="591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198704" name="Line 48"/>
          <p:cNvSpPr>
            <a:spLocks noChangeShapeType="1"/>
          </p:cNvSpPr>
          <p:nvPr/>
        </p:nvSpPr>
        <p:spPr bwMode="auto">
          <a:xfrm>
            <a:off x="6829425" y="561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705" name="Line 49"/>
          <p:cNvSpPr>
            <a:spLocks noChangeShapeType="1"/>
          </p:cNvSpPr>
          <p:nvPr/>
        </p:nvSpPr>
        <p:spPr bwMode="auto">
          <a:xfrm flipV="1">
            <a:off x="7275513" y="561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706" name="Line 50"/>
          <p:cNvSpPr>
            <a:spLocks noChangeShapeType="1"/>
          </p:cNvSpPr>
          <p:nvPr/>
        </p:nvSpPr>
        <p:spPr bwMode="auto">
          <a:xfrm>
            <a:off x="7543800" y="5410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707" name="Line 51"/>
          <p:cNvSpPr>
            <a:spLocks noChangeShapeType="1"/>
          </p:cNvSpPr>
          <p:nvPr/>
        </p:nvSpPr>
        <p:spPr bwMode="auto">
          <a:xfrm>
            <a:off x="65532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708" name="Line 52"/>
          <p:cNvSpPr>
            <a:spLocks noChangeShapeType="1"/>
          </p:cNvSpPr>
          <p:nvPr/>
        </p:nvSpPr>
        <p:spPr bwMode="auto">
          <a:xfrm>
            <a:off x="75438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8709" name="Oval 53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0" name="Oval 54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1" name="Oval 55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2" name="Oval 56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3" name="Oval 57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714" name="Oval 58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572000" y="2819400"/>
            <a:ext cx="457200" cy="1219200"/>
            <a:chOff x="2736" y="1824"/>
            <a:chExt cx="288" cy="768"/>
          </a:xfrm>
        </p:grpSpPr>
        <p:sp>
          <p:nvSpPr>
            <p:cNvPr id="198716" name="Line 60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717" name="Line 61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718" name="Line 62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719" name="Line 63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 rot="-5400000">
            <a:off x="4572000" y="2819400"/>
            <a:ext cx="457200" cy="1219200"/>
            <a:chOff x="2736" y="1824"/>
            <a:chExt cx="288" cy="768"/>
          </a:xfrm>
        </p:grpSpPr>
        <p:sp>
          <p:nvSpPr>
            <p:cNvPr id="198721" name="Line 65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722" name="Line 66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723" name="Line 67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724" name="Line 68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676400" y="1600200"/>
            <a:ext cx="873125" cy="4724400"/>
            <a:chOff x="1056" y="1008"/>
            <a:chExt cx="550" cy="2976"/>
          </a:xfrm>
        </p:grpSpPr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1056" y="2022"/>
              <a:ext cx="550" cy="666"/>
              <a:chOff x="1056" y="2022"/>
              <a:chExt cx="550" cy="666"/>
            </a:xfrm>
          </p:grpSpPr>
          <p:sp>
            <p:nvSpPr>
              <p:cNvPr id="198727" name="Rectangle 71"/>
              <p:cNvSpPr>
                <a:spLocks noChangeArrowheads="1"/>
              </p:cNvSpPr>
              <p:nvPr/>
            </p:nvSpPr>
            <p:spPr bwMode="auto">
              <a:xfrm>
                <a:off x="1056" y="2022"/>
                <a:ext cx="550" cy="234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Lookup</a:t>
                </a:r>
              </a:p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IP Address</a:t>
                </a:r>
              </a:p>
            </p:txBody>
          </p:sp>
          <p:sp>
            <p:nvSpPr>
              <p:cNvPr id="198728" name="Rectangle 72"/>
              <p:cNvSpPr>
                <a:spLocks noChangeArrowheads="1"/>
              </p:cNvSpPr>
              <p:nvPr/>
            </p:nvSpPr>
            <p:spPr bwMode="auto">
              <a:xfrm>
                <a:off x="1115" y="2441"/>
                <a:ext cx="421" cy="247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Address</a:t>
                </a:r>
              </a:p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Table</a:t>
                </a:r>
              </a:p>
            </p:txBody>
          </p:sp>
        </p:grp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1056" y="3318"/>
              <a:ext cx="550" cy="666"/>
              <a:chOff x="1056" y="2022"/>
              <a:chExt cx="550" cy="666"/>
            </a:xfrm>
          </p:grpSpPr>
          <p:sp>
            <p:nvSpPr>
              <p:cNvPr id="198730" name="Rectangle 74"/>
              <p:cNvSpPr>
                <a:spLocks noChangeArrowheads="1"/>
              </p:cNvSpPr>
              <p:nvPr/>
            </p:nvSpPr>
            <p:spPr bwMode="auto">
              <a:xfrm>
                <a:off x="1056" y="2022"/>
                <a:ext cx="550" cy="234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Lookup</a:t>
                </a:r>
              </a:p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IP Address</a:t>
                </a:r>
              </a:p>
            </p:txBody>
          </p:sp>
          <p:sp>
            <p:nvSpPr>
              <p:cNvPr id="198731" name="Rectangle 75"/>
              <p:cNvSpPr>
                <a:spLocks noChangeArrowheads="1"/>
              </p:cNvSpPr>
              <p:nvPr/>
            </p:nvSpPr>
            <p:spPr bwMode="auto">
              <a:xfrm>
                <a:off x="1115" y="2441"/>
                <a:ext cx="421" cy="247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Address</a:t>
                </a:r>
              </a:p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Table</a:t>
                </a:r>
              </a:p>
            </p:txBody>
          </p:sp>
        </p:grpSp>
        <p:grpSp>
          <p:nvGrpSpPr>
            <p:cNvPr id="9" name="Group 76"/>
            <p:cNvGrpSpPr>
              <a:grpSpLocks/>
            </p:cNvGrpSpPr>
            <p:nvPr/>
          </p:nvGrpSpPr>
          <p:grpSpPr bwMode="auto">
            <a:xfrm>
              <a:off x="1056" y="1008"/>
              <a:ext cx="550" cy="666"/>
              <a:chOff x="1056" y="2022"/>
              <a:chExt cx="550" cy="666"/>
            </a:xfrm>
          </p:grpSpPr>
          <p:sp>
            <p:nvSpPr>
              <p:cNvPr id="198733" name="Rectangle 77"/>
              <p:cNvSpPr>
                <a:spLocks noChangeArrowheads="1"/>
              </p:cNvSpPr>
              <p:nvPr/>
            </p:nvSpPr>
            <p:spPr bwMode="auto">
              <a:xfrm>
                <a:off x="1056" y="2022"/>
                <a:ext cx="550" cy="234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Lookup</a:t>
                </a:r>
              </a:p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IP Address</a:t>
                </a:r>
              </a:p>
            </p:txBody>
          </p:sp>
          <p:sp>
            <p:nvSpPr>
              <p:cNvPr id="198734" name="Rectangle 78"/>
              <p:cNvSpPr>
                <a:spLocks noChangeArrowheads="1"/>
              </p:cNvSpPr>
              <p:nvPr/>
            </p:nvSpPr>
            <p:spPr bwMode="auto">
              <a:xfrm>
                <a:off x="1115" y="2441"/>
                <a:ext cx="421" cy="247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Address</a:t>
                </a:r>
              </a:p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Table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18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 Lookup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it’s thought to be hard:</a:t>
            </a:r>
          </a:p>
          <a:p>
            <a:pPr marL="682625" lvl="1" indent="-317500">
              <a:buFont typeface="+mj-lt"/>
              <a:buAutoNum type="arabicPeriod"/>
            </a:pPr>
            <a:r>
              <a:rPr lang="en-US" dirty="0"/>
              <a:t>It’s not an exact match: it’s a longest prefix match. </a:t>
            </a:r>
          </a:p>
          <a:p>
            <a:pPr marL="682625" lvl="1" indent="-3175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The table is large: about 850,000 entries today, and growing. </a:t>
            </a:r>
          </a:p>
          <a:p>
            <a:pPr marL="682625" lvl="1" indent="-3175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The lookup must be fast: about 4-5ns for a 100Gb/s line.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68055-5D69-48EB-B274-D8386BF740AA}" type="slidenum">
              <a:rPr lang="en-US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</p:spTree>
    <p:extLst>
      <p:ext uri="{BB962C8B-B14F-4D97-AF65-F5344CB8AC3E}">
        <p14:creationId xmlns:p14="http://schemas.microsoft.com/office/powerpoint/2010/main" val="28381887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748C5E-2393-4EB4-B7CC-CC97CB09D4D8}" type="slidenum">
              <a:rPr lang="en-US"/>
              <a:pPr/>
              <a:t>32</a:t>
            </a:fld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Lookups find Longest Prefixes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200400" y="2057400"/>
            <a:ext cx="1487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128.9.16.0/21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4645025" y="2057400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128.9.172.0/21</a:t>
            </a:r>
          </a:p>
        </p:txBody>
      </p:sp>
      <p:sp>
        <p:nvSpPr>
          <p:cNvPr id="202757" name="Line 5"/>
          <p:cNvSpPr>
            <a:spLocks noChangeShapeType="1"/>
          </p:cNvSpPr>
          <p:nvPr/>
        </p:nvSpPr>
        <p:spPr bwMode="auto">
          <a:xfrm>
            <a:off x="4724400" y="20510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4116388" y="1676400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128.9.172.0/24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1030288" y="3567113"/>
            <a:ext cx="33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0</a:t>
            </a: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1219200" y="3465513"/>
            <a:ext cx="6291263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7062788" y="360045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2</a:t>
            </a:r>
            <a:r>
              <a:rPr lang="en-US" sz="2400" baseline="30000">
                <a:latin typeface="Calibri" pitchFamily="34" charset="0"/>
              </a:rPr>
              <a:t>32</a:t>
            </a:r>
            <a:r>
              <a:rPr lang="en-US" sz="2400">
                <a:latin typeface="Calibri" pitchFamily="34" charset="0"/>
              </a:rPr>
              <a:t>-1</a:t>
            </a: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>
            <a:off x="1568450" y="3159125"/>
            <a:ext cx="1725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6151563" y="28368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3829050" y="258921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128.9.0.0/16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5791200" y="2427288"/>
            <a:ext cx="1487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142.12.0.0/19</a:t>
            </a:r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1839913" y="2459038"/>
            <a:ext cx="113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65.0.0.0/8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1208088" y="3216275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7499350" y="3236913"/>
            <a:ext cx="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3735388" y="2965450"/>
            <a:ext cx="1573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>
            <a:off x="3811588" y="24320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4725988" y="24320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03600" y="3414713"/>
            <a:ext cx="1644650" cy="622300"/>
            <a:chOff x="2206" y="3484"/>
            <a:chExt cx="1036" cy="392"/>
          </a:xfrm>
        </p:grpSpPr>
        <p:sp>
          <p:nvSpPr>
            <p:cNvPr id="202773" name="Text Box 21"/>
            <p:cNvSpPr txBox="1">
              <a:spLocks noChangeArrowheads="1"/>
            </p:cNvSpPr>
            <p:nvPr/>
          </p:nvSpPr>
          <p:spPr bwMode="auto">
            <a:xfrm>
              <a:off x="2206" y="3588"/>
              <a:ext cx="10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3300"/>
                  </a:solidFill>
                  <a:latin typeface="Calibri" pitchFamily="34" charset="0"/>
                </a:rPr>
                <a:t>128.9.16.14</a:t>
              </a:r>
            </a:p>
          </p:txBody>
        </p:sp>
        <p:sp>
          <p:nvSpPr>
            <p:cNvPr id="202774" name="Oval 22"/>
            <p:cNvSpPr>
              <a:spLocks noChangeArrowheads="1"/>
            </p:cNvSpPr>
            <p:nvPr/>
          </p:nvSpPr>
          <p:spPr bwMode="auto">
            <a:xfrm>
              <a:off x="2634" y="3484"/>
              <a:ext cx="95" cy="9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2775" name="Line 23"/>
          <p:cNvSpPr>
            <a:spLocks noChangeShapeType="1"/>
          </p:cNvSpPr>
          <p:nvPr/>
        </p:nvSpPr>
        <p:spPr bwMode="auto">
          <a:xfrm flipH="1" flipV="1">
            <a:off x="4146550" y="2463800"/>
            <a:ext cx="1588" cy="1089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1447800" y="4151313"/>
            <a:ext cx="5907088" cy="1006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Routing lookup: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rgbClr val="333300"/>
                </a:solidFill>
                <a:latin typeface="Calibri" pitchFamily="34" charset="0"/>
              </a:rPr>
              <a:t>Find the </a:t>
            </a:r>
            <a:r>
              <a:rPr lang="en-US" sz="2000">
                <a:latin typeface="Calibri" pitchFamily="34" charset="0"/>
              </a:rPr>
              <a:t>longest</a:t>
            </a:r>
            <a:r>
              <a:rPr lang="en-US" sz="2000">
                <a:solidFill>
                  <a:srgbClr val="333300"/>
                </a:solidFill>
                <a:latin typeface="Calibri" pitchFamily="34" charset="0"/>
              </a:rPr>
              <a:t> matching prefix (aka the most specific route) among all prefixes that match the destination address.</a:t>
            </a:r>
          </a:p>
        </p:txBody>
      </p:sp>
    </p:spTree>
    <p:extLst>
      <p:ext uri="{BB962C8B-B14F-4D97-AF65-F5344CB8AC3E}">
        <p14:creationId xmlns:p14="http://schemas.microsoft.com/office/powerpoint/2010/main" val="1217661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5" grpId="0" animBg="1"/>
      <p:bldP spid="20277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 Lookup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it’s thought to be hard:</a:t>
            </a:r>
          </a:p>
          <a:p>
            <a:pPr marL="682625" lvl="1" indent="-3175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It’s not an exact match: it’s a longest prefix match. </a:t>
            </a:r>
          </a:p>
          <a:p>
            <a:pPr marL="682625" lvl="1" indent="-317500">
              <a:buFont typeface="+mj-lt"/>
              <a:buAutoNum type="arabicPeriod"/>
            </a:pPr>
            <a:r>
              <a:rPr lang="en-US" dirty="0"/>
              <a:t>The table is large: about 850,000 entries today, and growing. </a:t>
            </a:r>
          </a:p>
          <a:p>
            <a:pPr marL="682625" lvl="1" indent="-3175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The lookup must be fast: about 4-5ns for a 100Gb/s line.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68055-5D69-48EB-B274-D8386BF740AA}" type="slidenum">
              <a:rPr lang="en-US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</p:spTree>
    <p:extLst>
      <p:ext uri="{BB962C8B-B14F-4D97-AF65-F5344CB8AC3E}">
        <p14:creationId xmlns:p14="http://schemas.microsoft.com/office/powerpoint/2010/main" val="14163516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C8359-EBCF-4CD5-9311-91385AC6A1D3}" type="slidenum">
              <a:rPr lang="en-US"/>
              <a:pPr/>
              <a:t>34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 Tables are Large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95400" y="5943600"/>
            <a:ext cx="6477000" cy="609600"/>
          </a:xfrm>
          <a:noFill/>
          <a:ln/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Source: http://www.cidr-report.org/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5568A3-79CC-8143-95D6-6A2FD7D71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080279"/>
            <a:ext cx="7035800" cy="47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945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 Lookup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it’s thought to be hard:</a:t>
            </a:r>
          </a:p>
          <a:p>
            <a:pPr marL="682625" lvl="1" indent="-3175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It’s not an exact match: it’s a longest prefix match. </a:t>
            </a:r>
          </a:p>
          <a:p>
            <a:pPr marL="682625" lvl="1" indent="-31750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The table is large: about 850,000 entries today, and growing. </a:t>
            </a:r>
          </a:p>
          <a:p>
            <a:pPr marL="682625" lvl="1" indent="-317500">
              <a:buFont typeface="+mj-lt"/>
              <a:buAutoNum type="arabicPeriod"/>
            </a:pPr>
            <a:r>
              <a:rPr lang="en-US" dirty="0"/>
              <a:t>The lookup must be fast: about 4-5ns for a 100Gb/s line.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168055-5D69-48EB-B274-D8386BF740AA}" type="slidenum">
              <a:rPr lang="en-US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</p:spTree>
    <p:extLst>
      <p:ext uri="{BB962C8B-B14F-4D97-AF65-F5344CB8AC3E}">
        <p14:creationId xmlns:p14="http://schemas.microsoft.com/office/powerpoint/2010/main" val="227924364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Lookups Must be Fast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15FA83-30EF-A84F-BE04-C3EDA8C42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 rates have been constantly growing over time.</a:t>
            </a:r>
          </a:p>
          <a:p>
            <a:pPr lvl="1"/>
            <a:r>
              <a:rPr lang="en-US" dirty="0"/>
              <a:t>100Gb/s to 500Gb/s</a:t>
            </a:r>
          </a:p>
          <a:p>
            <a:r>
              <a:rPr lang="en-US" dirty="0"/>
              <a:t>Packet sizes have not changed</a:t>
            </a:r>
          </a:p>
          <a:p>
            <a:pPr lvl="1"/>
            <a:r>
              <a:rPr lang="en-US" dirty="0"/>
              <a:t>Max: 1500 bytes (9000 jumbo packets)</a:t>
            </a:r>
          </a:p>
          <a:p>
            <a:pPr lvl="1"/>
            <a:r>
              <a:rPr lang="en-US" dirty="0"/>
              <a:t>Average: around 250 bytes</a:t>
            </a:r>
          </a:p>
          <a:p>
            <a:pPr lvl="1"/>
            <a:r>
              <a:rPr lang="en-US" dirty="0"/>
              <a:t>Min: 40 bytes</a:t>
            </a:r>
          </a:p>
          <a:p>
            <a:endParaRPr lang="en-US" dirty="0"/>
          </a:p>
          <a:p>
            <a:r>
              <a:rPr lang="en-US" dirty="0"/>
              <a:t>Time to process each packet around a few </a:t>
            </a:r>
            <a:r>
              <a:rPr lang="en-US" dirty="0" err="1"/>
              <a:t>nano</a:t>
            </a:r>
            <a:r>
              <a:rPr lang="en-US" dirty="0"/>
              <a:t>-seconds</a:t>
            </a:r>
          </a:p>
        </p:txBody>
      </p:sp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E60A11-4482-49CB-86CB-E3A18A198647}" type="slidenum">
              <a:rPr lang="en-US"/>
              <a:pPr/>
              <a:t>36</a:t>
            </a:fld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C443E-7C85-45BA-B66A-330342426E2B}" type="slidenum">
              <a:rPr lang="en-US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Packet Switching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What is a router?</a:t>
            </a:r>
          </a:p>
          <a:p>
            <a:pPr lvl="1"/>
            <a:r>
              <a:rPr lang="en-US" dirty="0"/>
              <a:t>Router architecture</a:t>
            </a:r>
          </a:p>
          <a:p>
            <a:endParaRPr lang="en-US" dirty="0"/>
          </a:p>
          <a:p>
            <a:r>
              <a:rPr lang="en-US" dirty="0"/>
              <a:t>Packet processing in routers</a:t>
            </a:r>
          </a:p>
          <a:p>
            <a:pPr lvl="1"/>
            <a:r>
              <a:rPr lang="en-US" dirty="0"/>
              <a:t>IP address lookup</a:t>
            </a:r>
          </a:p>
          <a:p>
            <a:pPr lvl="1"/>
            <a:r>
              <a:rPr lang="en-US" dirty="0"/>
              <a:t>Packet buffering</a:t>
            </a:r>
          </a:p>
          <a:p>
            <a:pPr lvl="1"/>
            <a:r>
              <a:rPr lang="en-US" dirty="0"/>
              <a:t>Switching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Router architectures</a:t>
            </a:r>
          </a:p>
          <a:p>
            <a:pPr lvl="1"/>
            <a:r>
              <a:rPr lang="en-US" dirty="0"/>
              <a:t>The evolution</a:t>
            </a:r>
          </a:p>
          <a:p>
            <a:pPr lvl="1"/>
            <a:r>
              <a:rPr lang="en-US" dirty="0"/>
              <a:t>Software-Defined Networking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3400" y="3048000"/>
            <a:ext cx="533400" cy="457200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639E-6 -2.08382E-6 L 0.00416 0.055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4038600" y="2438400"/>
            <a:ext cx="1524000" cy="1524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Router Architecture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066800"/>
            <a:ext cx="2057400" cy="1524000"/>
            <a:chOff x="1104" y="816"/>
            <a:chExt cx="1296" cy="960"/>
          </a:xfrm>
        </p:grpSpPr>
        <p:sp>
          <p:nvSpPr>
            <p:cNvPr id="215045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46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15047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15048" name="Text Box 8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15049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2667000"/>
            <a:ext cx="2057400" cy="1524000"/>
            <a:chOff x="1104" y="816"/>
            <a:chExt cx="1296" cy="960"/>
          </a:xfrm>
        </p:grpSpPr>
        <p:sp>
          <p:nvSpPr>
            <p:cNvPr id="215053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4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15055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15056" name="Text Box 16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15057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15058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059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0" y="4724400"/>
            <a:ext cx="2057400" cy="1524000"/>
            <a:chOff x="1104" y="816"/>
            <a:chExt cx="1296" cy="960"/>
          </a:xfrm>
        </p:grpSpPr>
        <p:sp>
          <p:nvSpPr>
            <p:cNvPr id="215061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2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15063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15064" name="Text Box 24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15065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15066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067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068" name="Line 28"/>
          <p:cNvSpPr>
            <a:spLocks noChangeShapeType="1"/>
          </p:cNvSpPr>
          <p:nvPr/>
        </p:nvSpPr>
        <p:spPr bwMode="auto">
          <a:xfrm>
            <a:off x="2057400" y="42672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69" name="Line 29"/>
          <p:cNvSpPr>
            <a:spLocks noChangeShapeType="1"/>
          </p:cNvSpPr>
          <p:nvPr/>
        </p:nvSpPr>
        <p:spPr bwMode="auto">
          <a:xfrm>
            <a:off x="3048000" y="42672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70" name="Line 30"/>
          <p:cNvSpPr>
            <a:spLocks noChangeShapeType="1"/>
          </p:cNvSpPr>
          <p:nvPr/>
        </p:nvSpPr>
        <p:spPr bwMode="auto">
          <a:xfrm>
            <a:off x="-76200" y="16002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71" name="Line 31"/>
          <p:cNvSpPr>
            <a:spLocks noChangeShapeType="1"/>
          </p:cNvSpPr>
          <p:nvPr/>
        </p:nvSpPr>
        <p:spPr bwMode="auto">
          <a:xfrm>
            <a:off x="-76200" y="3200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72" name="Line 32"/>
          <p:cNvSpPr>
            <a:spLocks noChangeShapeType="1"/>
          </p:cNvSpPr>
          <p:nvPr/>
        </p:nvSpPr>
        <p:spPr bwMode="auto">
          <a:xfrm>
            <a:off x="-76200" y="5257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73" name="Rectangle 33"/>
          <p:cNvSpPr>
            <a:spLocks noChangeArrowheads="1"/>
          </p:cNvSpPr>
          <p:nvPr/>
        </p:nvSpPr>
        <p:spPr bwMode="auto">
          <a:xfrm>
            <a:off x="6019800" y="10668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4" name="Rectangle 34"/>
          <p:cNvSpPr>
            <a:spLocks noChangeArrowheads="1"/>
          </p:cNvSpPr>
          <p:nvPr/>
        </p:nvSpPr>
        <p:spPr bwMode="auto">
          <a:xfrm>
            <a:off x="6629400" y="12192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15075" name="Rectangle 35"/>
          <p:cNvSpPr>
            <a:spLocks noChangeArrowheads="1"/>
          </p:cNvSpPr>
          <p:nvPr/>
        </p:nvSpPr>
        <p:spPr bwMode="auto">
          <a:xfrm>
            <a:off x="6732588" y="20335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15076" name="Line 36"/>
          <p:cNvSpPr>
            <a:spLocks noChangeShapeType="1"/>
          </p:cNvSpPr>
          <p:nvPr/>
        </p:nvSpPr>
        <p:spPr bwMode="auto">
          <a:xfrm>
            <a:off x="6829425" y="17319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77" name="Line 37"/>
          <p:cNvSpPr>
            <a:spLocks noChangeShapeType="1"/>
          </p:cNvSpPr>
          <p:nvPr/>
        </p:nvSpPr>
        <p:spPr bwMode="auto">
          <a:xfrm flipV="1">
            <a:off x="7275513" y="17319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78" name="Line 38"/>
          <p:cNvSpPr>
            <a:spLocks noChangeShapeType="1"/>
          </p:cNvSpPr>
          <p:nvPr/>
        </p:nvSpPr>
        <p:spPr bwMode="auto">
          <a:xfrm>
            <a:off x="7543800" y="15240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79" name="Rectangle 39"/>
          <p:cNvSpPr>
            <a:spLocks noChangeArrowheads="1"/>
          </p:cNvSpPr>
          <p:nvPr/>
        </p:nvSpPr>
        <p:spPr bwMode="auto">
          <a:xfrm>
            <a:off x="6019800" y="2667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0" name="Rectangle 40"/>
          <p:cNvSpPr>
            <a:spLocks noChangeArrowheads="1"/>
          </p:cNvSpPr>
          <p:nvPr/>
        </p:nvSpPr>
        <p:spPr bwMode="auto">
          <a:xfrm>
            <a:off x="6629400" y="2819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15081" name="Rectangle 41"/>
          <p:cNvSpPr>
            <a:spLocks noChangeArrowheads="1"/>
          </p:cNvSpPr>
          <p:nvPr/>
        </p:nvSpPr>
        <p:spPr bwMode="auto">
          <a:xfrm>
            <a:off x="6732588" y="3633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15082" name="Line 42"/>
          <p:cNvSpPr>
            <a:spLocks noChangeShapeType="1"/>
          </p:cNvSpPr>
          <p:nvPr/>
        </p:nvSpPr>
        <p:spPr bwMode="auto">
          <a:xfrm>
            <a:off x="6829425" y="3332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83" name="Line 43"/>
          <p:cNvSpPr>
            <a:spLocks noChangeShapeType="1"/>
          </p:cNvSpPr>
          <p:nvPr/>
        </p:nvSpPr>
        <p:spPr bwMode="auto">
          <a:xfrm flipV="1">
            <a:off x="7275513" y="3332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84" name="Line 44"/>
          <p:cNvSpPr>
            <a:spLocks noChangeShapeType="1"/>
          </p:cNvSpPr>
          <p:nvPr/>
        </p:nvSpPr>
        <p:spPr bwMode="auto">
          <a:xfrm>
            <a:off x="7543800" y="3124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85" name="Rectangle 45"/>
          <p:cNvSpPr>
            <a:spLocks noChangeArrowheads="1"/>
          </p:cNvSpPr>
          <p:nvPr/>
        </p:nvSpPr>
        <p:spPr bwMode="auto">
          <a:xfrm>
            <a:off x="6019800" y="47244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6" name="Rectangle 46"/>
          <p:cNvSpPr>
            <a:spLocks noChangeArrowheads="1"/>
          </p:cNvSpPr>
          <p:nvPr/>
        </p:nvSpPr>
        <p:spPr bwMode="auto">
          <a:xfrm>
            <a:off x="6629400" y="4876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15087" name="Rectangle 47"/>
          <p:cNvSpPr>
            <a:spLocks noChangeArrowheads="1"/>
          </p:cNvSpPr>
          <p:nvPr/>
        </p:nvSpPr>
        <p:spPr bwMode="auto">
          <a:xfrm>
            <a:off x="6732588" y="5691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15088" name="Line 48"/>
          <p:cNvSpPr>
            <a:spLocks noChangeShapeType="1"/>
          </p:cNvSpPr>
          <p:nvPr/>
        </p:nvSpPr>
        <p:spPr bwMode="auto">
          <a:xfrm>
            <a:off x="6829425" y="5389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89" name="Line 49"/>
          <p:cNvSpPr>
            <a:spLocks noChangeShapeType="1"/>
          </p:cNvSpPr>
          <p:nvPr/>
        </p:nvSpPr>
        <p:spPr bwMode="auto">
          <a:xfrm flipV="1">
            <a:off x="7275513" y="5389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90" name="Line 50"/>
          <p:cNvSpPr>
            <a:spLocks noChangeShapeType="1"/>
          </p:cNvSpPr>
          <p:nvPr/>
        </p:nvSpPr>
        <p:spPr bwMode="auto">
          <a:xfrm>
            <a:off x="7543800" y="51816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91" name="Line 51"/>
          <p:cNvSpPr>
            <a:spLocks noChangeShapeType="1"/>
          </p:cNvSpPr>
          <p:nvPr/>
        </p:nvSpPr>
        <p:spPr bwMode="auto">
          <a:xfrm>
            <a:off x="6553200" y="42672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92" name="Line 52"/>
          <p:cNvSpPr>
            <a:spLocks noChangeShapeType="1"/>
          </p:cNvSpPr>
          <p:nvPr/>
        </p:nvSpPr>
        <p:spPr bwMode="auto">
          <a:xfrm>
            <a:off x="7543800" y="42672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093" name="Oval 53"/>
          <p:cNvSpPr>
            <a:spLocks noChangeArrowheads="1"/>
          </p:cNvSpPr>
          <p:nvPr/>
        </p:nvSpPr>
        <p:spPr bwMode="auto">
          <a:xfrm>
            <a:off x="5715000" y="1447800"/>
            <a:ext cx="152400" cy="1524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4" name="Oval 54"/>
          <p:cNvSpPr>
            <a:spLocks noChangeArrowheads="1"/>
          </p:cNvSpPr>
          <p:nvPr/>
        </p:nvSpPr>
        <p:spPr bwMode="auto">
          <a:xfrm>
            <a:off x="5715000" y="29718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5" name="Oval 55"/>
          <p:cNvSpPr>
            <a:spLocks noChangeArrowheads="1"/>
          </p:cNvSpPr>
          <p:nvPr/>
        </p:nvSpPr>
        <p:spPr bwMode="auto">
          <a:xfrm>
            <a:off x="5715000" y="51054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6" name="Oval 56"/>
          <p:cNvSpPr>
            <a:spLocks noChangeArrowheads="1"/>
          </p:cNvSpPr>
          <p:nvPr/>
        </p:nvSpPr>
        <p:spPr bwMode="auto">
          <a:xfrm>
            <a:off x="3733800" y="14478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7" name="Oval 57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98" name="Oval 58"/>
          <p:cNvSpPr>
            <a:spLocks noChangeArrowheads="1"/>
          </p:cNvSpPr>
          <p:nvPr/>
        </p:nvSpPr>
        <p:spPr bwMode="auto">
          <a:xfrm>
            <a:off x="3733800" y="5105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572000" y="2590800"/>
            <a:ext cx="457200" cy="1219200"/>
            <a:chOff x="2736" y="1824"/>
            <a:chExt cx="288" cy="768"/>
          </a:xfrm>
        </p:grpSpPr>
        <p:sp>
          <p:nvSpPr>
            <p:cNvPr id="215100" name="Line 60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01" name="Line 61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02" name="Line 62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03" name="Line 63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 rot="-5400000">
            <a:off x="4572000" y="2590800"/>
            <a:ext cx="457200" cy="1219200"/>
            <a:chOff x="2736" y="1824"/>
            <a:chExt cx="288" cy="768"/>
          </a:xfrm>
        </p:grpSpPr>
        <p:sp>
          <p:nvSpPr>
            <p:cNvPr id="215105" name="Line 65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06" name="Line 66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07" name="Line 67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08" name="Line 68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6629400" y="1219200"/>
            <a:ext cx="895350" cy="4876800"/>
            <a:chOff x="4176" y="912"/>
            <a:chExt cx="564" cy="3072"/>
          </a:xfrm>
        </p:grpSpPr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4176" y="1920"/>
              <a:ext cx="564" cy="768"/>
              <a:chOff x="4176" y="1920"/>
              <a:chExt cx="564" cy="768"/>
            </a:xfrm>
          </p:grpSpPr>
          <p:sp>
            <p:nvSpPr>
              <p:cNvPr id="215111" name="Rectangle 71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564" cy="315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latin typeface="Calibri" pitchFamily="34" charset="0"/>
                  </a:rPr>
                  <a:t>Buffer</a:t>
                </a:r>
              </a:p>
              <a:p>
                <a:pPr algn="ctr" eaLnBrk="0" hangingPunct="0"/>
                <a:r>
                  <a:rPr lang="en-US" sz="1400">
                    <a:latin typeface="Calibri" pitchFamily="34" charset="0"/>
                  </a:rPr>
                  <a:t>Manager</a:t>
                </a:r>
              </a:p>
            </p:txBody>
          </p:sp>
          <p:sp>
            <p:nvSpPr>
              <p:cNvPr id="215112" name="Rectangle 72"/>
              <p:cNvSpPr>
                <a:spLocks noChangeArrowheads="1"/>
              </p:cNvSpPr>
              <p:nvPr/>
            </p:nvSpPr>
            <p:spPr bwMode="auto">
              <a:xfrm>
                <a:off x="4241" y="2433"/>
                <a:ext cx="415" cy="255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Buffer</a:t>
                </a:r>
              </a:p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Memory</a:t>
                </a:r>
              </a:p>
            </p:txBody>
          </p:sp>
        </p:grp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4176" y="912"/>
              <a:ext cx="564" cy="768"/>
              <a:chOff x="4176" y="1920"/>
              <a:chExt cx="564" cy="768"/>
            </a:xfrm>
          </p:grpSpPr>
          <p:sp>
            <p:nvSpPr>
              <p:cNvPr id="215114" name="Rectangle 74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564" cy="315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latin typeface="Calibri" pitchFamily="34" charset="0"/>
                  </a:rPr>
                  <a:t>Buffer</a:t>
                </a:r>
              </a:p>
              <a:p>
                <a:pPr algn="ctr" eaLnBrk="0" hangingPunct="0"/>
                <a:r>
                  <a:rPr lang="en-US" sz="1400">
                    <a:latin typeface="Calibri" pitchFamily="34" charset="0"/>
                  </a:rPr>
                  <a:t>Manager</a:t>
                </a:r>
              </a:p>
            </p:txBody>
          </p:sp>
          <p:sp>
            <p:nvSpPr>
              <p:cNvPr id="215115" name="Rectangle 75"/>
              <p:cNvSpPr>
                <a:spLocks noChangeArrowheads="1"/>
              </p:cNvSpPr>
              <p:nvPr/>
            </p:nvSpPr>
            <p:spPr bwMode="auto">
              <a:xfrm>
                <a:off x="4241" y="2433"/>
                <a:ext cx="415" cy="255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Buffer</a:t>
                </a:r>
              </a:p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Memory</a:t>
                </a:r>
              </a:p>
            </p:txBody>
          </p:sp>
        </p:grpSp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4176" y="3216"/>
              <a:ext cx="564" cy="768"/>
              <a:chOff x="4176" y="1920"/>
              <a:chExt cx="564" cy="768"/>
            </a:xfrm>
          </p:grpSpPr>
          <p:sp>
            <p:nvSpPr>
              <p:cNvPr id="215117" name="Rectangle 77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564" cy="315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1400">
                    <a:latin typeface="Calibri" pitchFamily="34" charset="0"/>
                  </a:rPr>
                  <a:t>Buffer</a:t>
                </a:r>
              </a:p>
              <a:p>
                <a:pPr algn="ctr" eaLnBrk="0" hangingPunct="0"/>
                <a:r>
                  <a:rPr lang="en-US" sz="1400">
                    <a:latin typeface="Calibri" pitchFamily="34" charset="0"/>
                  </a:rPr>
                  <a:t>Manager</a:t>
                </a:r>
              </a:p>
            </p:txBody>
          </p:sp>
          <p:sp>
            <p:nvSpPr>
              <p:cNvPr id="215118" name="Rectangle 78"/>
              <p:cNvSpPr>
                <a:spLocks noChangeArrowheads="1"/>
              </p:cNvSpPr>
              <p:nvPr/>
            </p:nvSpPr>
            <p:spPr bwMode="auto">
              <a:xfrm>
                <a:off x="4241" y="2433"/>
                <a:ext cx="415" cy="255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Buffer</a:t>
                </a:r>
              </a:p>
              <a:p>
                <a:pPr algn="ctr" eaLnBrk="0" hangingPunct="0"/>
                <a:r>
                  <a:rPr lang="en-US" sz="1000">
                    <a:latin typeface="Calibri" pitchFamily="34" charset="0"/>
                  </a:rPr>
                  <a:t>Memory</a:t>
                </a:r>
              </a:p>
            </p:txBody>
          </p:sp>
        </p:grpSp>
      </p:grpSp>
      <p:sp>
        <p:nvSpPr>
          <p:cNvPr id="82" name="Date Placeholder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67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3DAF4-1B5F-4B93-8A1B-4CD4E839FBC1}" type="slidenum">
              <a:rPr lang="en-US"/>
              <a:pPr/>
              <a:t>39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4043363" y="4016375"/>
            <a:ext cx="1290637" cy="708025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1600">
              <a:latin typeface="Calibri" pitchFamily="34" charset="0"/>
            </a:endParaRP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3962400" y="3940175"/>
            <a:ext cx="1290638" cy="708025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1600">
              <a:latin typeface="Calibri" pitchFamily="34" charset="0"/>
            </a:endParaRP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Packet Buffers</a:t>
            </a: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8382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2800">
                <a:latin typeface="Calibri" pitchFamily="34" charset="0"/>
              </a:rPr>
              <a:t>Example: 40Gb/s packet buffer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1600">
                <a:latin typeface="Calibri" pitchFamily="34" charset="0"/>
              </a:rPr>
              <a:t>Size = RTT*BW = 10Gb; 40 byte packets</a:t>
            </a:r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222375" y="2438400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Calibri" pitchFamily="34" charset="0"/>
              </a:rPr>
              <a:t>Write Rate, R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1692275" y="2911475"/>
            <a:ext cx="1128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alibri" pitchFamily="34" charset="0"/>
              </a:rPr>
              <a:t>1 packet</a:t>
            </a:r>
          </a:p>
          <a:p>
            <a:pPr algn="ctr" eaLnBrk="0" hangingPunct="0"/>
            <a:r>
              <a:rPr lang="en-US">
                <a:latin typeface="Calibri" pitchFamily="34" charset="0"/>
              </a:rPr>
              <a:t>every 8 ns</a:t>
            </a:r>
          </a:p>
        </p:txBody>
      </p:sp>
      <p:sp>
        <p:nvSpPr>
          <p:cNvPr id="217096" name="Line 8"/>
          <p:cNvSpPr>
            <a:spLocks noChangeShapeType="1"/>
          </p:cNvSpPr>
          <p:nvPr/>
        </p:nvSpPr>
        <p:spPr bwMode="auto">
          <a:xfrm>
            <a:off x="1143000" y="2820988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5638800" y="24384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Calibri" pitchFamily="34" charset="0"/>
              </a:rPr>
              <a:t>Read Rate, R</a:t>
            </a:r>
          </a:p>
        </p:txBody>
      </p:sp>
      <p:sp>
        <p:nvSpPr>
          <p:cNvPr id="217098" name="Line 10"/>
          <p:cNvSpPr>
            <a:spLocks noChangeShapeType="1"/>
          </p:cNvSpPr>
          <p:nvPr/>
        </p:nvSpPr>
        <p:spPr bwMode="auto">
          <a:xfrm>
            <a:off x="5486400" y="2820988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6170613" y="2971800"/>
            <a:ext cx="112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Calibri" pitchFamily="34" charset="0"/>
              </a:rPr>
              <a:t>1 packet</a:t>
            </a:r>
          </a:p>
          <a:p>
            <a:pPr algn="ctr" eaLnBrk="0" hangingPunct="0"/>
            <a:r>
              <a:rPr lang="en-US">
                <a:latin typeface="Calibri" pitchFamily="34" charset="0"/>
              </a:rPr>
              <a:t>every 8 ns</a:t>
            </a:r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3581400" y="2478088"/>
            <a:ext cx="1905000" cy="874712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2000">
                <a:latin typeface="Calibri" pitchFamily="34" charset="0"/>
              </a:rPr>
              <a:t>Manager</a:t>
            </a:r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3886200" y="3863975"/>
            <a:ext cx="1290638" cy="708025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600">
                <a:latin typeface="Calibri" pitchFamily="34" charset="0"/>
              </a:rPr>
              <a:t>Memory</a:t>
            </a:r>
          </a:p>
        </p:txBody>
      </p:sp>
      <p:sp>
        <p:nvSpPr>
          <p:cNvPr id="217102" name="Line 14"/>
          <p:cNvSpPr>
            <a:spLocks noChangeShapeType="1"/>
          </p:cNvSpPr>
          <p:nvPr/>
        </p:nvSpPr>
        <p:spPr bwMode="auto">
          <a:xfrm>
            <a:off x="4049713" y="3335338"/>
            <a:ext cx="0" cy="5286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7103" name="Line 15"/>
          <p:cNvSpPr>
            <a:spLocks noChangeShapeType="1"/>
          </p:cNvSpPr>
          <p:nvPr/>
        </p:nvSpPr>
        <p:spPr bwMode="auto">
          <a:xfrm flipV="1">
            <a:off x="4922838" y="3335338"/>
            <a:ext cx="0" cy="5254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7104" name="AutoShape 16"/>
          <p:cNvSpPr>
            <a:spLocks noChangeArrowheads="1"/>
          </p:cNvSpPr>
          <p:nvPr/>
        </p:nvSpPr>
        <p:spPr bwMode="auto">
          <a:xfrm>
            <a:off x="228600" y="5029200"/>
            <a:ext cx="4038600" cy="1143000"/>
          </a:xfrm>
          <a:prstGeom prst="wedgeRectCallout">
            <a:avLst>
              <a:gd name="adj1" fmla="val 42847"/>
              <a:gd name="adj2" fmla="val -83472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Use SRAM?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+</a:t>
            </a:r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 fast enough random access time, but</a:t>
            </a:r>
          </a:p>
          <a:p>
            <a:pPr eaLnBrk="0" hangingPunct="0"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 too low density to store 10Gb of data.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sz="2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7105" name="AutoShape 17"/>
          <p:cNvSpPr>
            <a:spLocks noChangeArrowheads="1"/>
          </p:cNvSpPr>
          <p:nvPr/>
        </p:nvSpPr>
        <p:spPr bwMode="auto">
          <a:xfrm flipH="1">
            <a:off x="4648200" y="5029200"/>
            <a:ext cx="4343400" cy="1143000"/>
          </a:xfrm>
          <a:prstGeom prst="wedgeRectCallout">
            <a:avLst>
              <a:gd name="adj1" fmla="val 36366"/>
              <a:gd name="adj2" fmla="val -83477"/>
            </a:avLst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Use DRAM?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+ high density means we can store data, but</a:t>
            </a:r>
          </a:p>
          <a:p>
            <a:pPr eaLnBrk="0" hangingPunct="0">
              <a:spcBef>
                <a:spcPct val="20000"/>
              </a:spcBef>
            </a:pPr>
            <a:r>
              <a:rPr lang="en-US" sz="1600">
                <a:solidFill>
                  <a:schemeClr val="tx2"/>
                </a:solidFill>
                <a:latin typeface="Calibri" pitchFamily="34" charset="0"/>
              </a:rPr>
              <a:t>- too slow (50ns random access time).</a:t>
            </a:r>
          </a:p>
          <a:p>
            <a:pPr eaLnBrk="0" hangingPunct="0">
              <a:spcBef>
                <a:spcPct val="20000"/>
              </a:spcBef>
            </a:pPr>
            <a:endParaRPr lang="en-US" sz="160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43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4" grpId="0" animBg="1" autoUpdateAnimBg="0"/>
      <p:bldP spid="21710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A83A5E-6CD1-4BE1-8D2B-3DBFBCBE262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– Part I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Packet switch systems</a:t>
            </a:r>
          </a:p>
          <a:p>
            <a:pPr lvl="1"/>
            <a:r>
              <a:rPr lang="en-US" dirty="0"/>
              <a:t>Evolution of the Internet, and Internet routers</a:t>
            </a:r>
          </a:p>
          <a:p>
            <a:pPr lvl="1"/>
            <a:r>
              <a:rPr lang="en-US" dirty="0"/>
              <a:t>Basic architectural components</a:t>
            </a:r>
          </a:p>
          <a:p>
            <a:pPr lvl="1"/>
            <a:r>
              <a:rPr lang="en-US" dirty="0"/>
              <a:t>Some example architectures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dirty="0"/>
              <a:t>Software-Defined Networking</a:t>
            </a:r>
          </a:p>
          <a:p>
            <a:pPr lvl="1"/>
            <a:r>
              <a:rPr lang="en-US" dirty="0"/>
              <a:t>Innovation in computer networks</a:t>
            </a:r>
          </a:p>
          <a:p>
            <a:pPr lvl="1"/>
            <a:r>
              <a:rPr lang="en-US" dirty="0"/>
              <a:t>Control vs. data plane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C443E-7C85-45BA-B66A-330342426E2B}" type="slidenum">
              <a:rPr lang="en-US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Packet Switching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What is a router?</a:t>
            </a:r>
          </a:p>
          <a:p>
            <a:pPr lvl="1"/>
            <a:r>
              <a:rPr lang="en-US" dirty="0"/>
              <a:t>Router architecture</a:t>
            </a:r>
          </a:p>
          <a:p>
            <a:endParaRPr lang="en-US" dirty="0"/>
          </a:p>
          <a:p>
            <a:r>
              <a:rPr lang="en-US" dirty="0"/>
              <a:t>Packet processing in routers</a:t>
            </a:r>
          </a:p>
          <a:p>
            <a:pPr lvl="1"/>
            <a:r>
              <a:rPr lang="en-US" dirty="0"/>
              <a:t>IP address lookup</a:t>
            </a:r>
          </a:p>
          <a:p>
            <a:pPr lvl="1"/>
            <a:r>
              <a:rPr lang="en-US" dirty="0"/>
              <a:t>Packet buffering</a:t>
            </a:r>
          </a:p>
          <a:p>
            <a:pPr lvl="1"/>
            <a:r>
              <a:rPr lang="en-US" dirty="0"/>
              <a:t>Switching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Router architectures</a:t>
            </a:r>
          </a:p>
          <a:p>
            <a:pPr lvl="1"/>
            <a:r>
              <a:rPr lang="en-US" dirty="0"/>
              <a:t>The evolution</a:t>
            </a:r>
          </a:p>
          <a:p>
            <a:pPr lvl="1"/>
            <a:r>
              <a:rPr lang="en-US" dirty="0"/>
              <a:t>Software-Defined Networking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9565" y="3429000"/>
            <a:ext cx="533400" cy="457200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639E-6 -2.08382E-6 L 0.00416 0.055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9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893B4-89F9-47FD-A5AA-45B993C046DC}" type="slidenum">
              <a:rPr lang="en-US"/>
              <a:pPr/>
              <a:t>41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21186" name="Rectangle 2"/>
          <p:cNvSpPr>
            <a:spLocks noChangeArrowheads="1"/>
          </p:cNvSpPr>
          <p:nvPr/>
        </p:nvSpPr>
        <p:spPr bwMode="auto">
          <a:xfrm>
            <a:off x="4038600" y="2514600"/>
            <a:ext cx="1524000" cy="15240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Router Architecture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143000"/>
            <a:ext cx="2057400" cy="1524000"/>
            <a:chOff x="1104" y="816"/>
            <a:chExt cx="1296" cy="960"/>
          </a:xfrm>
        </p:grpSpPr>
        <p:sp>
          <p:nvSpPr>
            <p:cNvPr id="221189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0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21191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21192" name="Text Box 8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21193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195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2743200"/>
            <a:ext cx="2057400" cy="1524000"/>
            <a:chOff x="1104" y="816"/>
            <a:chExt cx="1296" cy="960"/>
          </a:xfrm>
        </p:grpSpPr>
        <p:sp>
          <p:nvSpPr>
            <p:cNvPr id="221197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8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21199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21200" name="Text Box 16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21201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21202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03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0" y="4800600"/>
            <a:ext cx="2057400" cy="1524000"/>
            <a:chOff x="1104" y="816"/>
            <a:chExt cx="1296" cy="960"/>
          </a:xfrm>
        </p:grpSpPr>
        <p:sp>
          <p:nvSpPr>
            <p:cNvPr id="221205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6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21207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21208" name="Text Box 24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21209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21210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11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212" name="Line 28"/>
          <p:cNvSpPr>
            <a:spLocks noChangeShapeType="1"/>
          </p:cNvSpPr>
          <p:nvPr/>
        </p:nvSpPr>
        <p:spPr bwMode="auto">
          <a:xfrm>
            <a:off x="2057400" y="43434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13" name="Line 29"/>
          <p:cNvSpPr>
            <a:spLocks noChangeShapeType="1"/>
          </p:cNvSpPr>
          <p:nvPr/>
        </p:nvSpPr>
        <p:spPr bwMode="auto">
          <a:xfrm>
            <a:off x="3048000" y="43434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14" name="Line 30"/>
          <p:cNvSpPr>
            <a:spLocks noChangeShapeType="1"/>
          </p:cNvSpPr>
          <p:nvPr/>
        </p:nvSpPr>
        <p:spPr bwMode="auto">
          <a:xfrm>
            <a:off x="-76200" y="167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15" name="Line 31"/>
          <p:cNvSpPr>
            <a:spLocks noChangeShapeType="1"/>
          </p:cNvSpPr>
          <p:nvPr/>
        </p:nvSpPr>
        <p:spPr bwMode="auto">
          <a:xfrm>
            <a:off x="-76200" y="32766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16" name="Line 32"/>
          <p:cNvSpPr>
            <a:spLocks noChangeShapeType="1"/>
          </p:cNvSpPr>
          <p:nvPr/>
        </p:nvSpPr>
        <p:spPr bwMode="auto">
          <a:xfrm>
            <a:off x="-76200" y="5334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17" name="Rectangle 33"/>
          <p:cNvSpPr>
            <a:spLocks noChangeArrowheads="1"/>
          </p:cNvSpPr>
          <p:nvPr/>
        </p:nvSpPr>
        <p:spPr bwMode="auto">
          <a:xfrm>
            <a:off x="6019800" y="1143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18" name="Rectangle 34"/>
          <p:cNvSpPr>
            <a:spLocks noChangeArrowheads="1"/>
          </p:cNvSpPr>
          <p:nvPr/>
        </p:nvSpPr>
        <p:spPr bwMode="auto">
          <a:xfrm>
            <a:off x="6629400" y="129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21219" name="Rectangle 35"/>
          <p:cNvSpPr>
            <a:spLocks noChangeArrowheads="1"/>
          </p:cNvSpPr>
          <p:nvPr/>
        </p:nvSpPr>
        <p:spPr bwMode="auto">
          <a:xfrm>
            <a:off x="6732588" y="210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21220" name="Line 36"/>
          <p:cNvSpPr>
            <a:spLocks noChangeShapeType="1"/>
          </p:cNvSpPr>
          <p:nvPr/>
        </p:nvSpPr>
        <p:spPr bwMode="auto">
          <a:xfrm>
            <a:off x="6829425" y="180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21" name="Line 37"/>
          <p:cNvSpPr>
            <a:spLocks noChangeShapeType="1"/>
          </p:cNvSpPr>
          <p:nvPr/>
        </p:nvSpPr>
        <p:spPr bwMode="auto">
          <a:xfrm flipV="1">
            <a:off x="7275513" y="180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22" name="Line 38"/>
          <p:cNvSpPr>
            <a:spLocks noChangeShapeType="1"/>
          </p:cNvSpPr>
          <p:nvPr/>
        </p:nvSpPr>
        <p:spPr bwMode="auto">
          <a:xfrm>
            <a:off x="7543800" y="16002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23" name="Rectangle 39"/>
          <p:cNvSpPr>
            <a:spLocks noChangeArrowheads="1"/>
          </p:cNvSpPr>
          <p:nvPr/>
        </p:nvSpPr>
        <p:spPr bwMode="auto">
          <a:xfrm>
            <a:off x="6019800" y="27432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24" name="Rectangle 40"/>
          <p:cNvSpPr>
            <a:spLocks noChangeArrowheads="1"/>
          </p:cNvSpPr>
          <p:nvPr/>
        </p:nvSpPr>
        <p:spPr bwMode="auto">
          <a:xfrm>
            <a:off x="6629400" y="28956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21225" name="Rectangle 41"/>
          <p:cNvSpPr>
            <a:spLocks noChangeArrowheads="1"/>
          </p:cNvSpPr>
          <p:nvPr/>
        </p:nvSpPr>
        <p:spPr bwMode="auto">
          <a:xfrm>
            <a:off x="6732588" y="37099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21226" name="Line 42"/>
          <p:cNvSpPr>
            <a:spLocks noChangeShapeType="1"/>
          </p:cNvSpPr>
          <p:nvPr/>
        </p:nvSpPr>
        <p:spPr bwMode="auto">
          <a:xfrm>
            <a:off x="6829425" y="34083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27" name="Line 43"/>
          <p:cNvSpPr>
            <a:spLocks noChangeShapeType="1"/>
          </p:cNvSpPr>
          <p:nvPr/>
        </p:nvSpPr>
        <p:spPr bwMode="auto">
          <a:xfrm flipV="1">
            <a:off x="7275513" y="34083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28" name="Line 44"/>
          <p:cNvSpPr>
            <a:spLocks noChangeShapeType="1"/>
          </p:cNvSpPr>
          <p:nvPr/>
        </p:nvSpPr>
        <p:spPr bwMode="auto">
          <a:xfrm>
            <a:off x="7543800" y="32004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29" name="Rectangle 45"/>
          <p:cNvSpPr>
            <a:spLocks noChangeArrowheads="1"/>
          </p:cNvSpPr>
          <p:nvPr/>
        </p:nvSpPr>
        <p:spPr bwMode="auto">
          <a:xfrm>
            <a:off x="6019800" y="4800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Calibri" pitchFamily="34" charset="0"/>
            </a:endParaRPr>
          </a:p>
        </p:txBody>
      </p:sp>
      <p:sp>
        <p:nvSpPr>
          <p:cNvPr id="221230" name="Rectangle 46"/>
          <p:cNvSpPr>
            <a:spLocks noChangeArrowheads="1"/>
          </p:cNvSpPr>
          <p:nvPr/>
        </p:nvSpPr>
        <p:spPr bwMode="auto">
          <a:xfrm>
            <a:off x="6629400" y="4953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21231" name="Rectangle 47"/>
          <p:cNvSpPr>
            <a:spLocks noChangeArrowheads="1"/>
          </p:cNvSpPr>
          <p:nvPr/>
        </p:nvSpPr>
        <p:spPr bwMode="auto">
          <a:xfrm>
            <a:off x="6732588" y="5767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21232" name="Line 48"/>
          <p:cNvSpPr>
            <a:spLocks noChangeShapeType="1"/>
          </p:cNvSpPr>
          <p:nvPr/>
        </p:nvSpPr>
        <p:spPr bwMode="auto">
          <a:xfrm>
            <a:off x="6829425" y="5465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33" name="Line 49"/>
          <p:cNvSpPr>
            <a:spLocks noChangeShapeType="1"/>
          </p:cNvSpPr>
          <p:nvPr/>
        </p:nvSpPr>
        <p:spPr bwMode="auto">
          <a:xfrm flipV="1">
            <a:off x="7275513" y="5465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34" name="Line 50"/>
          <p:cNvSpPr>
            <a:spLocks noChangeShapeType="1"/>
          </p:cNvSpPr>
          <p:nvPr/>
        </p:nvSpPr>
        <p:spPr bwMode="auto">
          <a:xfrm>
            <a:off x="7543800" y="5257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35" name="Line 51"/>
          <p:cNvSpPr>
            <a:spLocks noChangeShapeType="1"/>
          </p:cNvSpPr>
          <p:nvPr/>
        </p:nvSpPr>
        <p:spPr bwMode="auto">
          <a:xfrm>
            <a:off x="6553200" y="43434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36" name="Line 52"/>
          <p:cNvSpPr>
            <a:spLocks noChangeShapeType="1"/>
          </p:cNvSpPr>
          <p:nvPr/>
        </p:nvSpPr>
        <p:spPr bwMode="auto">
          <a:xfrm>
            <a:off x="7543800" y="43434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1237" name="Oval 53"/>
          <p:cNvSpPr>
            <a:spLocks noChangeArrowheads="1"/>
          </p:cNvSpPr>
          <p:nvPr/>
        </p:nvSpPr>
        <p:spPr bwMode="auto">
          <a:xfrm>
            <a:off x="5715000" y="1524000"/>
            <a:ext cx="152400" cy="152400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38" name="Oval 54"/>
          <p:cNvSpPr>
            <a:spLocks noChangeArrowheads="1"/>
          </p:cNvSpPr>
          <p:nvPr/>
        </p:nvSpPr>
        <p:spPr bwMode="auto">
          <a:xfrm>
            <a:off x="5715000" y="30480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39" name="Oval 55"/>
          <p:cNvSpPr>
            <a:spLocks noChangeArrowheads="1"/>
          </p:cNvSpPr>
          <p:nvPr/>
        </p:nvSpPr>
        <p:spPr bwMode="auto">
          <a:xfrm>
            <a:off x="57150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40" name="Oval 56"/>
          <p:cNvSpPr>
            <a:spLocks noChangeArrowheads="1"/>
          </p:cNvSpPr>
          <p:nvPr/>
        </p:nvSpPr>
        <p:spPr bwMode="auto">
          <a:xfrm>
            <a:off x="3733800" y="152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41" name="Oval 57"/>
          <p:cNvSpPr>
            <a:spLocks noChangeArrowheads="1"/>
          </p:cNvSpPr>
          <p:nvPr/>
        </p:nvSpPr>
        <p:spPr bwMode="auto">
          <a:xfrm>
            <a:off x="3733800" y="3048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242" name="Oval 58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572000" y="2667000"/>
            <a:ext cx="457200" cy="1219200"/>
            <a:chOff x="2736" y="1824"/>
            <a:chExt cx="288" cy="768"/>
          </a:xfrm>
        </p:grpSpPr>
        <p:sp>
          <p:nvSpPr>
            <p:cNvPr id="221244" name="Line 60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45" name="Line 61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46" name="Line 62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47" name="Line 63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 rot="-5400000">
            <a:off x="4572000" y="2667000"/>
            <a:ext cx="457200" cy="1219200"/>
            <a:chOff x="2736" y="1824"/>
            <a:chExt cx="288" cy="768"/>
          </a:xfrm>
        </p:grpSpPr>
        <p:sp>
          <p:nvSpPr>
            <p:cNvPr id="221249" name="Line 65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50" name="Line 66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51" name="Line 67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52" name="Line 68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152400" y="1219200"/>
            <a:ext cx="1219200" cy="4038600"/>
            <a:chOff x="96" y="864"/>
            <a:chExt cx="768" cy="2544"/>
          </a:xfrm>
        </p:grpSpPr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96" y="864"/>
              <a:ext cx="768" cy="240"/>
              <a:chOff x="-48" y="816"/>
              <a:chExt cx="912" cy="240"/>
            </a:xfrm>
          </p:grpSpPr>
          <p:sp>
            <p:nvSpPr>
              <p:cNvPr id="221255" name="Rectangle 71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21256" name="Rectangle 72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96" y="1872"/>
              <a:ext cx="768" cy="240"/>
              <a:chOff x="-48" y="816"/>
              <a:chExt cx="912" cy="240"/>
            </a:xfrm>
          </p:grpSpPr>
          <p:sp>
            <p:nvSpPr>
              <p:cNvPr id="221258" name="Rectangle 74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21259" name="Rectangle 75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96" y="3168"/>
              <a:ext cx="768" cy="240"/>
              <a:chOff x="-48" y="816"/>
              <a:chExt cx="912" cy="240"/>
            </a:xfrm>
          </p:grpSpPr>
          <p:sp>
            <p:nvSpPr>
              <p:cNvPr id="221261" name="Rectangle 77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21262" name="Rectangle 78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3733800" y="1663700"/>
            <a:ext cx="2844800" cy="3378200"/>
            <a:chOff x="2352" y="1144"/>
            <a:chExt cx="1792" cy="2128"/>
          </a:xfrm>
        </p:grpSpPr>
        <p:sp>
          <p:nvSpPr>
            <p:cNvPr id="221264" name="Freeform 80"/>
            <p:cNvSpPr>
              <a:spLocks/>
            </p:cNvSpPr>
            <p:nvPr/>
          </p:nvSpPr>
          <p:spPr bwMode="auto">
            <a:xfrm>
              <a:off x="2512" y="1144"/>
              <a:ext cx="1616" cy="8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12"/>
                </a:cxn>
                <a:cxn ang="0">
                  <a:pos x="336" y="248"/>
                </a:cxn>
                <a:cxn ang="0">
                  <a:pos x="496" y="368"/>
                </a:cxn>
                <a:cxn ang="0">
                  <a:pos x="560" y="392"/>
                </a:cxn>
                <a:cxn ang="0">
                  <a:pos x="664" y="456"/>
                </a:cxn>
                <a:cxn ang="0">
                  <a:pos x="816" y="520"/>
                </a:cxn>
                <a:cxn ang="0">
                  <a:pos x="912" y="560"/>
                </a:cxn>
                <a:cxn ang="0">
                  <a:pos x="1176" y="616"/>
                </a:cxn>
                <a:cxn ang="0">
                  <a:pos x="1472" y="656"/>
                </a:cxn>
                <a:cxn ang="0">
                  <a:pos x="1696" y="688"/>
                </a:cxn>
              </a:cxnLst>
              <a:rect l="0" t="0" r="r" b="b"/>
              <a:pathLst>
                <a:path w="1696" h="689">
                  <a:moveTo>
                    <a:pt x="0" y="0"/>
                  </a:moveTo>
                  <a:cubicBezTo>
                    <a:pt x="43" y="28"/>
                    <a:pt x="75" y="75"/>
                    <a:pt x="112" y="112"/>
                  </a:cubicBezTo>
                  <a:cubicBezTo>
                    <a:pt x="169" y="169"/>
                    <a:pt x="257" y="228"/>
                    <a:pt x="336" y="248"/>
                  </a:cubicBezTo>
                  <a:cubicBezTo>
                    <a:pt x="378" y="290"/>
                    <a:pt x="443" y="341"/>
                    <a:pt x="496" y="368"/>
                  </a:cubicBezTo>
                  <a:cubicBezTo>
                    <a:pt x="588" y="414"/>
                    <a:pt x="465" y="333"/>
                    <a:pt x="560" y="392"/>
                  </a:cubicBezTo>
                  <a:cubicBezTo>
                    <a:pt x="596" y="414"/>
                    <a:pt x="627" y="437"/>
                    <a:pt x="664" y="456"/>
                  </a:cubicBezTo>
                  <a:cubicBezTo>
                    <a:pt x="712" y="480"/>
                    <a:pt x="769" y="494"/>
                    <a:pt x="816" y="520"/>
                  </a:cubicBezTo>
                  <a:cubicBezTo>
                    <a:pt x="897" y="565"/>
                    <a:pt x="783" y="528"/>
                    <a:pt x="912" y="560"/>
                  </a:cubicBezTo>
                  <a:cubicBezTo>
                    <a:pt x="968" y="597"/>
                    <a:pt x="1117" y="606"/>
                    <a:pt x="1176" y="616"/>
                  </a:cubicBezTo>
                  <a:cubicBezTo>
                    <a:pt x="1275" y="633"/>
                    <a:pt x="1371" y="648"/>
                    <a:pt x="1472" y="656"/>
                  </a:cubicBezTo>
                  <a:cubicBezTo>
                    <a:pt x="1539" y="689"/>
                    <a:pt x="1622" y="688"/>
                    <a:pt x="1696" y="688"/>
                  </a:cubicBezTo>
                </a:path>
              </a:pathLst>
            </a:custGeom>
            <a:noFill/>
            <a:ln w="76200" cap="sq" cmpd="sng">
              <a:solidFill>
                <a:srgbClr val="CC33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65" name="Freeform 81"/>
            <p:cNvSpPr>
              <a:spLocks/>
            </p:cNvSpPr>
            <p:nvPr/>
          </p:nvSpPr>
          <p:spPr bwMode="auto">
            <a:xfrm flipV="1">
              <a:off x="2448" y="2400"/>
              <a:ext cx="1696" cy="8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12"/>
                </a:cxn>
                <a:cxn ang="0">
                  <a:pos x="336" y="248"/>
                </a:cxn>
                <a:cxn ang="0">
                  <a:pos x="496" y="368"/>
                </a:cxn>
                <a:cxn ang="0">
                  <a:pos x="560" y="392"/>
                </a:cxn>
                <a:cxn ang="0">
                  <a:pos x="664" y="456"/>
                </a:cxn>
                <a:cxn ang="0">
                  <a:pos x="816" y="520"/>
                </a:cxn>
                <a:cxn ang="0">
                  <a:pos x="912" y="560"/>
                </a:cxn>
                <a:cxn ang="0">
                  <a:pos x="1176" y="616"/>
                </a:cxn>
                <a:cxn ang="0">
                  <a:pos x="1472" y="656"/>
                </a:cxn>
                <a:cxn ang="0">
                  <a:pos x="1696" y="688"/>
                </a:cxn>
              </a:cxnLst>
              <a:rect l="0" t="0" r="r" b="b"/>
              <a:pathLst>
                <a:path w="1696" h="689">
                  <a:moveTo>
                    <a:pt x="0" y="0"/>
                  </a:moveTo>
                  <a:cubicBezTo>
                    <a:pt x="43" y="28"/>
                    <a:pt x="75" y="75"/>
                    <a:pt x="112" y="112"/>
                  </a:cubicBezTo>
                  <a:cubicBezTo>
                    <a:pt x="169" y="169"/>
                    <a:pt x="257" y="228"/>
                    <a:pt x="336" y="248"/>
                  </a:cubicBezTo>
                  <a:cubicBezTo>
                    <a:pt x="378" y="290"/>
                    <a:pt x="443" y="341"/>
                    <a:pt x="496" y="368"/>
                  </a:cubicBezTo>
                  <a:cubicBezTo>
                    <a:pt x="588" y="414"/>
                    <a:pt x="465" y="333"/>
                    <a:pt x="560" y="392"/>
                  </a:cubicBezTo>
                  <a:cubicBezTo>
                    <a:pt x="596" y="414"/>
                    <a:pt x="627" y="437"/>
                    <a:pt x="664" y="456"/>
                  </a:cubicBezTo>
                  <a:cubicBezTo>
                    <a:pt x="712" y="480"/>
                    <a:pt x="769" y="494"/>
                    <a:pt x="816" y="520"/>
                  </a:cubicBezTo>
                  <a:cubicBezTo>
                    <a:pt x="897" y="565"/>
                    <a:pt x="783" y="528"/>
                    <a:pt x="912" y="560"/>
                  </a:cubicBezTo>
                  <a:cubicBezTo>
                    <a:pt x="968" y="597"/>
                    <a:pt x="1117" y="606"/>
                    <a:pt x="1176" y="616"/>
                  </a:cubicBezTo>
                  <a:cubicBezTo>
                    <a:pt x="1275" y="633"/>
                    <a:pt x="1371" y="648"/>
                    <a:pt x="1472" y="656"/>
                  </a:cubicBezTo>
                  <a:cubicBezTo>
                    <a:pt x="1539" y="689"/>
                    <a:pt x="1622" y="688"/>
                    <a:pt x="1696" y="688"/>
                  </a:cubicBezTo>
                </a:path>
              </a:pathLst>
            </a:custGeom>
            <a:noFill/>
            <a:ln w="76200" cap="sq" cmpd="sng">
              <a:solidFill>
                <a:srgbClr val="CC33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66" name="Line 82"/>
            <p:cNvSpPr>
              <a:spLocks noChangeShapeType="1"/>
            </p:cNvSpPr>
            <p:nvPr/>
          </p:nvSpPr>
          <p:spPr bwMode="auto">
            <a:xfrm>
              <a:off x="2352" y="2208"/>
              <a:ext cx="1776" cy="0"/>
            </a:xfrm>
            <a:prstGeom prst="line">
              <a:avLst/>
            </a:prstGeom>
            <a:noFill/>
            <a:ln w="76200" cap="sq">
              <a:solidFill>
                <a:srgbClr val="CC33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67" name="Line 83"/>
            <p:cNvSpPr>
              <a:spLocks noChangeShapeType="1"/>
            </p:cNvSpPr>
            <p:nvPr/>
          </p:nvSpPr>
          <p:spPr bwMode="auto">
            <a:xfrm>
              <a:off x="2400" y="2496"/>
              <a:ext cx="0" cy="67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1268" name="Line 84"/>
            <p:cNvSpPr>
              <a:spLocks noChangeShapeType="1"/>
            </p:cNvSpPr>
            <p:nvPr/>
          </p:nvSpPr>
          <p:spPr bwMode="auto">
            <a:xfrm>
              <a:off x="3648" y="2256"/>
              <a:ext cx="0" cy="14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269" name="Text Box 85"/>
          <p:cNvSpPr txBox="1">
            <a:spLocks noChangeArrowheads="1"/>
          </p:cNvSpPr>
          <p:nvPr/>
        </p:nvSpPr>
        <p:spPr bwMode="auto">
          <a:xfrm>
            <a:off x="3505200" y="1187450"/>
            <a:ext cx="3000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21270" name="Text Box 86"/>
          <p:cNvSpPr txBox="1">
            <a:spLocks noChangeArrowheads="1"/>
          </p:cNvSpPr>
          <p:nvPr/>
        </p:nvSpPr>
        <p:spPr bwMode="auto">
          <a:xfrm>
            <a:off x="3505200" y="2760663"/>
            <a:ext cx="30003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21271" name="Text Box 87"/>
          <p:cNvSpPr txBox="1">
            <a:spLocks noChangeArrowheads="1"/>
          </p:cNvSpPr>
          <p:nvPr/>
        </p:nvSpPr>
        <p:spPr bwMode="auto">
          <a:xfrm>
            <a:off x="3505200" y="4894263"/>
            <a:ext cx="38417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99"/>
                </a:solidFill>
                <a:latin typeface="Calibri" pitchFamily="34" charset="0"/>
              </a:rPr>
              <a:t>N </a:t>
            </a:r>
          </a:p>
        </p:txBody>
      </p:sp>
      <p:sp>
        <p:nvSpPr>
          <p:cNvPr id="221272" name="Text Box 88"/>
          <p:cNvSpPr txBox="1">
            <a:spLocks noChangeArrowheads="1"/>
          </p:cNvSpPr>
          <p:nvPr/>
        </p:nvSpPr>
        <p:spPr bwMode="auto">
          <a:xfrm>
            <a:off x="5791200" y="1187450"/>
            <a:ext cx="3000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21273" name="Text Box 89"/>
          <p:cNvSpPr txBox="1">
            <a:spLocks noChangeArrowheads="1"/>
          </p:cNvSpPr>
          <p:nvPr/>
        </p:nvSpPr>
        <p:spPr bwMode="auto">
          <a:xfrm>
            <a:off x="5791200" y="2760663"/>
            <a:ext cx="30003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21274" name="Text Box 90"/>
          <p:cNvSpPr txBox="1">
            <a:spLocks noChangeArrowheads="1"/>
          </p:cNvSpPr>
          <p:nvPr/>
        </p:nvSpPr>
        <p:spPr bwMode="auto">
          <a:xfrm>
            <a:off x="5791200" y="4894263"/>
            <a:ext cx="33178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99"/>
                </a:solidFill>
                <a:latin typeface="Calibri" pitchFamily="34" charset="0"/>
              </a:rPr>
              <a:t>N</a:t>
            </a:r>
          </a:p>
        </p:txBody>
      </p: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6553200" y="2743200"/>
            <a:ext cx="2133600" cy="990600"/>
            <a:chOff x="4128" y="1824"/>
            <a:chExt cx="1344" cy="624"/>
          </a:xfrm>
        </p:grpSpPr>
        <p:sp>
          <p:nvSpPr>
            <p:cNvPr id="221276" name="AutoShape 92"/>
            <p:cNvSpPr>
              <a:spLocks noChangeArrowheads="1"/>
            </p:cNvSpPr>
            <p:nvPr/>
          </p:nvSpPr>
          <p:spPr bwMode="auto">
            <a:xfrm rot="5400000">
              <a:off x="4176" y="2016"/>
              <a:ext cx="384" cy="48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77" name="Text Box 93"/>
            <p:cNvSpPr txBox="1">
              <a:spLocks noChangeArrowheads="1"/>
            </p:cNvSpPr>
            <p:nvPr/>
          </p:nvSpPr>
          <p:spPr bwMode="auto">
            <a:xfrm>
              <a:off x="4128" y="1824"/>
              <a:ext cx="1344" cy="239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i="1">
                  <a:solidFill>
                    <a:srgbClr val="000099"/>
                  </a:solidFill>
                  <a:latin typeface="Calibri" pitchFamily="34" charset="0"/>
                </a:rPr>
                <a:t>N</a:t>
              </a:r>
              <a:r>
                <a:rPr lang="en-US">
                  <a:solidFill>
                    <a:srgbClr val="000099"/>
                  </a:solidFill>
                  <a:latin typeface="Calibri" pitchFamily="34" charset="0"/>
                </a:rPr>
                <a:t>  times line rate</a:t>
              </a:r>
            </a:p>
          </p:txBody>
        </p:sp>
      </p:grpSp>
      <p:sp>
        <p:nvSpPr>
          <p:cNvPr id="221278" name="Text Box 94"/>
          <p:cNvSpPr txBox="1">
            <a:spLocks noChangeArrowheads="1"/>
          </p:cNvSpPr>
          <p:nvPr/>
        </p:nvSpPr>
        <p:spPr bwMode="auto">
          <a:xfrm>
            <a:off x="3962400" y="4191000"/>
            <a:ext cx="2133600" cy="37941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i="1">
                <a:solidFill>
                  <a:srgbClr val="000099"/>
                </a:solidFill>
                <a:latin typeface="Calibri" pitchFamily="34" charset="0"/>
              </a:rPr>
              <a:t>N</a:t>
            </a:r>
            <a:r>
              <a:rPr lang="en-US">
                <a:solidFill>
                  <a:srgbClr val="000099"/>
                </a:solidFill>
                <a:latin typeface="Calibri" pitchFamily="34" charset="0"/>
              </a:rPr>
              <a:t> times line rate</a:t>
            </a:r>
          </a:p>
        </p:txBody>
      </p:sp>
    </p:spTree>
    <p:extLst>
      <p:ext uri="{BB962C8B-B14F-4D97-AF65-F5344CB8AC3E}">
        <p14:creationId xmlns:p14="http://schemas.microsoft.com/office/powerpoint/2010/main" val="1802281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7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10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A51612-D6CF-47FD-B2EE-1C4416F3CC94}" type="slidenum">
              <a:rPr lang="en-US"/>
              <a:pPr/>
              <a:t>42</a:t>
            </a:fld>
            <a:endParaRPr lang="en-US"/>
          </a:p>
        </p:txBody>
      </p:sp>
      <p:sp>
        <p:nvSpPr>
          <p:cNvPr id="10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39000" y="1676400"/>
            <a:ext cx="1524000" cy="3657600"/>
            <a:chOff x="3696" y="480"/>
            <a:chExt cx="960" cy="2304"/>
          </a:xfrm>
        </p:grpSpPr>
        <p:sp>
          <p:nvSpPr>
            <p:cNvPr id="223235" name="Line 3"/>
            <p:cNvSpPr>
              <a:spLocks noChangeShapeType="1"/>
            </p:cNvSpPr>
            <p:nvPr/>
          </p:nvSpPr>
          <p:spPr bwMode="auto">
            <a:xfrm>
              <a:off x="3696" y="480"/>
              <a:ext cx="912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3696" y="1488"/>
              <a:ext cx="960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37" name="Line 5"/>
            <p:cNvSpPr>
              <a:spLocks noChangeShapeType="1"/>
            </p:cNvSpPr>
            <p:nvPr/>
          </p:nvSpPr>
          <p:spPr bwMode="auto">
            <a:xfrm>
              <a:off x="3696" y="2784"/>
              <a:ext cx="960" cy="0"/>
            </a:xfrm>
            <a:prstGeom prst="line">
              <a:avLst/>
            </a:prstGeom>
            <a:noFill/>
            <a:ln w="381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32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Router Architecture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0" y="1066800"/>
            <a:ext cx="2057400" cy="1524000"/>
            <a:chOff x="1104" y="816"/>
            <a:chExt cx="1296" cy="960"/>
          </a:xfrm>
        </p:grpSpPr>
        <p:sp>
          <p:nvSpPr>
            <p:cNvPr id="223240" name="Rectangle 8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1" name="Rectangle 9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23242" name="Rectangle 10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23243" name="Text Box 11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23244" name="Rectangle 12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24000" y="2667000"/>
            <a:ext cx="2057400" cy="1524000"/>
            <a:chOff x="1104" y="816"/>
            <a:chExt cx="1296" cy="960"/>
          </a:xfrm>
        </p:grpSpPr>
        <p:sp>
          <p:nvSpPr>
            <p:cNvPr id="223248" name="Rectangle 16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9" name="Rectangle 17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23250" name="Rectangle 18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23252" name="Rectangle 20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23253" name="Line 21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54" name="Line 22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524000" y="4724400"/>
            <a:ext cx="2057400" cy="1524000"/>
            <a:chOff x="1104" y="816"/>
            <a:chExt cx="1296" cy="960"/>
          </a:xfrm>
        </p:grpSpPr>
        <p:sp>
          <p:nvSpPr>
            <p:cNvPr id="223256" name="Rectangle 24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57" name="Rectangle 25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23258" name="Rectangle 26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23259" name="Text Box 27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23260" name="Rectangle 28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23261" name="Line 29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3262" name="Line 30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3263" name="Line 31"/>
          <p:cNvSpPr>
            <a:spLocks noChangeShapeType="1"/>
          </p:cNvSpPr>
          <p:nvPr/>
        </p:nvSpPr>
        <p:spPr bwMode="auto">
          <a:xfrm>
            <a:off x="2438400" y="42672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264" name="Line 32"/>
          <p:cNvSpPr>
            <a:spLocks noChangeShapeType="1"/>
          </p:cNvSpPr>
          <p:nvPr/>
        </p:nvSpPr>
        <p:spPr bwMode="auto">
          <a:xfrm>
            <a:off x="3810000" y="42672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265" name="Line 33"/>
          <p:cNvSpPr>
            <a:spLocks noChangeShapeType="1"/>
          </p:cNvSpPr>
          <p:nvPr/>
        </p:nvSpPr>
        <p:spPr bwMode="auto">
          <a:xfrm>
            <a:off x="-76200" y="3200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266" name="Rectangle 34"/>
          <p:cNvSpPr>
            <a:spLocks noChangeArrowheads="1"/>
          </p:cNvSpPr>
          <p:nvPr/>
        </p:nvSpPr>
        <p:spPr bwMode="auto">
          <a:xfrm>
            <a:off x="3352800" y="1066800"/>
            <a:ext cx="16002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67" name="Rectangle 35"/>
          <p:cNvSpPr>
            <a:spLocks noChangeArrowheads="1"/>
          </p:cNvSpPr>
          <p:nvPr/>
        </p:nvSpPr>
        <p:spPr bwMode="auto">
          <a:xfrm>
            <a:off x="3505200" y="129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23268" name="Rectangle 36"/>
          <p:cNvSpPr>
            <a:spLocks noChangeArrowheads="1"/>
          </p:cNvSpPr>
          <p:nvPr/>
        </p:nvSpPr>
        <p:spPr bwMode="auto">
          <a:xfrm>
            <a:off x="3608388" y="210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23269" name="Line 37"/>
          <p:cNvSpPr>
            <a:spLocks noChangeShapeType="1"/>
          </p:cNvSpPr>
          <p:nvPr/>
        </p:nvSpPr>
        <p:spPr bwMode="auto">
          <a:xfrm>
            <a:off x="3705225" y="180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270" name="Line 38"/>
          <p:cNvSpPr>
            <a:spLocks noChangeShapeType="1"/>
          </p:cNvSpPr>
          <p:nvPr/>
        </p:nvSpPr>
        <p:spPr bwMode="auto">
          <a:xfrm flipV="1">
            <a:off x="4151313" y="180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271" name="Rectangle 39"/>
          <p:cNvSpPr>
            <a:spLocks noChangeArrowheads="1"/>
          </p:cNvSpPr>
          <p:nvPr/>
        </p:nvSpPr>
        <p:spPr bwMode="auto">
          <a:xfrm>
            <a:off x="3352800" y="2667000"/>
            <a:ext cx="16002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72" name="Rectangle 40"/>
          <p:cNvSpPr>
            <a:spLocks noChangeArrowheads="1"/>
          </p:cNvSpPr>
          <p:nvPr/>
        </p:nvSpPr>
        <p:spPr bwMode="auto">
          <a:xfrm>
            <a:off x="3505200" y="28956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23273" name="Rectangle 41"/>
          <p:cNvSpPr>
            <a:spLocks noChangeArrowheads="1"/>
          </p:cNvSpPr>
          <p:nvPr/>
        </p:nvSpPr>
        <p:spPr bwMode="auto">
          <a:xfrm>
            <a:off x="3608388" y="37099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23274" name="Line 42"/>
          <p:cNvSpPr>
            <a:spLocks noChangeShapeType="1"/>
          </p:cNvSpPr>
          <p:nvPr/>
        </p:nvSpPr>
        <p:spPr bwMode="auto">
          <a:xfrm>
            <a:off x="3705225" y="34083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275" name="Line 43"/>
          <p:cNvSpPr>
            <a:spLocks noChangeShapeType="1"/>
          </p:cNvSpPr>
          <p:nvPr/>
        </p:nvSpPr>
        <p:spPr bwMode="auto">
          <a:xfrm flipV="1">
            <a:off x="4151313" y="34083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276" name="Rectangle 44"/>
          <p:cNvSpPr>
            <a:spLocks noChangeArrowheads="1"/>
          </p:cNvSpPr>
          <p:nvPr/>
        </p:nvSpPr>
        <p:spPr bwMode="auto">
          <a:xfrm>
            <a:off x="3352800" y="4724400"/>
            <a:ext cx="16002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Calibri" pitchFamily="34" charset="0"/>
            </a:endParaRPr>
          </a:p>
        </p:txBody>
      </p:sp>
      <p:sp>
        <p:nvSpPr>
          <p:cNvPr id="223277" name="Rectangle 45"/>
          <p:cNvSpPr>
            <a:spLocks noChangeArrowheads="1"/>
          </p:cNvSpPr>
          <p:nvPr/>
        </p:nvSpPr>
        <p:spPr bwMode="auto">
          <a:xfrm>
            <a:off x="3505200" y="4953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23278" name="Rectangle 46"/>
          <p:cNvSpPr>
            <a:spLocks noChangeArrowheads="1"/>
          </p:cNvSpPr>
          <p:nvPr/>
        </p:nvSpPr>
        <p:spPr bwMode="auto">
          <a:xfrm>
            <a:off x="3608388" y="5767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23279" name="Line 47"/>
          <p:cNvSpPr>
            <a:spLocks noChangeShapeType="1"/>
          </p:cNvSpPr>
          <p:nvPr/>
        </p:nvSpPr>
        <p:spPr bwMode="auto">
          <a:xfrm>
            <a:off x="3705225" y="5465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280" name="Line 48"/>
          <p:cNvSpPr>
            <a:spLocks noChangeShapeType="1"/>
          </p:cNvSpPr>
          <p:nvPr/>
        </p:nvSpPr>
        <p:spPr bwMode="auto">
          <a:xfrm flipV="1">
            <a:off x="4151313" y="5465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52400" y="1143000"/>
            <a:ext cx="1219200" cy="4038600"/>
            <a:chOff x="96" y="864"/>
            <a:chExt cx="768" cy="2544"/>
          </a:xfrm>
        </p:grpSpPr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96" y="864"/>
              <a:ext cx="768" cy="240"/>
              <a:chOff x="-48" y="816"/>
              <a:chExt cx="912" cy="240"/>
            </a:xfrm>
          </p:grpSpPr>
          <p:sp>
            <p:nvSpPr>
              <p:cNvPr id="223283" name="Rectangle 51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23284" name="Rectangle 52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96" y="1872"/>
              <a:ext cx="768" cy="240"/>
              <a:chOff x="-48" y="816"/>
              <a:chExt cx="912" cy="240"/>
            </a:xfrm>
          </p:grpSpPr>
          <p:sp>
            <p:nvSpPr>
              <p:cNvPr id="223286" name="Rectangle 54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23287" name="Rectangle 55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96" y="3168"/>
              <a:ext cx="768" cy="240"/>
              <a:chOff x="-48" y="816"/>
              <a:chExt cx="912" cy="240"/>
            </a:xfrm>
          </p:grpSpPr>
          <p:sp>
            <p:nvSpPr>
              <p:cNvPr id="223289" name="Rectangle 57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23290" name="Rectangle 58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4876800" y="1298575"/>
            <a:ext cx="2617788" cy="4146550"/>
            <a:chOff x="5232" y="1276"/>
            <a:chExt cx="1649" cy="2612"/>
          </a:xfrm>
        </p:grpSpPr>
        <p:sp>
          <p:nvSpPr>
            <p:cNvPr id="223292" name="Rectangle 60"/>
            <p:cNvSpPr>
              <a:spLocks noChangeArrowheads="1"/>
            </p:cNvSpPr>
            <p:nvPr/>
          </p:nvSpPr>
          <p:spPr bwMode="auto">
            <a:xfrm>
              <a:off x="5568" y="2112"/>
              <a:ext cx="960" cy="96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93" name="Oval 61"/>
            <p:cNvSpPr>
              <a:spLocks noChangeArrowheads="1"/>
            </p:cNvSpPr>
            <p:nvPr/>
          </p:nvSpPr>
          <p:spPr bwMode="auto">
            <a:xfrm>
              <a:off x="6624" y="1488"/>
              <a:ext cx="96" cy="96"/>
            </a:xfrm>
            <a:prstGeom prst="ellipse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94" name="Oval 62"/>
            <p:cNvSpPr>
              <a:spLocks noChangeArrowheads="1"/>
            </p:cNvSpPr>
            <p:nvPr/>
          </p:nvSpPr>
          <p:spPr bwMode="auto">
            <a:xfrm>
              <a:off x="6624" y="2448"/>
              <a:ext cx="96" cy="96"/>
            </a:xfrm>
            <a:prstGeom prst="ellipse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95" name="Oval 63"/>
            <p:cNvSpPr>
              <a:spLocks noChangeArrowheads="1"/>
            </p:cNvSpPr>
            <p:nvPr/>
          </p:nvSpPr>
          <p:spPr bwMode="auto">
            <a:xfrm>
              <a:off x="6624" y="3792"/>
              <a:ext cx="96" cy="96"/>
            </a:xfrm>
            <a:prstGeom prst="ellipse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96" name="Oval 64"/>
            <p:cNvSpPr>
              <a:spLocks noChangeArrowheads="1"/>
            </p:cNvSpPr>
            <p:nvPr/>
          </p:nvSpPr>
          <p:spPr bwMode="auto">
            <a:xfrm>
              <a:off x="5376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97" name="Oval 65"/>
            <p:cNvSpPr>
              <a:spLocks noChangeArrowheads="1"/>
            </p:cNvSpPr>
            <p:nvPr/>
          </p:nvSpPr>
          <p:spPr bwMode="auto">
            <a:xfrm>
              <a:off x="5376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98" name="Oval 66"/>
            <p:cNvSpPr>
              <a:spLocks noChangeArrowheads="1"/>
            </p:cNvSpPr>
            <p:nvPr/>
          </p:nvSpPr>
          <p:spPr bwMode="auto">
            <a:xfrm>
              <a:off x="5376" y="379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5904" y="2208"/>
              <a:ext cx="288" cy="768"/>
              <a:chOff x="2736" y="1824"/>
              <a:chExt cx="288" cy="768"/>
            </a:xfrm>
          </p:grpSpPr>
          <p:sp>
            <p:nvSpPr>
              <p:cNvPr id="223300" name="Line 68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3301" name="Line 69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3302" name="Line 70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3303" name="Line 71"/>
              <p:cNvSpPr>
                <a:spLocks noChangeShapeType="1"/>
              </p:cNvSpPr>
              <p:nvPr/>
            </p:nvSpPr>
            <p:spPr bwMode="auto">
              <a:xfrm>
                <a:off x="3024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 rot="-5400000">
              <a:off x="5904" y="2208"/>
              <a:ext cx="288" cy="768"/>
              <a:chOff x="2736" y="1824"/>
              <a:chExt cx="288" cy="768"/>
            </a:xfrm>
          </p:grpSpPr>
          <p:sp>
            <p:nvSpPr>
              <p:cNvPr id="223305" name="Line 73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3306" name="Line 74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3307" name="Line 75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3308" name="Line 76"/>
              <p:cNvSpPr>
                <a:spLocks noChangeShapeType="1"/>
              </p:cNvSpPr>
              <p:nvPr/>
            </p:nvSpPr>
            <p:spPr bwMode="auto">
              <a:xfrm>
                <a:off x="3024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23309" name="Text Box 77"/>
            <p:cNvSpPr txBox="1">
              <a:spLocks noChangeArrowheads="1"/>
            </p:cNvSpPr>
            <p:nvPr/>
          </p:nvSpPr>
          <p:spPr bwMode="auto">
            <a:xfrm>
              <a:off x="5232" y="1276"/>
              <a:ext cx="189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9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23310" name="Text Box 78"/>
            <p:cNvSpPr txBox="1">
              <a:spLocks noChangeArrowheads="1"/>
            </p:cNvSpPr>
            <p:nvPr/>
          </p:nvSpPr>
          <p:spPr bwMode="auto">
            <a:xfrm>
              <a:off x="5232" y="2267"/>
              <a:ext cx="189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9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23311" name="Text Box 79"/>
            <p:cNvSpPr txBox="1">
              <a:spLocks noChangeArrowheads="1"/>
            </p:cNvSpPr>
            <p:nvPr/>
          </p:nvSpPr>
          <p:spPr bwMode="auto">
            <a:xfrm>
              <a:off x="5232" y="3611"/>
              <a:ext cx="24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rgbClr val="000099"/>
                  </a:solidFill>
                  <a:latin typeface="Calibri" pitchFamily="34" charset="0"/>
                </a:rPr>
                <a:t>N </a:t>
              </a:r>
            </a:p>
          </p:txBody>
        </p:sp>
        <p:sp>
          <p:nvSpPr>
            <p:cNvPr id="223312" name="Text Box 80"/>
            <p:cNvSpPr txBox="1">
              <a:spLocks noChangeArrowheads="1"/>
            </p:cNvSpPr>
            <p:nvPr/>
          </p:nvSpPr>
          <p:spPr bwMode="auto">
            <a:xfrm>
              <a:off x="6672" y="1276"/>
              <a:ext cx="189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99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23313" name="Text Box 81"/>
            <p:cNvSpPr txBox="1">
              <a:spLocks noChangeArrowheads="1"/>
            </p:cNvSpPr>
            <p:nvPr/>
          </p:nvSpPr>
          <p:spPr bwMode="auto">
            <a:xfrm>
              <a:off x="6672" y="2267"/>
              <a:ext cx="189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99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23314" name="Text Box 82"/>
            <p:cNvSpPr txBox="1">
              <a:spLocks noChangeArrowheads="1"/>
            </p:cNvSpPr>
            <p:nvPr/>
          </p:nvSpPr>
          <p:spPr bwMode="auto">
            <a:xfrm>
              <a:off x="6672" y="3611"/>
              <a:ext cx="209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solidFill>
                    <a:srgbClr val="000099"/>
                  </a:solidFill>
                  <a:latin typeface="Calibri" pitchFamily="34" charset="0"/>
                </a:rPr>
                <a:t>N</a:t>
              </a: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1524000" y="2819400"/>
            <a:ext cx="7315200" cy="381000"/>
            <a:chOff x="960" y="1920"/>
            <a:chExt cx="4608" cy="240"/>
          </a:xfrm>
        </p:grpSpPr>
        <p:sp>
          <p:nvSpPr>
            <p:cNvPr id="223316" name="Line 84"/>
            <p:cNvSpPr>
              <a:spLocks noChangeShapeType="1"/>
            </p:cNvSpPr>
            <p:nvPr/>
          </p:nvSpPr>
          <p:spPr bwMode="auto">
            <a:xfrm>
              <a:off x="960" y="2016"/>
              <a:ext cx="3840" cy="0"/>
            </a:xfrm>
            <a:prstGeom prst="line">
              <a:avLst/>
            </a:prstGeom>
            <a:noFill/>
            <a:ln w="76200" cap="sq">
              <a:solidFill>
                <a:srgbClr val="CC33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4800" y="1920"/>
              <a:ext cx="768" cy="240"/>
              <a:chOff x="-48" y="816"/>
              <a:chExt cx="912" cy="240"/>
            </a:xfrm>
          </p:grpSpPr>
          <p:sp>
            <p:nvSpPr>
              <p:cNvPr id="223318" name="Rectangle 86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23319" name="Rectangle 87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0" y="914400"/>
            <a:ext cx="4572000" cy="5257800"/>
            <a:chOff x="0" y="720"/>
            <a:chExt cx="2880" cy="3312"/>
          </a:xfrm>
        </p:grpSpPr>
        <p:grpSp>
          <p:nvGrpSpPr>
            <p:cNvPr id="16" name="Group 89"/>
            <p:cNvGrpSpPr>
              <a:grpSpLocks/>
            </p:cNvGrpSpPr>
            <p:nvPr/>
          </p:nvGrpSpPr>
          <p:grpSpPr bwMode="auto">
            <a:xfrm>
              <a:off x="2112" y="1488"/>
              <a:ext cx="768" cy="240"/>
              <a:chOff x="-48" y="816"/>
              <a:chExt cx="912" cy="240"/>
            </a:xfrm>
          </p:grpSpPr>
          <p:sp>
            <p:nvSpPr>
              <p:cNvPr id="223322" name="Rectangle 90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23323" name="Rectangle 91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  <p:grpSp>
          <p:nvGrpSpPr>
            <p:cNvPr id="17" name="Group 92"/>
            <p:cNvGrpSpPr>
              <a:grpSpLocks/>
            </p:cNvGrpSpPr>
            <p:nvPr/>
          </p:nvGrpSpPr>
          <p:grpSpPr bwMode="auto">
            <a:xfrm>
              <a:off x="2112" y="3792"/>
              <a:ext cx="768" cy="240"/>
              <a:chOff x="-48" y="816"/>
              <a:chExt cx="912" cy="240"/>
            </a:xfrm>
          </p:grpSpPr>
          <p:sp>
            <p:nvSpPr>
              <p:cNvPr id="223325" name="Rectangle 93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23326" name="Rectangle 94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  <p:sp>
          <p:nvSpPr>
            <p:cNvPr id="223327" name="Rectangle 95"/>
            <p:cNvSpPr>
              <a:spLocks noChangeArrowheads="1"/>
            </p:cNvSpPr>
            <p:nvPr/>
          </p:nvSpPr>
          <p:spPr bwMode="auto">
            <a:xfrm>
              <a:off x="0" y="720"/>
              <a:ext cx="912" cy="48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28" name="Rectangle 96"/>
            <p:cNvSpPr>
              <a:spLocks noChangeArrowheads="1"/>
            </p:cNvSpPr>
            <p:nvPr/>
          </p:nvSpPr>
          <p:spPr bwMode="auto">
            <a:xfrm>
              <a:off x="0" y="3024"/>
              <a:ext cx="912" cy="48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329" name="Line 97"/>
          <p:cNvSpPr>
            <a:spLocks noChangeShapeType="1"/>
          </p:cNvSpPr>
          <p:nvPr/>
        </p:nvSpPr>
        <p:spPr bwMode="auto">
          <a:xfrm>
            <a:off x="-76200" y="5257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330" name="Line 98"/>
          <p:cNvSpPr>
            <a:spLocks noChangeShapeType="1"/>
          </p:cNvSpPr>
          <p:nvPr/>
        </p:nvSpPr>
        <p:spPr bwMode="auto">
          <a:xfrm>
            <a:off x="-76200" y="16002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23331" name="AutoShape 99"/>
          <p:cNvSpPr>
            <a:spLocks noChangeArrowheads="1"/>
          </p:cNvSpPr>
          <p:nvPr/>
        </p:nvSpPr>
        <p:spPr bwMode="auto">
          <a:xfrm>
            <a:off x="5410200" y="4267200"/>
            <a:ext cx="1676400" cy="914400"/>
          </a:xfrm>
          <a:prstGeom prst="can">
            <a:avLst>
              <a:gd name="adj" fmla="val 34722"/>
            </a:avLst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Scheduler</a:t>
            </a:r>
          </a:p>
        </p:txBody>
      </p:sp>
    </p:spTree>
    <p:extLst>
      <p:ext uri="{BB962C8B-B14F-4D97-AF65-F5344CB8AC3E}">
        <p14:creationId xmlns:p14="http://schemas.microsoft.com/office/powerpoint/2010/main" val="291703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31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E9FCB-5F45-484B-9259-6BA014516602}" type="slidenum">
              <a:rPr lang="en-US"/>
              <a:pPr/>
              <a:t>43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-76200" y="-76200"/>
          <a:ext cx="9296400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Worksheet" r:id="rId4" imgW="5511800" imgH="4013200" progId="Excel.Sheet.8">
                  <p:embed/>
                </p:oleObj>
              </mc:Choice>
              <mc:Fallback>
                <p:oleObj name="Worksheet" r:id="rId4" imgW="5511800" imgH="4013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76200"/>
                        <a:ext cx="9296400" cy="701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Router with Output Queues</a:t>
            </a:r>
          </a:p>
        </p:txBody>
      </p:sp>
      <p:sp>
        <p:nvSpPr>
          <p:cNvPr id="225284" name="AutoShape 4"/>
          <p:cNvSpPr>
            <a:spLocks noChangeArrowheads="1"/>
          </p:cNvSpPr>
          <p:nvPr/>
        </p:nvSpPr>
        <p:spPr bwMode="auto">
          <a:xfrm>
            <a:off x="5867400" y="2057400"/>
            <a:ext cx="2286000" cy="1676400"/>
          </a:xfrm>
          <a:prstGeom prst="wedgeRectCallout">
            <a:avLst>
              <a:gd name="adj1" fmla="val 47847"/>
              <a:gd name="adj2" fmla="val 127745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The best that any queueing system can achieve.</a:t>
            </a:r>
          </a:p>
        </p:txBody>
      </p:sp>
    </p:spTree>
    <p:extLst>
      <p:ext uri="{BB962C8B-B14F-4D97-AF65-F5344CB8AC3E}">
        <p14:creationId xmlns:p14="http://schemas.microsoft.com/office/powerpoint/2010/main" val="70989859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324DD-A8A2-40BC-AAF7-08491972905A}" type="slidenum">
              <a:rPr lang="en-US"/>
              <a:pPr/>
              <a:t>44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-152400" y="-381000"/>
          <a:ext cx="9448800" cy="769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1" name="Chart" r:id="rId4" imgW="5562600" imgH="4216400" progId="Excel.Sheet.8">
                  <p:embed/>
                </p:oleObj>
              </mc:Choice>
              <mc:Fallback>
                <p:oleObj name="Chart" r:id="rId4" imgW="5562600" imgH="4216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-381000"/>
                        <a:ext cx="9448800" cy="769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/>
              <a:t>A Router with Input Queues</a:t>
            </a:r>
            <a:br>
              <a:rPr lang="en-US" dirty="0"/>
            </a:br>
            <a:r>
              <a:rPr lang="en-US" sz="2800" i="1" dirty="0"/>
              <a:t>Head of Line Blocking</a:t>
            </a:r>
            <a:endParaRPr lang="en-US" dirty="0"/>
          </a:p>
        </p:txBody>
      </p:sp>
      <p:sp>
        <p:nvSpPr>
          <p:cNvPr id="227332" name="AutoShape 4"/>
          <p:cNvSpPr>
            <a:spLocks noChangeArrowheads="1"/>
          </p:cNvSpPr>
          <p:nvPr/>
        </p:nvSpPr>
        <p:spPr bwMode="auto">
          <a:xfrm>
            <a:off x="5943600" y="2286000"/>
            <a:ext cx="2286000" cy="1676400"/>
          </a:xfrm>
          <a:prstGeom prst="wedgeRectCallout">
            <a:avLst>
              <a:gd name="adj1" fmla="val 47847"/>
              <a:gd name="adj2" fmla="val 127745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The best that any queueing system can achieve.</a:t>
            </a: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5410200" y="1143000"/>
            <a:ext cx="0" cy="48006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27334" name="Object 6"/>
          <p:cNvGraphicFramePr>
            <a:graphicFrameLocks noChangeAspect="1"/>
          </p:cNvGraphicFramePr>
          <p:nvPr/>
        </p:nvGraphicFramePr>
        <p:xfrm>
          <a:off x="5334000" y="6324600"/>
          <a:ext cx="1524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2" name="Equation" r:id="rId6" imgW="876240" imgH="215640" progId="Equation.3">
                  <p:embed/>
                </p:oleObj>
              </mc:Choice>
              <mc:Fallback>
                <p:oleObj name="Equation" r:id="rId6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324600"/>
                        <a:ext cx="1524000" cy="376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4648200" y="1828800"/>
            <a:ext cx="16002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817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9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01E5E-D978-42A9-99A0-EAC740B1FB91}" type="slidenum">
              <a:rPr lang="en-US"/>
              <a:pPr/>
              <a:t>45</a:t>
            </a:fld>
            <a:endParaRPr lang="en-US"/>
          </a:p>
        </p:txBody>
      </p:sp>
      <p:sp>
        <p:nvSpPr>
          <p:cNvPr id="9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19600" y="1841500"/>
            <a:ext cx="1981200" cy="3721100"/>
            <a:chOff x="2784" y="1160"/>
            <a:chExt cx="1248" cy="23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3072" y="1824"/>
              <a:ext cx="960" cy="96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408" y="1920"/>
              <a:ext cx="288" cy="768"/>
              <a:chOff x="2736" y="1824"/>
              <a:chExt cx="288" cy="768"/>
            </a:xfrm>
          </p:grpSpPr>
          <p:sp>
            <p:nvSpPr>
              <p:cNvPr id="229381" name="Line 5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9382" name="Line 6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9383" name="Line 7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9384" name="Line 8"/>
              <p:cNvSpPr>
                <a:spLocks noChangeShapeType="1"/>
              </p:cNvSpPr>
              <p:nvPr/>
            </p:nvSpPr>
            <p:spPr bwMode="auto">
              <a:xfrm>
                <a:off x="3024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-5400000">
              <a:off x="3408" y="1920"/>
              <a:ext cx="288" cy="768"/>
              <a:chOff x="2736" y="1824"/>
              <a:chExt cx="288" cy="768"/>
            </a:xfrm>
          </p:grpSpPr>
          <p:sp>
            <p:nvSpPr>
              <p:cNvPr id="229386" name="Line 10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9387" name="Line 11"/>
              <p:cNvSpPr>
                <a:spLocks noChangeShapeType="1"/>
              </p:cNvSpPr>
              <p:nvPr/>
            </p:nvSpPr>
            <p:spPr bwMode="auto">
              <a:xfrm>
                <a:off x="2832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9388" name="Line 12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9389" name="Line 13"/>
              <p:cNvSpPr>
                <a:spLocks noChangeShapeType="1"/>
              </p:cNvSpPr>
              <p:nvPr/>
            </p:nvSpPr>
            <p:spPr bwMode="auto">
              <a:xfrm>
                <a:off x="3024" y="1824"/>
                <a:ext cx="0" cy="768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784" y="1160"/>
              <a:ext cx="136" cy="2344"/>
              <a:chOff x="2784" y="1160"/>
              <a:chExt cx="136" cy="2344"/>
            </a:xfrm>
          </p:grpSpPr>
          <p:sp>
            <p:nvSpPr>
              <p:cNvPr id="229391" name="Oval 15"/>
              <p:cNvSpPr>
                <a:spLocks noChangeArrowheads="1"/>
              </p:cNvSpPr>
              <p:nvPr/>
            </p:nvSpPr>
            <p:spPr bwMode="auto">
              <a:xfrm>
                <a:off x="2784" y="1160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392" name="Oval 16"/>
              <p:cNvSpPr>
                <a:spLocks noChangeArrowheads="1"/>
              </p:cNvSpPr>
              <p:nvPr/>
            </p:nvSpPr>
            <p:spPr bwMode="auto">
              <a:xfrm>
                <a:off x="2784" y="2264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393" name="Oval 17"/>
              <p:cNvSpPr>
                <a:spLocks noChangeArrowheads="1"/>
              </p:cNvSpPr>
              <p:nvPr/>
            </p:nvSpPr>
            <p:spPr bwMode="auto">
              <a:xfrm>
                <a:off x="2784" y="3368"/>
                <a:ext cx="13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152400" y="6019800"/>
            <a:ext cx="8686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96" name="Rectangle 20"/>
          <p:cNvSpPr>
            <a:spLocks noChangeArrowheads="1"/>
          </p:cNvSpPr>
          <p:nvPr/>
        </p:nvSpPr>
        <p:spPr bwMode="auto">
          <a:xfrm>
            <a:off x="1377950" y="4953000"/>
            <a:ext cx="2882900" cy="15113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29397" name="Rectangle 21"/>
          <p:cNvSpPr>
            <a:spLocks noChangeArrowheads="1"/>
          </p:cNvSpPr>
          <p:nvPr/>
        </p:nvSpPr>
        <p:spPr bwMode="auto">
          <a:xfrm>
            <a:off x="1225550" y="4800600"/>
            <a:ext cx="2882900" cy="1511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398" name="Freeform 22"/>
          <p:cNvSpPr>
            <a:spLocks/>
          </p:cNvSpPr>
          <p:nvPr/>
        </p:nvSpPr>
        <p:spPr bwMode="auto">
          <a:xfrm>
            <a:off x="1752600" y="5099050"/>
            <a:ext cx="1754188" cy="839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4" y="0"/>
              </a:cxn>
              <a:cxn ang="0">
                <a:pos x="1104" y="528"/>
              </a:cxn>
              <a:cxn ang="0">
                <a:pos x="0" y="528"/>
              </a:cxn>
              <a:cxn ang="0">
                <a:pos x="55" y="528"/>
              </a:cxn>
            </a:cxnLst>
            <a:rect l="0" t="0" r="r" b="b"/>
            <a:pathLst>
              <a:path w="1105" h="529">
                <a:moveTo>
                  <a:pt x="0" y="0"/>
                </a:moveTo>
                <a:lnTo>
                  <a:pt x="1104" y="0"/>
                </a:lnTo>
                <a:lnTo>
                  <a:pt x="1104" y="528"/>
                </a:lnTo>
                <a:lnTo>
                  <a:pt x="0" y="528"/>
                </a:lnTo>
                <a:lnTo>
                  <a:pt x="55" y="52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399" name="Line 23"/>
          <p:cNvSpPr>
            <a:spLocks noChangeShapeType="1"/>
          </p:cNvSpPr>
          <p:nvPr/>
        </p:nvSpPr>
        <p:spPr bwMode="auto">
          <a:xfrm>
            <a:off x="3124200" y="50990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0" name="Line 24"/>
          <p:cNvSpPr>
            <a:spLocks noChangeShapeType="1"/>
          </p:cNvSpPr>
          <p:nvPr/>
        </p:nvSpPr>
        <p:spPr bwMode="auto">
          <a:xfrm>
            <a:off x="2743200" y="50990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1" name="Line 25"/>
          <p:cNvSpPr>
            <a:spLocks noChangeShapeType="1"/>
          </p:cNvSpPr>
          <p:nvPr/>
        </p:nvSpPr>
        <p:spPr bwMode="auto">
          <a:xfrm>
            <a:off x="2362200" y="50990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1377950" y="3200400"/>
            <a:ext cx="2882900" cy="15113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29403" name="Rectangle 27"/>
          <p:cNvSpPr>
            <a:spLocks noChangeArrowheads="1"/>
          </p:cNvSpPr>
          <p:nvPr/>
        </p:nvSpPr>
        <p:spPr bwMode="auto">
          <a:xfrm>
            <a:off x="1225550" y="3048000"/>
            <a:ext cx="2882900" cy="1511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4" name="Freeform 28"/>
          <p:cNvSpPr>
            <a:spLocks/>
          </p:cNvSpPr>
          <p:nvPr/>
        </p:nvSpPr>
        <p:spPr bwMode="auto">
          <a:xfrm>
            <a:off x="1752600" y="3346450"/>
            <a:ext cx="1754188" cy="839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4" y="0"/>
              </a:cxn>
              <a:cxn ang="0">
                <a:pos x="1104" y="528"/>
              </a:cxn>
              <a:cxn ang="0">
                <a:pos x="0" y="528"/>
              </a:cxn>
              <a:cxn ang="0">
                <a:pos x="55" y="528"/>
              </a:cxn>
            </a:cxnLst>
            <a:rect l="0" t="0" r="r" b="b"/>
            <a:pathLst>
              <a:path w="1105" h="529">
                <a:moveTo>
                  <a:pt x="0" y="0"/>
                </a:moveTo>
                <a:lnTo>
                  <a:pt x="1104" y="0"/>
                </a:lnTo>
                <a:lnTo>
                  <a:pt x="1104" y="528"/>
                </a:lnTo>
                <a:lnTo>
                  <a:pt x="0" y="528"/>
                </a:lnTo>
                <a:lnTo>
                  <a:pt x="55" y="52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>
            <a:off x="3124200" y="33464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6" name="Line 30"/>
          <p:cNvSpPr>
            <a:spLocks noChangeShapeType="1"/>
          </p:cNvSpPr>
          <p:nvPr/>
        </p:nvSpPr>
        <p:spPr bwMode="auto">
          <a:xfrm>
            <a:off x="2743200" y="33464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7" name="Line 31"/>
          <p:cNvSpPr>
            <a:spLocks noChangeShapeType="1"/>
          </p:cNvSpPr>
          <p:nvPr/>
        </p:nvSpPr>
        <p:spPr bwMode="auto">
          <a:xfrm>
            <a:off x="2362200" y="334645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08" name="Rectangle 32"/>
          <p:cNvSpPr>
            <a:spLocks noChangeArrowheads="1"/>
          </p:cNvSpPr>
          <p:nvPr/>
        </p:nvSpPr>
        <p:spPr bwMode="auto">
          <a:xfrm>
            <a:off x="1377950" y="1447800"/>
            <a:ext cx="2882900" cy="15113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29409" name="Rectangle 33"/>
          <p:cNvSpPr>
            <a:spLocks noChangeArrowheads="1"/>
          </p:cNvSpPr>
          <p:nvPr/>
        </p:nvSpPr>
        <p:spPr bwMode="auto">
          <a:xfrm>
            <a:off x="1225550" y="1295400"/>
            <a:ext cx="2882900" cy="1511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752600" y="1593850"/>
            <a:ext cx="1754188" cy="839788"/>
            <a:chOff x="1104" y="1200"/>
            <a:chExt cx="1105" cy="529"/>
          </a:xfrm>
        </p:grpSpPr>
        <p:sp>
          <p:nvSpPr>
            <p:cNvPr id="229411" name="Freeform 35"/>
            <p:cNvSpPr>
              <a:spLocks/>
            </p:cNvSpPr>
            <p:nvPr/>
          </p:nvSpPr>
          <p:spPr bwMode="auto">
            <a:xfrm>
              <a:off x="1104" y="1200"/>
              <a:ext cx="1105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4" y="0"/>
                </a:cxn>
                <a:cxn ang="0">
                  <a:pos x="1104" y="528"/>
                </a:cxn>
                <a:cxn ang="0">
                  <a:pos x="0" y="528"/>
                </a:cxn>
                <a:cxn ang="0">
                  <a:pos x="55" y="528"/>
                </a:cxn>
              </a:cxnLst>
              <a:rect l="0" t="0" r="r" b="b"/>
              <a:pathLst>
                <a:path w="1105" h="529">
                  <a:moveTo>
                    <a:pt x="0" y="0"/>
                  </a:moveTo>
                  <a:lnTo>
                    <a:pt x="1104" y="0"/>
                  </a:lnTo>
                  <a:lnTo>
                    <a:pt x="1104" y="528"/>
                  </a:lnTo>
                  <a:lnTo>
                    <a:pt x="0" y="528"/>
                  </a:lnTo>
                  <a:lnTo>
                    <a:pt x="55" y="52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412" name="Line 36"/>
            <p:cNvSpPr>
              <a:spLocks noChangeShapeType="1"/>
            </p:cNvSpPr>
            <p:nvPr/>
          </p:nvSpPr>
          <p:spPr bwMode="auto">
            <a:xfrm>
              <a:off x="1968" y="120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3" name="Line 37"/>
            <p:cNvSpPr>
              <a:spLocks noChangeShapeType="1"/>
            </p:cNvSpPr>
            <p:nvPr/>
          </p:nvSpPr>
          <p:spPr bwMode="auto">
            <a:xfrm>
              <a:off x="1728" y="120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4" name="Line 38"/>
            <p:cNvSpPr>
              <a:spLocks noChangeShapeType="1"/>
            </p:cNvSpPr>
            <p:nvPr/>
          </p:nvSpPr>
          <p:spPr bwMode="auto">
            <a:xfrm>
              <a:off x="1488" y="120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3206750" y="1676400"/>
            <a:ext cx="215900" cy="4178300"/>
            <a:chOff x="2020" y="1252"/>
            <a:chExt cx="136" cy="2632"/>
          </a:xfrm>
        </p:grpSpPr>
        <p:sp>
          <p:nvSpPr>
            <p:cNvPr id="229416" name="Rectangle 40"/>
            <p:cNvSpPr>
              <a:spLocks noChangeArrowheads="1"/>
            </p:cNvSpPr>
            <p:nvPr/>
          </p:nvSpPr>
          <p:spPr bwMode="auto">
            <a:xfrm>
              <a:off x="2020" y="1252"/>
              <a:ext cx="136" cy="42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7" name="Rectangle 41"/>
            <p:cNvSpPr>
              <a:spLocks noChangeArrowheads="1"/>
            </p:cNvSpPr>
            <p:nvPr/>
          </p:nvSpPr>
          <p:spPr bwMode="auto">
            <a:xfrm>
              <a:off x="2020" y="2356"/>
              <a:ext cx="136" cy="42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18" name="Rectangle 42"/>
            <p:cNvSpPr>
              <a:spLocks noChangeArrowheads="1"/>
            </p:cNvSpPr>
            <p:nvPr/>
          </p:nvSpPr>
          <p:spPr bwMode="auto">
            <a:xfrm>
              <a:off x="2020" y="3460"/>
              <a:ext cx="136" cy="42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2825750" y="1676400"/>
            <a:ext cx="215900" cy="4178300"/>
            <a:chOff x="1780" y="1252"/>
            <a:chExt cx="136" cy="2632"/>
          </a:xfrm>
        </p:grpSpPr>
        <p:sp>
          <p:nvSpPr>
            <p:cNvPr id="229420" name="Rectangle 44"/>
            <p:cNvSpPr>
              <a:spLocks noChangeArrowheads="1"/>
            </p:cNvSpPr>
            <p:nvPr/>
          </p:nvSpPr>
          <p:spPr bwMode="auto">
            <a:xfrm>
              <a:off x="1780" y="1252"/>
              <a:ext cx="136" cy="42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21" name="Rectangle 45"/>
            <p:cNvSpPr>
              <a:spLocks noChangeArrowheads="1"/>
            </p:cNvSpPr>
            <p:nvPr/>
          </p:nvSpPr>
          <p:spPr bwMode="auto">
            <a:xfrm>
              <a:off x="1780" y="2356"/>
              <a:ext cx="136" cy="42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22" name="Rectangle 46"/>
            <p:cNvSpPr>
              <a:spLocks noChangeArrowheads="1"/>
            </p:cNvSpPr>
            <p:nvPr/>
          </p:nvSpPr>
          <p:spPr bwMode="auto">
            <a:xfrm>
              <a:off x="1780" y="3460"/>
              <a:ext cx="136" cy="42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444750" y="1676400"/>
            <a:ext cx="215900" cy="4178300"/>
            <a:chOff x="1540" y="1252"/>
            <a:chExt cx="136" cy="2632"/>
          </a:xfrm>
        </p:grpSpPr>
        <p:sp>
          <p:nvSpPr>
            <p:cNvPr id="229424" name="Rectangle 48"/>
            <p:cNvSpPr>
              <a:spLocks noChangeArrowheads="1"/>
            </p:cNvSpPr>
            <p:nvPr/>
          </p:nvSpPr>
          <p:spPr bwMode="auto">
            <a:xfrm>
              <a:off x="1540" y="1252"/>
              <a:ext cx="136" cy="42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25" name="Rectangle 49"/>
            <p:cNvSpPr>
              <a:spLocks noChangeArrowheads="1"/>
            </p:cNvSpPr>
            <p:nvPr/>
          </p:nvSpPr>
          <p:spPr bwMode="auto">
            <a:xfrm>
              <a:off x="1540" y="2356"/>
              <a:ext cx="136" cy="4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26" name="Rectangle 50"/>
            <p:cNvSpPr>
              <a:spLocks noChangeArrowheads="1"/>
            </p:cNvSpPr>
            <p:nvPr/>
          </p:nvSpPr>
          <p:spPr bwMode="auto">
            <a:xfrm>
              <a:off x="1540" y="3460"/>
              <a:ext cx="136" cy="42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6711950" y="1828800"/>
            <a:ext cx="2051050" cy="3721100"/>
            <a:chOff x="4228" y="1348"/>
            <a:chExt cx="1292" cy="2344"/>
          </a:xfrm>
        </p:grpSpPr>
        <p:sp>
          <p:nvSpPr>
            <p:cNvPr id="229428" name="Line 52"/>
            <p:cNvSpPr>
              <a:spLocks noChangeShapeType="1"/>
            </p:cNvSpPr>
            <p:nvPr/>
          </p:nvSpPr>
          <p:spPr bwMode="auto">
            <a:xfrm>
              <a:off x="4320" y="1440"/>
              <a:ext cx="1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29" name="Line 53"/>
            <p:cNvSpPr>
              <a:spLocks noChangeShapeType="1"/>
            </p:cNvSpPr>
            <p:nvPr/>
          </p:nvSpPr>
          <p:spPr bwMode="auto">
            <a:xfrm>
              <a:off x="4320" y="2544"/>
              <a:ext cx="1200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30" name="Line 54"/>
            <p:cNvSpPr>
              <a:spLocks noChangeShapeType="1"/>
            </p:cNvSpPr>
            <p:nvPr/>
          </p:nvSpPr>
          <p:spPr bwMode="auto">
            <a:xfrm>
              <a:off x="4320" y="3648"/>
              <a:ext cx="1200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31" name="Oval 55"/>
            <p:cNvSpPr>
              <a:spLocks noChangeArrowheads="1"/>
            </p:cNvSpPr>
            <p:nvPr/>
          </p:nvSpPr>
          <p:spPr bwMode="auto">
            <a:xfrm>
              <a:off x="4228" y="1348"/>
              <a:ext cx="136" cy="136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32" name="Oval 56"/>
            <p:cNvSpPr>
              <a:spLocks noChangeArrowheads="1"/>
            </p:cNvSpPr>
            <p:nvPr/>
          </p:nvSpPr>
          <p:spPr bwMode="auto">
            <a:xfrm>
              <a:off x="4228" y="2452"/>
              <a:ext cx="136" cy="13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33" name="Oval 57"/>
            <p:cNvSpPr>
              <a:spLocks noChangeArrowheads="1"/>
            </p:cNvSpPr>
            <p:nvPr/>
          </p:nvSpPr>
          <p:spPr bwMode="auto">
            <a:xfrm>
              <a:off x="4228" y="3556"/>
              <a:ext cx="136" cy="136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3581400" y="1974850"/>
            <a:ext cx="3201988" cy="3506788"/>
            <a:chOff x="2256" y="1244"/>
            <a:chExt cx="2017" cy="2209"/>
          </a:xfrm>
        </p:grpSpPr>
        <p:sp>
          <p:nvSpPr>
            <p:cNvPr id="229435" name="Freeform 59"/>
            <p:cNvSpPr>
              <a:spLocks/>
            </p:cNvSpPr>
            <p:nvPr/>
          </p:nvSpPr>
          <p:spPr bwMode="auto">
            <a:xfrm>
              <a:off x="2256" y="1244"/>
              <a:ext cx="2017" cy="2209"/>
            </a:xfrm>
            <a:custGeom>
              <a:avLst/>
              <a:gdLst/>
              <a:ahLst/>
              <a:cxnLst>
                <a:cxn ang="0">
                  <a:pos x="0" y="2208"/>
                </a:cxn>
                <a:cxn ang="0">
                  <a:pos x="609" y="2208"/>
                </a:cxn>
                <a:cxn ang="0">
                  <a:pos x="2016" y="0"/>
                </a:cxn>
              </a:cxnLst>
              <a:rect l="0" t="0" r="r" b="b"/>
              <a:pathLst>
                <a:path w="2017" h="2209">
                  <a:moveTo>
                    <a:pt x="0" y="2208"/>
                  </a:moveTo>
                  <a:lnTo>
                    <a:pt x="609" y="2208"/>
                  </a:lnTo>
                  <a:lnTo>
                    <a:pt x="201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ysDot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436" name="Freeform 60"/>
            <p:cNvSpPr>
              <a:spLocks/>
            </p:cNvSpPr>
            <p:nvPr/>
          </p:nvSpPr>
          <p:spPr bwMode="auto">
            <a:xfrm>
              <a:off x="2256" y="1244"/>
              <a:ext cx="2017" cy="1105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656" y="1104"/>
                </a:cxn>
                <a:cxn ang="0">
                  <a:pos x="2016" y="0"/>
                </a:cxn>
              </a:cxnLst>
              <a:rect l="0" t="0" r="r" b="b"/>
              <a:pathLst>
                <a:path w="2017" h="1105">
                  <a:moveTo>
                    <a:pt x="0" y="1104"/>
                  </a:moveTo>
                  <a:lnTo>
                    <a:pt x="656" y="1104"/>
                  </a:lnTo>
                  <a:lnTo>
                    <a:pt x="2016" y="0"/>
                  </a:lnTo>
                </a:path>
              </a:pathLst>
            </a:custGeom>
            <a:noFill/>
            <a:ln w="50800" cap="rnd" cmpd="sng">
              <a:solidFill>
                <a:srgbClr val="FF3300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437" name="Line 61"/>
            <p:cNvSpPr>
              <a:spLocks noChangeShapeType="1"/>
            </p:cNvSpPr>
            <p:nvPr/>
          </p:nvSpPr>
          <p:spPr bwMode="auto">
            <a:xfrm>
              <a:off x="2256" y="1244"/>
              <a:ext cx="1969" cy="0"/>
            </a:xfrm>
            <a:prstGeom prst="line">
              <a:avLst/>
            </a:prstGeom>
            <a:noFill/>
            <a:ln w="50800" cap="rnd">
              <a:solidFill>
                <a:srgbClr val="FF3300"/>
              </a:solidFill>
              <a:prstDash val="sysDot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438" name="Rectangle 62"/>
          <p:cNvSpPr>
            <a:spLocks noChangeArrowheads="1"/>
          </p:cNvSpPr>
          <p:nvPr/>
        </p:nvSpPr>
        <p:spPr bwMode="auto">
          <a:xfrm>
            <a:off x="3587750" y="3429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2438400" y="3422650"/>
            <a:ext cx="984250" cy="685800"/>
            <a:chOff x="1536" y="2156"/>
            <a:chExt cx="620" cy="432"/>
          </a:xfrm>
        </p:grpSpPr>
        <p:sp useBgFill="1">
          <p:nvSpPr>
            <p:cNvPr id="229440" name="Rectangle 64"/>
            <p:cNvSpPr>
              <a:spLocks noChangeArrowheads="1"/>
            </p:cNvSpPr>
            <p:nvPr/>
          </p:nvSpPr>
          <p:spPr bwMode="auto">
            <a:xfrm>
              <a:off x="1536" y="2156"/>
              <a:ext cx="144" cy="43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41" name="Rectangle 65"/>
            <p:cNvSpPr>
              <a:spLocks noChangeArrowheads="1"/>
            </p:cNvSpPr>
            <p:nvPr/>
          </p:nvSpPr>
          <p:spPr bwMode="auto">
            <a:xfrm>
              <a:off x="1780" y="2160"/>
              <a:ext cx="136" cy="42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442" name="Rectangle 66"/>
            <p:cNvSpPr>
              <a:spLocks noChangeArrowheads="1"/>
            </p:cNvSpPr>
            <p:nvPr/>
          </p:nvSpPr>
          <p:spPr bwMode="auto">
            <a:xfrm>
              <a:off x="2020" y="2160"/>
              <a:ext cx="136" cy="42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9443" name="Rectangle 67"/>
          <p:cNvSpPr>
            <a:spLocks noChangeArrowheads="1"/>
          </p:cNvSpPr>
          <p:nvPr/>
        </p:nvSpPr>
        <p:spPr bwMode="auto">
          <a:xfrm>
            <a:off x="3740150" y="3429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44" name="Rectangle 68"/>
          <p:cNvSpPr>
            <a:spLocks noChangeArrowheads="1"/>
          </p:cNvSpPr>
          <p:nvPr/>
        </p:nvSpPr>
        <p:spPr bwMode="auto">
          <a:xfrm>
            <a:off x="3892550" y="3429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45" name="Rectangle 69"/>
          <p:cNvSpPr>
            <a:spLocks noChangeArrowheads="1"/>
          </p:cNvSpPr>
          <p:nvPr/>
        </p:nvSpPr>
        <p:spPr bwMode="auto">
          <a:xfrm>
            <a:off x="4044950" y="3429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46" name="Rectangle 70"/>
          <p:cNvSpPr>
            <a:spLocks noChangeArrowheads="1"/>
          </p:cNvSpPr>
          <p:nvPr/>
        </p:nvSpPr>
        <p:spPr bwMode="auto">
          <a:xfrm>
            <a:off x="4197350" y="3429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47" name="Rectangle 71"/>
          <p:cNvSpPr>
            <a:spLocks noChangeArrowheads="1"/>
          </p:cNvSpPr>
          <p:nvPr/>
        </p:nvSpPr>
        <p:spPr bwMode="auto">
          <a:xfrm>
            <a:off x="4425950" y="3429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48" name="Rectangle 72"/>
          <p:cNvSpPr>
            <a:spLocks noChangeArrowheads="1"/>
          </p:cNvSpPr>
          <p:nvPr/>
        </p:nvSpPr>
        <p:spPr bwMode="auto">
          <a:xfrm>
            <a:off x="4654550" y="32766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49" name="Rectangle 73"/>
          <p:cNvSpPr>
            <a:spLocks noChangeArrowheads="1"/>
          </p:cNvSpPr>
          <p:nvPr/>
        </p:nvSpPr>
        <p:spPr bwMode="auto">
          <a:xfrm>
            <a:off x="4883150" y="31242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0" name="Rectangle 74"/>
          <p:cNvSpPr>
            <a:spLocks noChangeArrowheads="1"/>
          </p:cNvSpPr>
          <p:nvPr/>
        </p:nvSpPr>
        <p:spPr bwMode="auto">
          <a:xfrm>
            <a:off x="5111750" y="29718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1" name="Rectangle 75"/>
          <p:cNvSpPr>
            <a:spLocks noChangeArrowheads="1"/>
          </p:cNvSpPr>
          <p:nvPr/>
        </p:nvSpPr>
        <p:spPr bwMode="auto">
          <a:xfrm>
            <a:off x="5340350" y="2667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2" name="Rectangle 76"/>
          <p:cNvSpPr>
            <a:spLocks noChangeArrowheads="1"/>
          </p:cNvSpPr>
          <p:nvPr/>
        </p:nvSpPr>
        <p:spPr bwMode="auto">
          <a:xfrm>
            <a:off x="5568950" y="25146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3" name="Rectangle 77"/>
          <p:cNvSpPr>
            <a:spLocks noChangeArrowheads="1"/>
          </p:cNvSpPr>
          <p:nvPr/>
        </p:nvSpPr>
        <p:spPr bwMode="auto">
          <a:xfrm>
            <a:off x="5797550" y="2286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4" name="Rectangle 78"/>
          <p:cNvSpPr>
            <a:spLocks noChangeArrowheads="1"/>
          </p:cNvSpPr>
          <p:nvPr/>
        </p:nvSpPr>
        <p:spPr bwMode="auto">
          <a:xfrm>
            <a:off x="6026150" y="19812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5" name="Rectangle 79"/>
          <p:cNvSpPr>
            <a:spLocks noChangeArrowheads="1"/>
          </p:cNvSpPr>
          <p:nvPr/>
        </p:nvSpPr>
        <p:spPr bwMode="auto">
          <a:xfrm>
            <a:off x="6254750" y="16002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6" name="Rectangle 80"/>
          <p:cNvSpPr>
            <a:spLocks noChangeArrowheads="1"/>
          </p:cNvSpPr>
          <p:nvPr/>
        </p:nvSpPr>
        <p:spPr bwMode="auto">
          <a:xfrm>
            <a:off x="6483350" y="13716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7" name="Rectangle 81"/>
          <p:cNvSpPr>
            <a:spLocks noChangeArrowheads="1"/>
          </p:cNvSpPr>
          <p:nvPr/>
        </p:nvSpPr>
        <p:spPr bwMode="auto">
          <a:xfrm>
            <a:off x="6711950" y="1143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8" name="Rectangle 82"/>
          <p:cNvSpPr>
            <a:spLocks noChangeArrowheads="1"/>
          </p:cNvSpPr>
          <p:nvPr/>
        </p:nvSpPr>
        <p:spPr bwMode="auto">
          <a:xfrm>
            <a:off x="6940550" y="1143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59" name="Rectangle 83"/>
          <p:cNvSpPr>
            <a:spLocks noChangeArrowheads="1"/>
          </p:cNvSpPr>
          <p:nvPr/>
        </p:nvSpPr>
        <p:spPr bwMode="auto">
          <a:xfrm>
            <a:off x="7169150" y="1143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60" name="Rectangle 84"/>
          <p:cNvSpPr>
            <a:spLocks noChangeArrowheads="1"/>
          </p:cNvSpPr>
          <p:nvPr/>
        </p:nvSpPr>
        <p:spPr bwMode="auto">
          <a:xfrm>
            <a:off x="7397750" y="1143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61" name="Rectangle 85"/>
          <p:cNvSpPr>
            <a:spLocks noChangeArrowheads="1"/>
          </p:cNvSpPr>
          <p:nvPr/>
        </p:nvSpPr>
        <p:spPr bwMode="auto">
          <a:xfrm>
            <a:off x="7626350" y="1143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62" name="Rectangle 86"/>
          <p:cNvSpPr>
            <a:spLocks noChangeArrowheads="1"/>
          </p:cNvSpPr>
          <p:nvPr/>
        </p:nvSpPr>
        <p:spPr bwMode="auto">
          <a:xfrm>
            <a:off x="7854950" y="1143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63" name="Rectangle 87"/>
          <p:cNvSpPr>
            <a:spLocks noChangeArrowheads="1"/>
          </p:cNvSpPr>
          <p:nvPr/>
        </p:nvSpPr>
        <p:spPr bwMode="auto">
          <a:xfrm>
            <a:off x="8083550" y="1143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64" name="Rectangle 88"/>
          <p:cNvSpPr>
            <a:spLocks noChangeArrowheads="1"/>
          </p:cNvSpPr>
          <p:nvPr/>
        </p:nvSpPr>
        <p:spPr bwMode="auto">
          <a:xfrm>
            <a:off x="8312150" y="1143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65" name="Rectangle 89"/>
          <p:cNvSpPr>
            <a:spLocks noChangeArrowheads="1"/>
          </p:cNvSpPr>
          <p:nvPr/>
        </p:nvSpPr>
        <p:spPr bwMode="auto">
          <a:xfrm>
            <a:off x="8540750" y="1143000"/>
            <a:ext cx="215900" cy="673100"/>
          </a:xfrm>
          <a:prstGeom prst="rect">
            <a:avLst/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466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of Line Blocking</a:t>
            </a:r>
          </a:p>
        </p:txBody>
      </p:sp>
    </p:spTree>
    <p:extLst>
      <p:ext uri="{BB962C8B-B14F-4D97-AF65-F5344CB8AC3E}">
        <p14:creationId xmlns:p14="http://schemas.microsoft.com/office/powerpoint/2010/main" val="690197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5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25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5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25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75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25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75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25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38" grpId="0" animBg="1"/>
      <p:bldP spid="229443" grpId="0" animBg="1"/>
      <p:bldP spid="229444" grpId="0" animBg="1"/>
      <p:bldP spid="229445" grpId="0" animBg="1"/>
      <p:bldP spid="229446" grpId="0" animBg="1"/>
      <p:bldP spid="229447" grpId="0" animBg="1"/>
      <p:bldP spid="229448" grpId="0" animBg="1"/>
      <p:bldP spid="229449" grpId="0" animBg="1"/>
      <p:bldP spid="229450" grpId="0" animBg="1"/>
      <p:bldP spid="229451" grpId="0" animBg="1"/>
      <p:bldP spid="229452" grpId="0" animBg="1"/>
      <p:bldP spid="229453" grpId="0" animBg="1"/>
      <p:bldP spid="229454" grpId="0" animBg="1"/>
      <p:bldP spid="229455" grpId="0" animBg="1"/>
      <p:bldP spid="229456" grpId="0" animBg="1"/>
      <p:bldP spid="229457" grpId="0" animBg="1"/>
      <p:bldP spid="229458" grpId="0" animBg="1"/>
      <p:bldP spid="229459" grpId="0" animBg="1"/>
      <p:bldP spid="229460" grpId="0" animBg="1"/>
      <p:bldP spid="229461" grpId="0" animBg="1"/>
      <p:bldP spid="229462" grpId="0" animBg="1"/>
      <p:bldP spid="229463" grpId="0" animBg="1"/>
      <p:bldP spid="229464" grpId="0" animBg="1"/>
      <p:bldP spid="22946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16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FB3631-2F88-430B-929E-EC2DB71E6BDF}" type="slidenum">
              <a:rPr lang="en-US"/>
              <a:pPr/>
              <a:t>46</a:t>
            </a:fld>
            <a:endParaRPr lang="en-US"/>
          </a:p>
        </p:txBody>
      </p:sp>
      <p:sp>
        <p:nvSpPr>
          <p:cNvPr id="16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4876800" y="3111500"/>
            <a:ext cx="1524000" cy="1524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0200" y="3263900"/>
            <a:ext cx="457200" cy="1219200"/>
            <a:chOff x="2736" y="1824"/>
            <a:chExt cx="288" cy="768"/>
          </a:xfrm>
        </p:grpSpPr>
        <p:sp>
          <p:nvSpPr>
            <p:cNvPr id="231428" name="Line 4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429" name="Line 5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430" name="Line 6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431" name="Line 7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-5400000">
            <a:off x="5410200" y="3263900"/>
            <a:ext cx="457200" cy="1219200"/>
            <a:chOff x="2736" y="1824"/>
            <a:chExt cx="288" cy="768"/>
          </a:xfrm>
        </p:grpSpPr>
        <p:sp>
          <p:nvSpPr>
            <p:cNvPr id="231433" name="Line 9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434" name="Line 10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435" name="Line 11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436" name="Line 12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1437" name="Rectangle 13"/>
          <p:cNvSpPr>
            <a:spLocks noChangeArrowheads="1"/>
          </p:cNvSpPr>
          <p:nvPr/>
        </p:nvSpPr>
        <p:spPr bwMode="auto">
          <a:xfrm>
            <a:off x="152400" y="601980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231438" name="Rectangle 14"/>
          <p:cNvSpPr>
            <a:spLocks noChangeArrowheads="1"/>
          </p:cNvSpPr>
          <p:nvPr/>
        </p:nvSpPr>
        <p:spPr bwMode="auto">
          <a:xfrm>
            <a:off x="0" y="6545263"/>
            <a:ext cx="8534400" cy="31273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>
            <a:off x="6858000" y="2279650"/>
            <a:ext cx="1905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41" name="Line 17"/>
          <p:cNvSpPr>
            <a:spLocks noChangeShapeType="1"/>
          </p:cNvSpPr>
          <p:nvPr/>
        </p:nvSpPr>
        <p:spPr bwMode="auto">
          <a:xfrm>
            <a:off x="6858000" y="3956050"/>
            <a:ext cx="1905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42" name="Line 18"/>
          <p:cNvSpPr>
            <a:spLocks noChangeShapeType="1"/>
          </p:cNvSpPr>
          <p:nvPr/>
        </p:nvSpPr>
        <p:spPr bwMode="auto">
          <a:xfrm>
            <a:off x="6858000" y="5784850"/>
            <a:ext cx="19050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43" name="Oval 19"/>
          <p:cNvSpPr>
            <a:spLocks noChangeArrowheads="1"/>
          </p:cNvSpPr>
          <p:nvPr/>
        </p:nvSpPr>
        <p:spPr bwMode="auto">
          <a:xfrm>
            <a:off x="6711950" y="2133600"/>
            <a:ext cx="215900" cy="2159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44" name="Oval 20"/>
          <p:cNvSpPr>
            <a:spLocks noChangeArrowheads="1"/>
          </p:cNvSpPr>
          <p:nvPr/>
        </p:nvSpPr>
        <p:spPr bwMode="auto">
          <a:xfrm>
            <a:off x="6711950" y="3810000"/>
            <a:ext cx="215900" cy="2159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445" name="Oval 21"/>
          <p:cNvSpPr>
            <a:spLocks noChangeArrowheads="1"/>
          </p:cNvSpPr>
          <p:nvPr/>
        </p:nvSpPr>
        <p:spPr bwMode="auto">
          <a:xfrm>
            <a:off x="6711950" y="5638800"/>
            <a:ext cx="215900" cy="215900"/>
          </a:xfrm>
          <a:prstGeom prst="ellipse">
            <a:avLst/>
          </a:prstGeom>
          <a:solidFill>
            <a:srgbClr val="009900"/>
          </a:solidFill>
          <a:ln w="127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149350" y="1295400"/>
            <a:ext cx="3035300" cy="1892300"/>
            <a:chOff x="724" y="580"/>
            <a:chExt cx="1912" cy="1192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724" y="580"/>
              <a:ext cx="1912" cy="1192"/>
              <a:chOff x="724" y="580"/>
              <a:chExt cx="1912" cy="1192"/>
            </a:xfrm>
          </p:grpSpPr>
          <p:sp>
            <p:nvSpPr>
              <p:cNvPr id="231448" name="Rectangle 24"/>
              <p:cNvSpPr>
                <a:spLocks noChangeArrowheads="1"/>
              </p:cNvSpPr>
              <p:nvPr/>
            </p:nvSpPr>
            <p:spPr bwMode="auto">
              <a:xfrm>
                <a:off x="820" y="689"/>
                <a:ext cx="1816" cy="1083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 useBgFill="1">
            <p:nvSpPr>
              <p:cNvPr id="231449" name="Rectangle 25"/>
              <p:cNvSpPr>
                <a:spLocks noChangeArrowheads="1"/>
              </p:cNvSpPr>
              <p:nvPr/>
            </p:nvSpPr>
            <p:spPr bwMode="auto">
              <a:xfrm>
                <a:off x="724" y="580"/>
                <a:ext cx="1816" cy="1083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056" y="624"/>
              <a:ext cx="1105" cy="289"/>
              <a:chOff x="1056" y="624"/>
              <a:chExt cx="1105" cy="289"/>
            </a:xfrm>
          </p:grpSpPr>
          <p:sp>
            <p:nvSpPr>
              <p:cNvPr id="231451" name="Freeform 27"/>
              <p:cNvSpPr>
                <a:spLocks/>
              </p:cNvSpPr>
              <p:nvPr/>
            </p:nvSpPr>
            <p:spPr bwMode="auto">
              <a:xfrm>
                <a:off x="1056" y="624"/>
                <a:ext cx="1105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0"/>
                  </a:cxn>
                  <a:cxn ang="0">
                    <a:pos x="1104" y="288"/>
                  </a:cxn>
                  <a:cxn ang="0">
                    <a:pos x="0" y="288"/>
                  </a:cxn>
                  <a:cxn ang="0">
                    <a:pos x="55" y="288"/>
                  </a:cxn>
                </a:cxnLst>
                <a:rect l="0" t="0" r="r" b="b"/>
                <a:pathLst>
                  <a:path w="1105" h="289">
                    <a:moveTo>
                      <a:pt x="0" y="0"/>
                    </a:moveTo>
                    <a:lnTo>
                      <a:pt x="1104" y="0"/>
                    </a:lnTo>
                    <a:lnTo>
                      <a:pt x="1104" y="288"/>
                    </a:lnTo>
                    <a:lnTo>
                      <a:pt x="0" y="288"/>
                    </a:lnTo>
                    <a:lnTo>
                      <a:pt x="55" y="28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52" name="Line 28"/>
              <p:cNvSpPr>
                <a:spLocks noChangeShapeType="1"/>
              </p:cNvSpPr>
              <p:nvPr/>
            </p:nvSpPr>
            <p:spPr bwMode="auto">
              <a:xfrm>
                <a:off x="1920" y="62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3" name="Line 29"/>
              <p:cNvSpPr>
                <a:spLocks noChangeShapeType="1"/>
              </p:cNvSpPr>
              <p:nvPr/>
            </p:nvSpPr>
            <p:spPr bwMode="auto">
              <a:xfrm>
                <a:off x="1680" y="62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4" name="Line 30"/>
              <p:cNvSpPr>
                <a:spLocks noChangeShapeType="1"/>
              </p:cNvSpPr>
              <p:nvPr/>
            </p:nvSpPr>
            <p:spPr bwMode="auto">
              <a:xfrm>
                <a:off x="1440" y="62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056" y="960"/>
              <a:ext cx="1105" cy="289"/>
              <a:chOff x="1056" y="960"/>
              <a:chExt cx="1105" cy="289"/>
            </a:xfrm>
          </p:grpSpPr>
          <p:sp>
            <p:nvSpPr>
              <p:cNvPr id="231456" name="Freeform 32"/>
              <p:cNvSpPr>
                <a:spLocks/>
              </p:cNvSpPr>
              <p:nvPr/>
            </p:nvSpPr>
            <p:spPr bwMode="auto">
              <a:xfrm>
                <a:off x="1056" y="960"/>
                <a:ext cx="1105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0"/>
                  </a:cxn>
                  <a:cxn ang="0">
                    <a:pos x="1104" y="288"/>
                  </a:cxn>
                  <a:cxn ang="0">
                    <a:pos x="0" y="288"/>
                  </a:cxn>
                  <a:cxn ang="0">
                    <a:pos x="55" y="288"/>
                  </a:cxn>
                </a:cxnLst>
                <a:rect l="0" t="0" r="r" b="b"/>
                <a:pathLst>
                  <a:path w="1105" h="289">
                    <a:moveTo>
                      <a:pt x="0" y="0"/>
                    </a:moveTo>
                    <a:lnTo>
                      <a:pt x="1104" y="0"/>
                    </a:lnTo>
                    <a:lnTo>
                      <a:pt x="1104" y="288"/>
                    </a:lnTo>
                    <a:lnTo>
                      <a:pt x="0" y="288"/>
                    </a:lnTo>
                    <a:lnTo>
                      <a:pt x="55" y="28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57" name="Line 33"/>
              <p:cNvSpPr>
                <a:spLocks noChangeShapeType="1"/>
              </p:cNvSpPr>
              <p:nvPr/>
            </p:nvSpPr>
            <p:spPr bwMode="auto">
              <a:xfrm>
                <a:off x="1920" y="96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8" name="Line 34"/>
              <p:cNvSpPr>
                <a:spLocks noChangeShapeType="1"/>
              </p:cNvSpPr>
              <p:nvPr/>
            </p:nvSpPr>
            <p:spPr bwMode="auto">
              <a:xfrm>
                <a:off x="1680" y="96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9" name="Line 35"/>
              <p:cNvSpPr>
                <a:spLocks noChangeShapeType="1"/>
              </p:cNvSpPr>
              <p:nvPr/>
            </p:nvSpPr>
            <p:spPr bwMode="auto">
              <a:xfrm>
                <a:off x="1440" y="96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056" y="1296"/>
              <a:ext cx="1105" cy="289"/>
              <a:chOff x="1056" y="1296"/>
              <a:chExt cx="1105" cy="289"/>
            </a:xfrm>
          </p:grpSpPr>
          <p:sp>
            <p:nvSpPr>
              <p:cNvPr id="231461" name="Freeform 37"/>
              <p:cNvSpPr>
                <a:spLocks/>
              </p:cNvSpPr>
              <p:nvPr/>
            </p:nvSpPr>
            <p:spPr bwMode="auto">
              <a:xfrm>
                <a:off x="1056" y="1296"/>
                <a:ext cx="1105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0"/>
                  </a:cxn>
                  <a:cxn ang="0">
                    <a:pos x="1104" y="288"/>
                  </a:cxn>
                  <a:cxn ang="0">
                    <a:pos x="0" y="288"/>
                  </a:cxn>
                  <a:cxn ang="0">
                    <a:pos x="55" y="288"/>
                  </a:cxn>
                </a:cxnLst>
                <a:rect l="0" t="0" r="r" b="b"/>
                <a:pathLst>
                  <a:path w="1105" h="289">
                    <a:moveTo>
                      <a:pt x="0" y="0"/>
                    </a:moveTo>
                    <a:lnTo>
                      <a:pt x="1104" y="0"/>
                    </a:lnTo>
                    <a:lnTo>
                      <a:pt x="1104" y="288"/>
                    </a:lnTo>
                    <a:lnTo>
                      <a:pt x="0" y="288"/>
                    </a:lnTo>
                    <a:lnTo>
                      <a:pt x="55" y="28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62" name="Line 38"/>
              <p:cNvSpPr>
                <a:spLocks noChangeShapeType="1"/>
              </p:cNvSpPr>
              <p:nvPr/>
            </p:nvSpPr>
            <p:spPr bwMode="auto">
              <a:xfrm>
                <a:off x="1920" y="129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3" name="Line 39"/>
              <p:cNvSpPr>
                <a:spLocks noChangeShapeType="1"/>
              </p:cNvSpPr>
              <p:nvPr/>
            </p:nvSpPr>
            <p:spPr bwMode="auto">
              <a:xfrm>
                <a:off x="1680" y="129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4" name="Line 40"/>
              <p:cNvSpPr>
                <a:spLocks noChangeShapeType="1"/>
              </p:cNvSpPr>
              <p:nvPr/>
            </p:nvSpPr>
            <p:spPr bwMode="auto">
              <a:xfrm>
                <a:off x="1440" y="129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1149350" y="3124200"/>
            <a:ext cx="3035300" cy="1892300"/>
            <a:chOff x="724" y="1732"/>
            <a:chExt cx="1912" cy="1192"/>
          </a:xfrm>
        </p:grpSpPr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724" y="1732"/>
              <a:ext cx="1912" cy="1192"/>
              <a:chOff x="724" y="1732"/>
              <a:chExt cx="1912" cy="1192"/>
            </a:xfrm>
          </p:grpSpPr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>
                <a:off x="820" y="1841"/>
                <a:ext cx="1816" cy="1083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 useBgFill="1">
            <p:nvSpPr>
              <p:cNvPr id="231468" name="Rectangle 44"/>
              <p:cNvSpPr>
                <a:spLocks noChangeArrowheads="1"/>
              </p:cNvSpPr>
              <p:nvPr/>
            </p:nvSpPr>
            <p:spPr bwMode="auto">
              <a:xfrm>
                <a:off x="724" y="1732"/>
                <a:ext cx="1816" cy="1083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1056" y="1776"/>
              <a:ext cx="1105" cy="289"/>
              <a:chOff x="1056" y="1776"/>
              <a:chExt cx="1105" cy="289"/>
            </a:xfrm>
          </p:grpSpPr>
          <p:sp>
            <p:nvSpPr>
              <p:cNvPr id="231470" name="Freeform 46"/>
              <p:cNvSpPr>
                <a:spLocks/>
              </p:cNvSpPr>
              <p:nvPr/>
            </p:nvSpPr>
            <p:spPr bwMode="auto">
              <a:xfrm>
                <a:off x="1056" y="1776"/>
                <a:ext cx="1105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0"/>
                  </a:cxn>
                  <a:cxn ang="0">
                    <a:pos x="1104" y="288"/>
                  </a:cxn>
                  <a:cxn ang="0">
                    <a:pos x="0" y="288"/>
                  </a:cxn>
                  <a:cxn ang="0">
                    <a:pos x="55" y="288"/>
                  </a:cxn>
                </a:cxnLst>
                <a:rect l="0" t="0" r="r" b="b"/>
                <a:pathLst>
                  <a:path w="1105" h="289">
                    <a:moveTo>
                      <a:pt x="0" y="0"/>
                    </a:moveTo>
                    <a:lnTo>
                      <a:pt x="1104" y="0"/>
                    </a:lnTo>
                    <a:lnTo>
                      <a:pt x="1104" y="288"/>
                    </a:lnTo>
                    <a:lnTo>
                      <a:pt x="0" y="288"/>
                    </a:lnTo>
                    <a:lnTo>
                      <a:pt x="55" y="28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71" name="Line 47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Line 48"/>
              <p:cNvSpPr>
                <a:spLocks noChangeShapeType="1"/>
              </p:cNvSpPr>
              <p:nvPr/>
            </p:nvSpPr>
            <p:spPr bwMode="auto">
              <a:xfrm>
                <a:off x="1680" y="177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3" name="Line 49"/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1056" y="2112"/>
              <a:ext cx="1105" cy="289"/>
              <a:chOff x="1056" y="2112"/>
              <a:chExt cx="1105" cy="289"/>
            </a:xfrm>
          </p:grpSpPr>
          <p:sp>
            <p:nvSpPr>
              <p:cNvPr id="231475" name="Freeform 51"/>
              <p:cNvSpPr>
                <a:spLocks/>
              </p:cNvSpPr>
              <p:nvPr/>
            </p:nvSpPr>
            <p:spPr bwMode="auto">
              <a:xfrm>
                <a:off x="1056" y="2112"/>
                <a:ext cx="1105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0"/>
                  </a:cxn>
                  <a:cxn ang="0">
                    <a:pos x="1104" y="288"/>
                  </a:cxn>
                  <a:cxn ang="0">
                    <a:pos x="0" y="288"/>
                  </a:cxn>
                  <a:cxn ang="0">
                    <a:pos x="55" y="288"/>
                  </a:cxn>
                </a:cxnLst>
                <a:rect l="0" t="0" r="r" b="b"/>
                <a:pathLst>
                  <a:path w="1105" h="289">
                    <a:moveTo>
                      <a:pt x="0" y="0"/>
                    </a:moveTo>
                    <a:lnTo>
                      <a:pt x="1104" y="0"/>
                    </a:lnTo>
                    <a:lnTo>
                      <a:pt x="1104" y="288"/>
                    </a:lnTo>
                    <a:lnTo>
                      <a:pt x="0" y="288"/>
                    </a:lnTo>
                    <a:lnTo>
                      <a:pt x="55" y="28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76" name="Line 52"/>
              <p:cNvSpPr>
                <a:spLocks noChangeShapeType="1"/>
              </p:cNvSpPr>
              <p:nvPr/>
            </p:nvSpPr>
            <p:spPr bwMode="auto">
              <a:xfrm>
                <a:off x="1920" y="21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7" name="Line 53"/>
              <p:cNvSpPr>
                <a:spLocks noChangeShapeType="1"/>
              </p:cNvSpPr>
              <p:nvPr/>
            </p:nvSpPr>
            <p:spPr bwMode="auto">
              <a:xfrm>
                <a:off x="1680" y="21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8" name="Line 54"/>
              <p:cNvSpPr>
                <a:spLocks noChangeShapeType="1"/>
              </p:cNvSpPr>
              <p:nvPr/>
            </p:nvSpPr>
            <p:spPr bwMode="auto">
              <a:xfrm>
                <a:off x="1440" y="21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056" y="2448"/>
              <a:ext cx="1105" cy="289"/>
              <a:chOff x="1056" y="2448"/>
              <a:chExt cx="1105" cy="289"/>
            </a:xfrm>
          </p:grpSpPr>
          <p:sp>
            <p:nvSpPr>
              <p:cNvPr id="231480" name="Freeform 56"/>
              <p:cNvSpPr>
                <a:spLocks/>
              </p:cNvSpPr>
              <p:nvPr/>
            </p:nvSpPr>
            <p:spPr bwMode="auto">
              <a:xfrm>
                <a:off x="1056" y="2448"/>
                <a:ext cx="1105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0"/>
                  </a:cxn>
                  <a:cxn ang="0">
                    <a:pos x="1104" y="288"/>
                  </a:cxn>
                  <a:cxn ang="0">
                    <a:pos x="0" y="288"/>
                  </a:cxn>
                  <a:cxn ang="0">
                    <a:pos x="55" y="288"/>
                  </a:cxn>
                </a:cxnLst>
                <a:rect l="0" t="0" r="r" b="b"/>
                <a:pathLst>
                  <a:path w="1105" h="289">
                    <a:moveTo>
                      <a:pt x="0" y="0"/>
                    </a:moveTo>
                    <a:lnTo>
                      <a:pt x="1104" y="0"/>
                    </a:lnTo>
                    <a:lnTo>
                      <a:pt x="1104" y="288"/>
                    </a:lnTo>
                    <a:lnTo>
                      <a:pt x="0" y="288"/>
                    </a:lnTo>
                    <a:lnTo>
                      <a:pt x="55" y="28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81" name="Line 57"/>
              <p:cNvSpPr>
                <a:spLocks noChangeShapeType="1"/>
              </p:cNvSpPr>
              <p:nvPr/>
            </p:nvSpPr>
            <p:spPr bwMode="auto">
              <a:xfrm>
                <a:off x="1920" y="244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2" name="Line 58"/>
              <p:cNvSpPr>
                <a:spLocks noChangeShapeType="1"/>
              </p:cNvSpPr>
              <p:nvPr/>
            </p:nvSpPr>
            <p:spPr bwMode="auto">
              <a:xfrm>
                <a:off x="1680" y="244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3" name="Line 59"/>
              <p:cNvSpPr>
                <a:spLocks noChangeShapeType="1"/>
              </p:cNvSpPr>
              <p:nvPr/>
            </p:nvSpPr>
            <p:spPr bwMode="auto">
              <a:xfrm>
                <a:off x="1440" y="244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1149350" y="4951413"/>
            <a:ext cx="3035300" cy="1892300"/>
            <a:chOff x="724" y="2883"/>
            <a:chExt cx="1912" cy="1192"/>
          </a:xfrm>
        </p:grpSpPr>
        <p:grpSp>
          <p:nvGrpSpPr>
            <p:cNvPr id="15" name="Group 61"/>
            <p:cNvGrpSpPr>
              <a:grpSpLocks/>
            </p:cNvGrpSpPr>
            <p:nvPr/>
          </p:nvGrpSpPr>
          <p:grpSpPr bwMode="auto">
            <a:xfrm>
              <a:off x="724" y="2883"/>
              <a:ext cx="1912" cy="1192"/>
              <a:chOff x="724" y="2883"/>
              <a:chExt cx="1912" cy="1192"/>
            </a:xfrm>
          </p:grpSpPr>
          <p:sp>
            <p:nvSpPr>
              <p:cNvPr id="231486" name="Rectangle 62"/>
              <p:cNvSpPr>
                <a:spLocks noChangeArrowheads="1"/>
              </p:cNvSpPr>
              <p:nvPr/>
            </p:nvSpPr>
            <p:spPr bwMode="auto">
              <a:xfrm>
                <a:off x="820" y="2992"/>
                <a:ext cx="1816" cy="1083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 useBgFill="1">
            <p:nvSpPr>
              <p:cNvPr id="231487" name="Rectangle 63"/>
              <p:cNvSpPr>
                <a:spLocks noChangeArrowheads="1"/>
              </p:cNvSpPr>
              <p:nvPr/>
            </p:nvSpPr>
            <p:spPr bwMode="auto">
              <a:xfrm>
                <a:off x="724" y="2883"/>
                <a:ext cx="1816" cy="1083"/>
              </a:xfrm>
              <a:prstGeom prst="rect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64"/>
            <p:cNvGrpSpPr>
              <a:grpSpLocks/>
            </p:cNvGrpSpPr>
            <p:nvPr/>
          </p:nvGrpSpPr>
          <p:grpSpPr bwMode="auto">
            <a:xfrm>
              <a:off x="1056" y="2927"/>
              <a:ext cx="1105" cy="289"/>
              <a:chOff x="1056" y="2927"/>
              <a:chExt cx="1105" cy="289"/>
            </a:xfrm>
          </p:grpSpPr>
          <p:sp>
            <p:nvSpPr>
              <p:cNvPr id="231489" name="Freeform 65"/>
              <p:cNvSpPr>
                <a:spLocks/>
              </p:cNvSpPr>
              <p:nvPr/>
            </p:nvSpPr>
            <p:spPr bwMode="auto">
              <a:xfrm>
                <a:off x="1056" y="2927"/>
                <a:ext cx="1105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0"/>
                  </a:cxn>
                  <a:cxn ang="0">
                    <a:pos x="1104" y="288"/>
                  </a:cxn>
                  <a:cxn ang="0">
                    <a:pos x="0" y="288"/>
                  </a:cxn>
                  <a:cxn ang="0">
                    <a:pos x="55" y="288"/>
                  </a:cxn>
                </a:cxnLst>
                <a:rect l="0" t="0" r="r" b="b"/>
                <a:pathLst>
                  <a:path w="1105" h="289">
                    <a:moveTo>
                      <a:pt x="0" y="0"/>
                    </a:moveTo>
                    <a:lnTo>
                      <a:pt x="1104" y="0"/>
                    </a:lnTo>
                    <a:lnTo>
                      <a:pt x="1104" y="288"/>
                    </a:lnTo>
                    <a:lnTo>
                      <a:pt x="0" y="288"/>
                    </a:lnTo>
                    <a:lnTo>
                      <a:pt x="55" y="28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90" name="Line 66"/>
              <p:cNvSpPr>
                <a:spLocks noChangeShapeType="1"/>
              </p:cNvSpPr>
              <p:nvPr/>
            </p:nvSpPr>
            <p:spPr bwMode="auto">
              <a:xfrm>
                <a:off x="1920" y="2927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1" name="Line 67"/>
              <p:cNvSpPr>
                <a:spLocks noChangeShapeType="1"/>
              </p:cNvSpPr>
              <p:nvPr/>
            </p:nvSpPr>
            <p:spPr bwMode="auto">
              <a:xfrm>
                <a:off x="1680" y="2927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2" name="Line 68"/>
              <p:cNvSpPr>
                <a:spLocks noChangeShapeType="1"/>
              </p:cNvSpPr>
              <p:nvPr/>
            </p:nvSpPr>
            <p:spPr bwMode="auto">
              <a:xfrm>
                <a:off x="1440" y="2927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1056" y="3263"/>
              <a:ext cx="1105" cy="289"/>
              <a:chOff x="1056" y="3263"/>
              <a:chExt cx="1105" cy="289"/>
            </a:xfrm>
          </p:grpSpPr>
          <p:sp>
            <p:nvSpPr>
              <p:cNvPr id="231494" name="Freeform 70"/>
              <p:cNvSpPr>
                <a:spLocks/>
              </p:cNvSpPr>
              <p:nvPr/>
            </p:nvSpPr>
            <p:spPr bwMode="auto">
              <a:xfrm>
                <a:off x="1056" y="3263"/>
                <a:ext cx="1105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0"/>
                  </a:cxn>
                  <a:cxn ang="0">
                    <a:pos x="1104" y="288"/>
                  </a:cxn>
                  <a:cxn ang="0">
                    <a:pos x="0" y="288"/>
                  </a:cxn>
                  <a:cxn ang="0">
                    <a:pos x="55" y="288"/>
                  </a:cxn>
                </a:cxnLst>
                <a:rect l="0" t="0" r="r" b="b"/>
                <a:pathLst>
                  <a:path w="1105" h="289">
                    <a:moveTo>
                      <a:pt x="0" y="0"/>
                    </a:moveTo>
                    <a:lnTo>
                      <a:pt x="1104" y="0"/>
                    </a:lnTo>
                    <a:lnTo>
                      <a:pt x="1104" y="288"/>
                    </a:lnTo>
                    <a:lnTo>
                      <a:pt x="0" y="288"/>
                    </a:lnTo>
                    <a:lnTo>
                      <a:pt x="55" y="28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95" name="Line 71"/>
              <p:cNvSpPr>
                <a:spLocks noChangeShapeType="1"/>
              </p:cNvSpPr>
              <p:nvPr/>
            </p:nvSpPr>
            <p:spPr bwMode="auto">
              <a:xfrm>
                <a:off x="1920" y="3263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6" name="Line 72"/>
              <p:cNvSpPr>
                <a:spLocks noChangeShapeType="1"/>
              </p:cNvSpPr>
              <p:nvPr/>
            </p:nvSpPr>
            <p:spPr bwMode="auto">
              <a:xfrm>
                <a:off x="1680" y="3263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7" name="Line 73"/>
              <p:cNvSpPr>
                <a:spLocks noChangeShapeType="1"/>
              </p:cNvSpPr>
              <p:nvPr/>
            </p:nvSpPr>
            <p:spPr bwMode="auto">
              <a:xfrm>
                <a:off x="1440" y="3263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74"/>
            <p:cNvGrpSpPr>
              <a:grpSpLocks/>
            </p:cNvGrpSpPr>
            <p:nvPr/>
          </p:nvGrpSpPr>
          <p:grpSpPr bwMode="auto">
            <a:xfrm>
              <a:off x="1056" y="3599"/>
              <a:ext cx="1105" cy="289"/>
              <a:chOff x="1056" y="3599"/>
              <a:chExt cx="1105" cy="289"/>
            </a:xfrm>
          </p:grpSpPr>
          <p:sp>
            <p:nvSpPr>
              <p:cNvPr id="231499" name="Freeform 75"/>
              <p:cNvSpPr>
                <a:spLocks/>
              </p:cNvSpPr>
              <p:nvPr/>
            </p:nvSpPr>
            <p:spPr bwMode="auto">
              <a:xfrm>
                <a:off x="1056" y="3599"/>
                <a:ext cx="1105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04" y="0"/>
                  </a:cxn>
                  <a:cxn ang="0">
                    <a:pos x="1104" y="288"/>
                  </a:cxn>
                  <a:cxn ang="0">
                    <a:pos x="0" y="288"/>
                  </a:cxn>
                  <a:cxn ang="0">
                    <a:pos x="55" y="288"/>
                  </a:cxn>
                </a:cxnLst>
                <a:rect l="0" t="0" r="r" b="b"/>
                <a:pathLst>
                  <a:path w="1105" h="289">
                    <a:moveTo>
                      <a:pt x="0" y="0"/>
                    </a:moveTo>
                    <a:lnTo>
                      <a:pt x="1104" y="0"/>
                    </a:lnTo>
                    <a:lnTo>
                      <a:pt x="1104" y="288"/>
                    </a:lnTo>
                    <a:lnTo>
                      <a:pt x="0" y="288"/>
                    </a:lnTo>
                    <a:lnTo>
                      <a:pt x="55" y="28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00" name="Line 76"/>
              <p:cNvSpPr>
                <a:spLocks noChangeShapeType="1"/>
              </p:cNvSpPr>
              <p:nvPr/>
            </p:nvSpPr>
            <p:spPr bwMode="auto">
              <a:xfrm>
                <a:off x="1920" y="3599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1" name="Line 77"/>
              <p:cNvSpPr>
                <a:spLocks noChangeShapeType="1"/>
              </p:cNvSpPr>
              <p:nvPr/>
            </p:nvSpPr>
            <p:spPr bwMode="auto">
              <a:xfrm>
                <a:off x="1680" y="3599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2" name="Line 78"/>
              <p:cNvSpPr>
                <a:spLocks noChangeShapeType="1"/>
              </p:cNvSpPr>
              <p:nvPr/>
            </p:nvSpPr>
            <p:spPr bwMode="auto">
              <a:xfrm>
                <a:off x="1440" y="3599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3130550" y="1447800"/>
            <a:ext cx="215900" cy="3949700"/>
            <a:chOff x="1972" y="676"/>
            <a:chExt cx="136" cy="2488"/>
          </a:xfrm>
        </p:grpSpPr>
        <p:sp>
          <p:nvSpPr>
            <p:cNvPr id="231504" name="Rectangle 80"/>
            <p:cNvSpPr>
              <a:spLocks noChangeArrowheads="1"/>
            </p:cNvSpPr>
            <p:nvPr/>
          </p:nvSpPr>
          <p:spPr bwMode="auto">
            <a:xfrm>
              <a:off x="1972" y="676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05" name="Rectangle 81"/>
            <p:cNvSpPr>
              <a:spLocks noChangeArrowheads="1"/>
            </p:cNvSpPr>
            <p:nvPr/>
          </p:nvSpPr>
          <p:spPr bwMode="auto">
            <a:xfrm>
              <a:off x="1972" y="1828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06" name="Rectangle 82"/>
            <p:cNvSpPr>
              <a:spLocks noChangeArrowheads="1"/>
            </p:cNvSpPr>
            <p:nvPr/>
          </p:nvSpPr>
          <p:spPr bwMode="auto">
            <a:xfrm>
              <a:off x="1972" y="2980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3"/>
          <p:cNvGrpSpPr>
            <a:grpSpLocks/>
          </p:cNvGrpSpPr>
          <p:nvPr/>
        </p:nvGrpSpPr>
        <p:grpSpPr bwMode="auto">
          <a:xfrm>
            <a:off x="2749550" y="1447800"/>
            <a:ext cx="596900" cy="3949700"/>
            <a:chOff x="1732" y="676"/>
            <a:chExt cx="376" cy="2488"/>
          </a:xfrm>
        </p:grpSpPr>
        <p:sp>
          <p:nvSpPr>
            <p:cNvPr id="231508" name="Rectangle 84"/>
            <p:cNvSpPr>
              <a:spLocks noChangeArrowheads="1"/>
            </p:cNvSpPr>
            <p:nvPr/>
          </p:nvSpPr>
          <p:spPr bwMode="auto">
            <a:xfrm>
              <a:off x="1732" y="676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09" name="Rectangle 85"/>
            <p:cNvSpPr>
              <a:spLocks noChangeArrowheads="1"/>
            </p:cNvSpPr>
            <p:nvPr/>
          </p:nvSpPr>
          <p:spPr bwMode="auto">
            <a:xfrm>
              <a:off x="1972" y="2164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10" name="Rectangle 86"/>
            <p:cNvSpPr>
              <a:spLocks noChangeArrowheads="1"/>
            </p:cNvSpPr>
            <p:nvPr/>
          </p:nvSpPr>
          <p:spPr bwMode="auto">
            <a:xfrm>
              <a:off x="1732" y="2980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2368550" y="1447800"/>
            <a:ext cx="977900" cy="4483100"/>
            <a:chOff x="1492" y="676"/>
            <a:chExt cx="616" cy="2824"/>
          </a:xfrm>
        </p:grpSpPr>
        <p:sp>
          <p:nvSpPr>
            <p:cNvPr id="231512" name="Rectangle 88"/>
            <p:cNvSpPr>
              <a:spLocks noChangeArrowheads="1"/>
            </p:cNvSpPr>
            <p:nvPr/>
          </p:nvSpPr>
          <p:spPr bwMode="auto">
            <a:xfrm>
              <a:off x="1492" y="676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13" name="Rectangle 89"/>
            <p:cNvSpPr>
              <a:spLocks noChangeArrowheads="1"/>
            </p:cNvSpPr>
            <p:nvPr/>
          </p:nvSpPr>
          <p:spPr bwMode="auto">
            <a:xfrm>
              <a:off x="1972" y="2500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14" name="Rectangle 90"/>
            <p:cNvSpPr>
              <a:spLocks noChangeArrowheads="1"/>
            </p:cNvSpPr>
            <p:nvPr/>
          </p:nvSpPr>
          <p:spPr bwMode="auto">
            <a:xfrm>
              <a:off x="1972" y="3316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91"/>
          <p:cNvGrpSpPr>
            <a:grpSpLocks/>
          </p:cNvGrpSpPr>
          <p:nvPr/>
        </p:nvGrpSpPr>
        <p:grpSpPr bwMode="auto">
          <a:xfrm>
            <a:off x="2362200" y="1441450"/>
            <a:ext cx="990600" cy="4495800"/>
            <a:chOff x="1488" y="672"/>
            <a:chExt cx="624" cy="2832"/>
          </a:xfrm>
        </p:grpSpPr>
        <p:sp useBgFill="1">
          <p:nvSpPr>
            <p:cNvPr id="231516" name="Rectangle 92"/>
            <p:cNvSpPr>
              <a:spLocks noChangeArrowheads="1"/>
            </p:cNvSpPr>
            <p:nvPr/>
          </p:nvSpPr>
          <p:spPr bwMode="auto">
            <a:xfrm>
              <a:off x="1488" y="672"/>
              <a:ext cx="144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31517" name="Rectangle 93"/>
            <p:cNvSpPr>
              <a:spLocks noChangeArrowheads="1"/>
            </p:cNvSpPr>
            <p:nvPr/>
          </p:nvSpPr>
          <p:spPr bwMode="auto">
            <a:xfrm>
              <a:off x="1968" y="2496"/>
              <a:ext cx="144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231518" name="Rectangle 94"/>
            <p:cNvSpPr>
              <a:spLocks noChangeArrowheads="1"/>
            </p:cNvSpPr>
            <p:nvPr/>
          </p:nvSpPr>
          <p:spPr bwMode="auto">
            <a:xfrm>
              <a:off x="1968" y="3312"/>
              <a:ext cx="144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95"/>
          <p:cNvGrpSpPr>
            <a:grpSpLocks/>
          </p:cNvGrpSpPr>
          <p:nvPr/>
        </p:nvGrpSpPr>
        <p:grpSpPr bwMode="auto">
          <a:xfrm>
            <a:off x="3587750" y="1143000"/>
            <a:ext cx="215900" cy="4559300"/>
            <a:chOff x="2260" y="484"/>
            <a:chExt cx="136" cy="2872"/>
          </a:xfrm>
        </p:grpSpPr>
        <p:sp>
          <p:nvSpPr>
            <p:cNvPr id="231520" name="Rectangle 96"/>
            <p:cNvSpPr>
              <a:spLocks noChangeArrowheads="1"/>
            </p:cNvSpPr>
            <p:nvPr/>
          </p:nvSpPr>
          <p:spPr bwMode="auto">
            <a:xfrm>
              <a:off x="2260" y="484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21" name="Rectangle 97"/>
            <p:cNvSpPr>
              <a:spLocks noChangeArrowheads="1"/>
            </p:cNvSpPr>
            <p:nvPr/>
          </p:nvSpPr>
          <p:spPr bwMode="auto">
            <a:xfrm>
              <a:off x="2260" y="2356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22" name="Rectangle 98"/>
            <p:cNvSpPr>
              <a:spLocks noChangeArrowheads="1"/>
            </p:cNvSpPr>
            <p:nvPr/>
          </p:nvSpPr>
          <p:spPr bwMode="auto">
            <a:xfrm>
              <a:off x="2260" y="3172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99"/>
          <p:cNvGrpSpPr>
            <a:grpSpLocks/>
          </p:cNvGrpSpPr>
          <p:nvPr/>
        </p:nvGrpSpPr>
        <p:grpSpPr bwMode="auto">
          <a:xfrm>
            <a:off x="3892550" y="1143000"/>
            <a:ext cx="215900" cy="4559300"/>
            <a:chOff x="2452" y="484"/>
            <a:chExt cx="136" cy="2872"/>
          </a:xfrm>
        </p:grpSpPr>
        <p:sp>
          <p:nvSpPr>
            <p:cNvPr id="231524" name="Rectangle 100"/>
            <p:cNvSpPr>
              <a:spLocks noChangeArrowheads="1"/>
            </p:cNvSpPr>
            <p:nvPr/>
          </p:nvSpPr>
          <p:spPr bwMode="auto">
            <a:xfrm>
              <a:off x="2452" y="484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25" name="Rectangle 101"/>
            <p:cNvSpPr>
              <a:spLocks noChangeArrowheads="1"/>
            </p:cNvSpPr>
            <p:nvPr/>
          </p:nvSpPr>
          <p:spPr bwMode="auto">
            <a:xfrm>
              <a:off x="2452" y="2356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26" name="Rectangle 102"/>
            <p:cNvSpPr>
              <a:spLocks noChangeArrowheads="1"/>
            </p:cNvSpPr>
            <p:nvPr/>
          </p:nvSpPr>
          <p:spPr bwMode="auto">
            <a:xfrm>
              <a:off x="2452" y="3172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03"/>
          <p:cNvGrpSpPr>
            <a:grpSpLocks/>
          </p:cNvGrpSpPr>
          <p:nvPr/>
        </p:nvGrpSpPr>
        <p:grpSpPr bwMode="auto">
          <a:xfrm>
            <a:off x="4806950" y="1219200"/>
            <a:ext cx="215900" cy="4102100"/>
            <a:chOff x="3028" y="532"/>
            <a:chExt cx="136" cy="2584"/>
          </a:xfrm>
        </p:grpSpPr>
        <p:sp>
          <p:nvSpPr>
            <p:cNvPr id="231528" name="Rectangle 104"/>
            <p:cNvSpPr>
              <a:spLocks noChangeArrowheads="1"/>
            </p:cNvSpPr>
            <p:nvPr/>
          </p:nvSpPr>
          <p:spPr bwMode="auto">
            <a:xfrm>
              <a:off x="3028" y="532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29" name="Rectangle 105"/>
            <p:cNvSpPr>
              <a:spLocks noChangeArrowheads="1"/>
            </p:cNvSpPr>
            <p:nvPr/>
          </p:nvSpPr>
          <p:spPr bwMode="auto">
            <a:xfrm>
              <a:off x="3028" y="2452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30" name="Rectangle 106"/>
            <p:cNvSpPr>
              <a:spLocks noChangeArrowheads="1"/>
            </p:cNvSpPr>
            <p:nvPr/>
          </p:nvSpPr>
          <p:spPr bwMode="auto">
            <a:xfrm>
              <a:off x="3028" y="2932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07"/>
          <p:cNvGrpSpPr>
            <a:grpSpLocks/>
          </p:cNvGrpSpPr>
          <p:nvPr/>
        </p:nvGrpSpPr>
        <p:grpSpPr bwMode="auto">
          <a:xfrm>
            <a:off x="5111750" y="1295400"/>
            <a:ext cx="215900" cy="3797300"/>
            <a:chOff x="3220" y="580"/>
            <a:chExt cx="136" cy="2392"/>
          </a:xfrm>
        </p:grpSpPr>
        <p:sp>
          <p:nvSpPr>
            <p:cNvPr id="231532" name="Rectangle 108"/>
            <p:cNvSpPr>
              <a:spLocks noChangeArrowheads="1"/>
            </p:cNvSpPr>
            <p:nvPr/>
          </p:nvSpPr>
          <p:spPr bwMode="auto">
            <a:xfrm>
              <a:off x="3220" y="580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33" name="Rectangle 109"/>
            <p:cNvSpPr>
              <a:spLocks noChangeArrowheads="1"/>
            </p:cNvSpPr>
            <p:nvPr/>
          </p:nvSpPr>
          <p:spPr bwMode="auto">
            <a:xfrm>
              <a:off x="3220" y="2548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34" name="Rectangle 110"/>
            <p:cNvSpPr>
              <a:spLocks noChangeArrowheads="1"/>
            </p:cNvSpPr>
            <p:nvPr/>
          </p:nvSpPr>
          <p:spPr bwMode="auto">
            <a:xfrm>
              <a:off x="3220" y="2788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111"/>
          <p:cNvGrpSpPr>
            <a:grpSpLocks/>
          </p:cNvGrpSpPr>
          <p:nvPr/>
        </p:nvGrpSpPr>
        <p:grpSpPr bwMode="auto">
          <a:xfrm>
            <a:off x="5416550" y="1371600"/>
            <a:ext cx="215900" cy="3568700"/>
            <a:chOff x="3412" y="628"/>
            <a:chExt cx="136" cy="2248"/>
          </a:xfrm>
        </p:grpSpPr>
        <p:sp>
          <p:nvSpPr>
            <p:cNvPr id="231536" name="Rectangle 112"/>
            <p:cNvSpPr>
              <a:spLocks noChangeArrowheads="1"/>
            </p:cNvSpPr>
            <p:nvPr/>
          </p:nvSpPr>
          <p:spPr bwMode="auto">
            <a:xfrm>
              <a:off x="3412" y="628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37" name="Rectangle 113"/>
            <p:cNvSpPr>
              <a:spLocks noChangeArrowheads="1"/>
            </p:cNvSpPr>
            <p:nvPr/>
          </p:nvSpPr>
          <p:spPr bwMode="auto">
            <a:xfrm>
              <a:off x="3412" y="2692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38" name="Rectangle 114"/>
            <p:cNvSpPr>
              <a:spLocks noChangeArrowheads="1"/>
            </p:cNvSpPr>
            <p:nvPr/>
          </p:nvSpPr>
          <p:spPr bwMode="auto">
            <a:xfrm>
              <a:off x="3412" y="2596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115"/>
          <p:cNvGrpSpPr>
            <a:grpSpLocks/>
          </p:cNvGrpSpPr>
          <p:nvPr/>
        </p:nvGrpSpPr>
        <p:grpSpPr bwMode="auto">
          <a:xfrm>
            <a:off x="5721350" y="1524000"/>
            <a:ext cx="215900" cy="3568700"/>
            <a:chOff x="3604" y="724"/>
            <a:chExt cx="136" cy="2248"/>
          </a:xfrm>
        </p:grpSpPr>
        <p:sp>
          <p:nvSpPr>
            <p:cNvPr id="231540" name="Rectangle 116"/>
            <p:cNvSpPr>
              <a:spLocks noChangeArrowheads="1"/>
            </p:cNvSpPr>
            <p:nvPr/>
          </p:nvSpPr>
          <p:spPr bwMode="auto">
            <a:xfrm>
              <a:off x="3604" y="724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41" name="Rectangle 117"/>
            <p:cNvSpPr>
              <a:spLocks noChangeArrowheads="1"/>
            </p:cNvSpPr>
            <p:nvPr/>
          </p:nvSpPr>
          <p:spPr bwMode="auto">
            <a:xfrm>
              <a:off x="3604" y="2788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42" name="Rectangle 118"/>
            <p:cNvSpPr>
              <a:spLocks noChangeArrowheads="1"/>
            </p:cNvSpPr>
            <p:nvPr/>
          </p:nvSpPr>
          <p:spPr bwMode="auto">
            <a:xfrm>
              <a:off x="3604" y="2452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19"/>
          <p:cNvGrpSpPr>
            <a:grpSpLocks/>
          </p:cNvGrpSpPr>
          <p:nvPr/>
        </p:nvGrpSpPr>
        <p:grpSpPr bwMode="auto">
          <a:xfrm>
            <a:off x="6026150" y="1600200"/>
            <a:ext cx="215900" cy="3644900"/>
            <a:chOff x="3796" y="772"/>
            <a:chExt cx="136" cy="2296"/>
          </a:xfrm>
        </p:grpSpPr>
        <p:sp>
          <p:nvSpPr>
            <p:cNvPr id="231544" name="Rectangle 120"/>
            <p:cNvSpPr>
              <a:spLocks noChangeArrowheads="1"/>
            </p:cNvSpPr>
            <p:nvPr/>
          </p:nvSpPr>
          <p:spPr bwMode="auto">
            <a:xfrm>
              <a:off x="3796" y="772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45" name="Rectangle 121"/>
            <p:cNvSpPr>
              <a:spLocks noChangeArrowheads="1"/>
            </p:cNvSpPr>
            <p:nvPr/>
          </p:nvSpPr>
          <p:spPr bwMode="auto">
            <a:xfrm>
              <a:off x="3796" y="2884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46" name="Rectangle 122"/>
            <p:cNvSpPr>
              <a:spLocks noChangeArrowheads="1"/>
            </p:cNvSpPr>
            <p:nvPr/>
          </p:nvSpPr>
          <p:spPr bwMode="auto">
            <a:xfrm>
              <a:off x="3796" y="2308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123"/>
          <p:cNvGrpSpPr>
            <a:grpSpLocks/>
          </p:cNvGrpSpPr>
          <p:nvPr/>
        </p:nvGrpSpPr>
        <p:grpSpPr bwMode="auto">
          <a:xfrm>
            <a:off x="6330950" y="1676400"/>
            <a:ext cx="215900" cy="3721100"/>
            <a:chOff x="3988" y="820"/>
            <a:chExt cx="136" cy="2344"/>
          </a:xfrm>
        </p:grpSpPr>
        <p:sp>
          <p:nvSpPr>
            <p:cNvPr id="231548" name="Rectangle 124"/>
            <p:cNvSpPr>
              <a:spLocks noChangeArrowheads="1"/>
            </p:cNvSpPr>
            <p:nvPr/>
          </p:nvSpPr>
          <p:spPr bwMode="auto">
            <a:xfrm>
              <a:off x="3988" y="820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49" name="Rectangle 125"/>
            <p:cNvSpPr>
              <a:spLocks noChangeArrowheads="1"/>
            </p:cNvSpPr>
            <p:nvPr/>
          </p:nvSpPr>
          <p:spPr bwMode="auto">
            <a:xfrm>
              <a:off x="3988" y="2980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50" name="Rectangle 126"/>
            <p:cNvSpPr>
              <a:spLocks noChangeArrowheads="1"/>
            </p:cNvSpPr>
            <p:nvPr/>
          </p:nvSpPr>
          <p:spPr bwMode="auto">
            <a:xfrm>
              <a:off x="3988" y="2116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127"/>
          <p:cNvGrpSpPr>
            <a:grpSpLocks/>
          </p:cNvGrpSpPr>
          <p:nvPr/>
        </p:nvGrpSpPr>
        <p:grpSpPr bwMode="auto">
          <a:xfrm>
            <a:off x="6711950" y="1752600"/>
            <a:ext cx="215900" cy="3797300"/>
            <a:chOff x="4228" y="868"/>
            <a:chExt cx="136" cy="2392"/>
          </a:xfrm>
        </p:grpSpPr>
        <p:sp>
          <p:nvSpPr>
            <p:cNvPr id="231552" name="Rectangle 128"/>
            <p:cNvSpPr>
              <a:spLocks noChangeArrowheads="1"/>
            </p:cNvSpPr>
            <p:nvPr/>
          </p:nvSpPr>
          <p:spPr bwMode="auto">
            <a:xfrm>
              <a:off x="4228" y="868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53" name="Rectangle 129"/>
            <p:cNvSpPr>
              <a:spLocks noChangeArrowheads="1"/>
            </p:cNvSpPr>
            <p:nvPr/>
          </p:nvSpPr>
          <p:spPr bwMode="auto">
            <a:xfrm>
              <a:off x="4228" y="3076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54" name="Rectangle 130"/>
            <p:cNvSpPr>
              <a:spLocks noChangeArrowheads="1"/>
            </p:cNvSpPr>
            <p:nvPr/>
          </p:nvSpPr>
          <p:spPr bwMode="auto">
            <a:xfrm>
              <a:off x="4228" y="1924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24" name="Group 131"/>
          <p:cNvGrpSpPr>
            <a:grpSpLocks/>
          </p:cNvGrpSpPr>
          <p:nvPr/>
        </p:nvGrpSpPr>
        <p:grpSpPr bwMode="auto">
          <a:xfrm>
            <a:off x="7092950" y="1752600"/>
            <a:ext cx="215900" cy="3797300"/>
            <a:chOff x="4468" y="868"/>
            <a:chExt cx="136" cy="2392"/>
          </a:xfrm>
        </p:grpSpPr>
        <p:sp>
          <p:nvSpPr>
            <p:cNvPr id="231556" name="Rectangle 132"/>
            <p:cNvSpPr>
              <a:spLocks noChangeArrowheads="1"/>
            </p:cNvSpPr>
            <p:nvPr/>
          </p:nvSpPr>
          <p:spPr bwMode="auto">
            <a:xfrm>
              <a:off x="4468" y="868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57" name="Rectangle 133"/>
            <p:cNvSpPr>
              <a:spLocks noChangeArrowheads="1"/>
            </p:cNvSpPr>
            <p:nvPr/>
          </p:nvSpPr>
          <p:spPr bwMode="auto">
            <a:xfrm>
              <a:off x="4468" y="3076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58" name="Rectangle 134"/>
            <p:cNvSpPr>
              <a:spLocks noChangeArrowheads="1"/>
            </p:cNvSpPr>
            <p:nvPr/>
          </p:nvSpPr>
          <p:spPr bwMode="auto">
            <a:xfrm>
              <a:off x="4468" y="1924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25" name="Group 135"/>
          <p:cNvGrpSpPr>
            <a:grpSpLocks/>
          </p:cNvGrpSpPr>
          <p:nvPr/>
        </p:nvGrpSpPr>
        <p:grpSpPr bwMode="auto">
          <a:xfrm>
            <a:off x="7473950" y="1752600"/>
            <a:ext cx="215900" cy="3797300"/>
            <a:chOff x="4708" y="868"/>
            <a:chExt cx="136" cy="2392"/>
          </a:xfrm>
        </p:grpSpPr>
        <p:sp>
          <p:nvSpPr>
            <p:cNvPr id="231560" name="Rectangle 136"/>
            <p:cNvSpPr>
              <a:spLocks noChangeArrowheads="1"/>
            </p:cNvSpPr>
            <p:nvPr/>
          </p:nvSpPr>
          <p:spPr bwMode="auto">
            <a:xfrm>
              <a:off x="4708" y="868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61" name="Rectangle 137"/>
            <p:cNvSpPr>
              <a:spLocks noChangeArrowheads="1"/>
            </p:cNvSpPr>
            <p:nvPr/>
          </p:nvSpPr>
          <p:spPr bwMode="auto">
            <a:xfrm>
              <a:off x="4708" y="3076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62" name="Rectangle 138"/>
            <p:cNvSpPr>
              <a:spLocks noChangeArrowheads="1"/>
            </p:cNvSpPr>
            <p:nvPr/>
          </p:nvSpPr>
          <p:spPr bwMode="auto">
            <a:xfrm>
              <a:off x="4708" y="1924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27" name="Group 139"/>
          <p:cNvGrpSpPr>
            <a:grpSpLocks/>
          </p:cNvGrpSpPr>
          <p:nvPr/>
        </p:nvGrpSpPr>
        <p:grpSpPr bwMode="auto">
          <a:xfrm>
            <a:off x="7778750" y="1752600"/>
            <a:ext cx="215900" cy="3797300"/>
            <a:chOff x="4900" y="868"/>
            <a:chExt cx="136" cy="2392"/>
          </a:xfrm>
        </p:grpSpPr>
        <p:sp>
          <p:nvSpPr>
            <p:cNvPr id="231564" name="Rectangle 140"/>
            <p:cNvSpPr>
              <a:spLocks noChangeArrowheads="1"/>
            </p:cNvSpPr>
            <p:nvPr/>
          </p:nvSpPr>
          <p:spPr bwMode="auto">
            <a:xfrm>
              <a:off x="4900" y="868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65" name="Rectangle 141"/>
            <p:cNvSpPr>
              <a:spLocks noChangeArrowheads="1"/>
            </p:cNvSpPr>
            <p:nvPr/>
          </p:nvSpPr>
          <p:spPr bwMode="auto">
            <a:xfrm>
              <a:off x="4900" y="3076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66" name="Rectangle 142"/>
            <p:cNvSpPr>
              <a:spLocks noChangeArrowheads="1"/>
            </p:cNvSpPr>
            <p:nvPr/>
          </p:nvSpPr>
          <p:spPr bwMode="auto">
            <a:xfrm>
              <a:off x="4900" y="1924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32" name="Group 143"/>
          <p:cNvGrpSpPr>
            <a:grpSpLocks/>
          </p:cNvGrpSpPr>
          <p:nvPr/>
        </p:nvGrpSpPr>
        <p:grpSpPr bwMode="auto">
          <a:xfrm>
            <a:off x="8007350" y="1752600"/>
            <a:ext cx="215900" cy="3797300"/>
            <a:chOff x="5044" y="868"/>
            <a:chExt cx="136" cy="2392"/>
          </a:xfrm>
        </p:grpSpPr>
        <p:sp>
          <p:nvSpPr>
            <p:cNvPr id="231568" name="Rectangle 144"/>
            <p:cNvSpPr>
              <a:spLocks noChangeArrowheads="1"/>
            </p:cNvSpPr>
            <p:nvPr/>
          </p:nvSpPr>
          <p:spPr bwMode="auto">
            <a:xfrm>
              <a:off x="5044" y="868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69" name="Rectangle 145"/>
            <p:cNvSpPr>
              <a:spLocks noChangeArrowheads="1"/>
            </p:cNvSpPr>
            <p:nvPr/>
          </p:nvSpPr>
          <p:spPr bwMode="auto">
            <a:xfrm>
              <a:off x="5044" y="3076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70" name="Rectangle 146"/>
            <p:cNvSpPr>
              <a:spLocks noChangeArrowheads="1"/>
            </p:cNvSpPr>
            <p:nvPr/>
          </p:nvSpPr>
          <p:spPr bwMode="auto">
            <a:xfrm>
              <a:off x="5044" y="1924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39" name="Group 147"/>
          <p:cNvGrpSpPr>
            <a:grpSpLocks/>
          </p:cNvGrpSpPr>
          <p:nvPr/>
        </p:nvGrpSpPr>
        <p:grpSpPr bwMode="auto">
          <a:xfrm>
            <a:off x="3429000" y="1600200"/>
            <a:ext cx="3429000" cy="4191000"/>
            <a:chOff x="2160" y="1008"/>
            <a:chExt cx="2160" cy="2640"/>
          </a:xfrm>
        </p:grpSpPr>
        <p:sp>
          <p:nvSpPr>
            <p:cNvPr id="231572" name="Freeform 148"/>
            <p:cNvSpPr>
              <a:spLocks/>
            </p:cNvSpPr>
            <p:nvPr/>
          </p:nvSpPr>
          <p:spPr bwMode="auto">
            <a:xfrm>
              <a:off x="2160" y="1008"/>
              <a:ext cx="216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2" y="420"/>
                </a:cxn>
                <a:cxn ang="0">
                  <a:pos x="2160" y="432"/>
                </a:cxn>
              </a:cxnLst>
              <a:rect l="0" t="0" r="r" b="b"/>
              <a:pathLst>
                <a:path w="2160" h="432">
                  <a:moveTo>
                    <a:pt x="0" y="0"/>
                  </a:moveTo>
                  <a:lnTo>
                    <a:pt x="712" y="420"/>
                  </a:lnTo>
                  <a:lnTo>
                    <a:pt x="2160" y="432"/>
                  </a:lnTo>
                </a:path>
              </a:pathLst>
            </a:custGeom>
            <a:noFill/>
            <a:ln w="57150" cap="sq" cmpd="sng">
              <a:solidFill>
                <a:srgbClr val="CC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573" name="Freeform 149"/>
            <p:cNvSpPr>
              <a:spLocks/>
            </p:cNvSpPr>
            <p:nvPr/>
          </p:nvSpPr>
          <p:spPr bwMode="auto">
            <a:xfrm>
              <a:off x="2160" y="2448"/>
              <a:ext cx="2112" cy="1200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672" y="0"/>
                </a:cxn>
                <a:cxn ang="0">
                  <a:pos x="2112" y="1200"/>
                </a:cxn>
              </a:cxnLst>
              <a:rect l="0" t="0" r="r" b="b"/>
              <a:pathLst>
                <a:path w="2112" h="1200">
                  <a:moveTo>
                    <a:pt x="0" y="384"/>
                  </a:moveTo>
                  <a:lnTo>
                    <a:pt x="672" y="0"/>
                  </a:lnTo>
                  <a:lnTo>
                    <a:pt x="2112" y="1200"/>
                  </a:lnTo>
                </a:path>
              </a:pathLst>
            </a:custGeom>
            <a:noFill/>
            <a:ln w="57150" cap="sq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574" name="Freeform 150"/>
            <p:cNvSpPr>
              <a:spLocks/>
            </p:cNvSpPr>
            <p:nvPr/>
          </p:nvSpPr>
          <p:spPr bwMode="auto">
            <a:xfrm>
              <a:off x="2160" y="2448"/>
              <a:ext cx="2160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672" y="1152"/>
                </a:cxn>
                <a:cxn ang="0">
                  <a:pos x="2160" y="0"/>
                </a:cxn>
              </a:cxnLst>
              <a:rect l="0" t="0" r="r" b="b"/>
              <a:pathLst>
                <a:path w="2160" h="1200">
                  <a:moveTo>
                    <a:pt x="0" y="1200"/>
                  </a:moveTo>
                  <a:lnTo>
                    <a:pt x="672" y="1152"/>
                  </a:lnTo>
                  <a:lnTo>
                    <a:pt x="2160" y="0"/>
                  </a:lnTo>
                </a:path>
              </a:pathLst>
            </a:custGeom>
            <a:noFill/>
            <a:ln w="57150" cap="sq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1575" name="Oval 151"/>
          <p:cNvSpPr>
            <a:spLocks noChangeArrowheads="1"/>
          </p:cNvSpPr>
          <p:nvPr/>
        </p:nvSpPr>
        <p:spPr bwMode="auto">
          <a:xfrm>
            <a:off x="4419600" y="556260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1446" name="Group 152"/>
          <p:cNvGrpSpPr>
            <a:grpSpLocks/>
          </p:cNvGrpSpPr>
          <p:nvPr/>
        </p:nvGrpSpPr>
        <p:grpSpPr bwMode="auto">
          <a:xfrm>
            <a:off x="4197350" y="1143000"/>
            <a:ext cx="215900" cy="4559300"/>
            <a:chOff x="2644" y="484"/>
            <a:chExt cx="136" cy="2872"/>
          </a:xfrm>
        </p:grpSpPr>
        <p:sp>
          <p:nvSpPr>
            <p:cNvPr id="231577" name="Rectangle 153"/>
            <p:cNvSpPr>
              <a:spLocks noChangeArrowheads="1"/>
            </p:cNvSpPr>
            <p:nvPr/>
          </p:nvSpPr>
          <p:spPr bwMode="auto">
            <a:xfrm>
              <a:off x="2644" y="484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78" name="Rectangle 154"/>
            <p:cNvSpPr>
              <a:spLocks noChangeArrowheads="1"/>
            </p:cNvSpPr>
            <p:nvPr/>
          </p:nvSpPr>
          <p:spPr bwMode="auto">
            <a:xfrm>
              <a:off x="2644" y="2356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79" name="Rectangle 155"/>
            <p:cNvSpPr>
              <a:spLocks noChangeArrowheads="1"/>
            </p:cNvSpPr>
            <p:nvPr/>
          </p:nvSpPr>
          <p:spPr bwMode="auto">
            <a:xfrm>
              <a:off x="2644" y="3172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1447" name="Group 156"/>
          <p:cNvGrpSpPr>
            <a:grpSpLocks/>
          </p:cNvGrpSpPr>
          <p:nvPr/>
        </p:nvGrpSpPr>
        <p:grpSpPr bwMode="auto">
          <a:xfrm>
            <a:off x="4502150" y="1143000"/>
            <a:ext cx="215900" cy="4559300"/>
            <a:chOff x="2836" y="484"/>
            <a:chExt cx="136" cy="2872"/>
          </a:xfrm>
        </p:grpSpPr>
        <p:sp>
          <p:nvSpPr>
            <p:cNvPr id="231581" name="Rectangle 157"/>
            <p:cNvSpPr>
              <a:spLocks noChangeArrowheads="1"/>
            </p:cNvSpPr>
            <p:nvPr/>
          </p:nvSpPr>
          <p:spPr bwMode="auto">
            <a:xfrm>
              <a:off x="2836" y="484"/>
              <a:ext cx="136" cy="18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82" name="Rectangle 158"/>
            <p:cNvSpPr>
              <a:spLocks noChangeArrowheads="1"/>
            </p:cNvSpPr>
            <p:nvPr/>
          </p:nvSpPr>
          <p:spPr bwMode="auto">
            <a:xfrm>
              <a:off x="2836" y="2356"/>
              <a:ext cx="136" cy="1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83" name="Rectangle 159"/>
            <p:cNvSpPr>
              <a:spLocks noChangeArrowheads="1"/>
            </p:cNvSpPr>
            <p:nvPr/>
          </p:nvSpPr>
          <p:spPr bwMode="auto">
            <a:xfrm>
              <a:off x="2836" y="3172"/>
              <a:ext cx="136" cy="1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584" name="Oval 160"/>
          <p:cNvSpPr>
            <a:spLocks noChangeArrowheads="1"/>
          </p:cNvSpPr>
          <p:nvPr/>
        </p:nvSpPr>
        <p:spPr bwMode="auto">
          <a:xfrm>
            <a:off x="4419600" y="207010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585" name="Oval 161"/>
          <p:cNvSpPr>
            <a:spLocks noChangeArrowheads="1"/>
          </p:cNvSpPr>
          <p:nvPr/>
        </p:nvSpPr>
        <p:spPr bwMode="auto">
          <a:xfrm>
            <a:off x="4419600" y="381000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586" name="Oval 162"/>
          <p:cNvSpPr>
            <a:spLocks noChangeArrowheads="1"/>
          </p:cNvSpPr>
          <p:nvPr/>
        </p:nvSpPr>
        <p:spPr bwMode="auto">
          <a:xfrm>
            <a:off x="3962400" y="838200"/>
            <a:ext cx="3505200" cy="5867400"/>
          </a:xfrm>
          <a:prstGeom prst="ellipse">
            <a:avLst/>
          </a:prstGeom>
          <a:noFill/>
          <a:ln w="57150" cap="rnd">
            <a:solidFill>
              <a:srgbClr val="CC33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587" name="Rectangle 1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Output Queues</a:t>
            </a:r>
          </a:p>
        </p:txBody>
      </p:sp>
    </p:spTree>
    <p:extLst>
      <p:ext uri="{BB962C8B-B14F-4D97-AF65-F5344CB8AC3E}">
        <p14:creationId xmlns:p14="http://schemas.microsoft.com/office/powerpoint/2010/main" val="1699305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25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75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25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5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58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4F903-3ADA-4582-80F5-B84DECD29F26}" type="slidenum">
              <a:rPr lang="en-US"/>
              <a:pPr/>
              <a:t>47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graphicFrame>
        <p:nvGraphicFramePr>
          <p:cNvPr id="233474" name="Object 2"/>
          <p:cNvGraphicFramePr>
            <a:graphicFrameLocks noChangeAspect="1"/>
          </p:cNvGraphicFramePr>
          <p:nvPr/>
        </p:nvGraphicFramePr>
        <p:xfrm>
          <a:off x="-152400" y="-381000"/>
          <a:ext cx="9448800" cy="769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3" name="Worksheet" r:id="rId4" imgW="5511800" imgH="4013200" progId="Excel.Sheet.8">
                  <p:embed/>
                </p:oleObj>
              </mc:Choice>
              <mc:Fallback>
                <p:oleObj name="Worksheet" r:id="rId4" imgW="5511800" imgH="4013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-381000"/>
                        <a:ext cx="9448800" cy="769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r>
              <a:rPr lang="en-US" dirty="0"/>
              <a:t>A Router with Virtual Output Queues</a:t>
            </a:r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7772400" y="4800600"/>
            <a:ext cx="762000" cy="685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3477" name="AutoShape 5"/>
          <p:cNvSpPr>
            <a:spLocks noChangeArrowheads="1"/>
          </p:cNvSpPr>
          <p:nvPr/>
        </p:nvSpPr>
        <p:spPr bwMode="auto">
          <a:xfrm>
            <a:off x="5867400" y="2057400"/>
            <a:ext cx="2286000" cy="1676400"/>
          </a:xfrm>
          <a:prstGeom prst="wedgeRectCallout">
            <a:avLst>
              <a:gd name="adj1" fmla="val 60625"/>
              <a:gd name="adj2" fmla="val 83051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The best that any queueing system can achieve.</a:t>
            </a:r>
          </a:p>
        </p:txBody>
      </p:sp>
    </p:spTree>
    <p:extLst>
      <p:ext uri="{BB962C8B-B14F-4D97-AF65-F5344CB8AC3E}">
        <p14:creationId xmlns:p14="http://schemas.microsoft.com/office/powerpoint/2010/main" val="387722648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Router Architecture</a:t>
            </a:r>
          </a:p>
        </p:txBody>
      </p:sp>
      <p:sp>
        <p:nvSpPr>
          <p:cNvPr id="98" name="Content Placeholder 9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endParaRPr lang="en-US"/>
          </a:p>
        </p:txBody>
      </p:sp>
      <p:sp>
        <p:nvSpPr>
          <p:cNvPr id="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9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529B9-FF35-4978-96B6-26EC4B5B2321}" type="slidenum">
              <a:rPr lang="en-US"/>
              <a:pPr/>
              <a:t>48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4038600" y="2514600"/>
            <a:ext cx="1524000" cy="15240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143000"/>
            <a:ext cx="2057400" cy="1524000"/>
            <a:chOff x="1104" y="816"/>
            <a:chExt cx="1296" cy="960"/>
          </a:xfrm>
        </p:grpSpPr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86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76487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76488" name="Text Box 8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76490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491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0" y="2743200"/>
            <a:ext cx="2057400" cy="1524000"/>
            <a:chOff x="1104" y="816"/>
            <a:chExt cx="1296" cy="960"/>
          </a:xfrm>
        </p:grpSpPr>
        <p:sp>
          <p:nvSpPr>
            <p:cNvPr id="276493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4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76495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76496" name="Text Box 16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76497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76498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499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0" y="4800600"/>
            <a:ext cx="2057400" cy="1524000"/>
            <a:chOff x="1104" y="816"/>
            <a:chExt cx="1296" cy="960"/>
          </a:xfrm>
        </p:grpSpPr>
        <p:sp>
          <p:nvSpPr>
            <p:cNvPr id="276501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2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Lookup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IP Address</a:t>
              </a:r>
            </a:p>
          </p:txBody>
        </p:sp>
        <p:sp>
          <p:nvSpPr>
            <p:cNvPr id="276503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Update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Header</a:t>
              </a:r>
            </a:p>
          </p:txBody>
        </p:sp>
        <p:sp>
          <p:nvSpPr>
            <p:cNvPr id="276504" name="Text Box 24"/>
            <p:cNvSpPr txBox="1">
              <a:spLocks noChangeArrowheads="1"/>
            </p:cNvSpPr>
            <p:nvPr/>
          </p:nvSpPr>
          <p:spPr bwMode="auto">
            <a:xfrm>
              <a:off x="1248" y="866"/>
              <a:ext cx="839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Calibri" pitchFamily="34" charset="0"/>
                </a:rPr>
                <a:t>Header Processing</a:t>
              </a:r>
            </a:p>
          </p:txBody>
        </p:sp>
        <p:sp>
          <p:nvSpPr>
            <p:cNvPr id="276505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latin typeface="Calibri" pitchFamily="34" charset="0"/>
                </a:rPr>
                <a:t>Address</a:t>
              </a:r>
            </a:p>
            <a:p>
              <a:pPr algn="ctr" eaLnBrk="0" hangingPunct="0"/>
              <a:r>
                <a:rPr lang="en-US" sz="1000">
                  <a:latin typeface="Calibri" pitchFamily="34" charset="0"/>
                </a:rPr>
                <a:t>Table</a:t>
              </a:r>
            </a:p>
          </p:txBody>
        </p:sp>
        <p:sp>
          <p:nvSpPr>
            <p:cNvPr id="276506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07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508" name="Line 28"/>
          <p:cNvSpPr>
            <a:spLocks noChangeShapeType="1"/>
          </p:cNvSpPr>
          <p:nvPr/>
        </p:nvSpPr>
        <p:spPr bwMode="auto">
          <a:xfrm>
            <a:off x="2057400" y="43434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09" name="Line 29"/>
          <p:cNvSpPr>
            <a:spLocks noChangeShapeType="1"/>
          </p:cNvSpPr>
          <p:nvPr/>
        </p:nvSpPr>
        <p:spPr bwMode="auto">
          <a:xfrm>
            <a:off x="3048000" y="43434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10" name="Line 30"/>
          <p:cNvSpPr>
            <a:spLocks noChangeShapeType="1"/>
          </p:cNvSpPr>
          <p:nvPr/>
        </p:nvSpPr>
        <p:spPr bwMode="auto">
          <a:xfrm>
            <a:off x="-76200" y="167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11" name="Line 31"/>
          <p:cNvSpPr>
            <a:spLocks noChangeShapeType="1"/>
          </p:cNvSpPr>
          <p:nvPr/>
        </p:nvSpPr>
        <p:spPr bwMode="auto">
          <a:xfrm>
            <a:off x="-76200" y="32766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12" name="Line 32"/>
          <p:cNvSpPr>
            <a:spLocks noChangeShapeType="1"/>
          </p:cNvSpPr>
          <p:nvPr/>
        </p:nvSpPr>
        <p:spPr bwMode="auto">
          <a:xfrm>
            <a:off x="-76200" y="5334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13" name="Rectangle 33"/>
          <p:cNvSpPr>
            <a:spLocks noChangeArrowheads="1"/>
          </p:cNvSpPr>
          <p:nvPr/>
        </p:nvSpPr>
        <p:spPr bwMode="auto">
          <a:xfrm>
            <a:off x="6019800" y="1143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4" name="Rectangle 34"/>
          <p:cNvSpPr>
            <a:spLocks noChangeArrowheads="1"/>
          </p:cNvSpPr>
          <p:nvPr/>
        </p:nvSpPr>
        <p:spPr bwMode="auto">
          <a:xfrm>
            <a:off x="6629400" y="129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76515" name="Rectangle 35"/>
          <p:cNvSpPr>
            <a:spLocks noChangeArrowheads="1"/>
          </p:cNvSpPr>
          <p:nvPr/>
        </p:nvSpPr>
        <p:spPr bwMode="auto">
          <a:xfrm>
            <a:off x="6732588" y="210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76516" name="Line 36"/>
          <p:cNvSpPr>
            <a:spLocks noChangeShapeType="1"/>
          </p:cNvSpPr>
          <p:nvPr/>
        </p:nvSpPr>
        <p:spPr bwMode="auto">
          <a:xfrm>
            <a:off x="6829425" y="180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17" name="Line 37"/>
          <p:cNvSpPr>
            <a:spLocks noChangeShapeType="1"/>
          </p:cNvSpPr>
          <p:nvPr/>
        </p:nvSpPr>
        <p:spPr bwMode="auto">
          <a:xfrm flipV="1">
            <a:off x="7275513" y="180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18" name="Line 38"/>
          <p:cNvSpPr>
            <a:spLocks noChangeShapeType="1"/>
          </p:cNvSpPr>
          <p:nvPr/>
        </p:nvSpPr>
        <p:spPr bwMode="auto">
          <a:xfrm>
            <a:off x="7543800" y="16002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19" name="Rectangle 39"/>
          <p:cNvSpPr>
            <a:spLocks noChangeArrowheads="1"/>
          </p:cNvSpPr>
          <p:nvPr/>
        </p:nvSpPr>
        <p:spPr bwMode="auto">
          <a:xfrm>
            <a:off x="6019800" y="27432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20" name="Rectangle 40"/>
          <p:cNvSpPr>
            <a:spLocks noChangeArrowheads="1"/>
          </p:cNvSpPr>
          <p:nvPr/>
        </p:nvSpPr>
        <p:spPr bwMode="auto">
          <a:xfrm>
            <a:off x="6629400" y="28956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76521" name="Rectangle 41"/>
          <p:cNvSpPr>
            <a:spLocks noChangeArrowheads="1"/>
          </p:cNvSpPr>
          <p:nvPr/>
        </p:nvSpPr>
        <p:spPr bwMode="auto">
          <a:xfrm>
            <a:off x="6732588" y="37099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76522" name="Line 42"/>
          <p:cNvSpPr>
            <a:spLocks noChangeShapeType="1"/>
          </p:cNvSpPr>
          <p:nvPr/>
        </p:nvSpPr>
        <p:spPr bwMode="auto">
          <a:xfrm>
            <a:off x="6829425" y="34083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23" name="Line 43"/>
          <p:cNvSpPr>
            <a:spLocks noChangeShapeType="1"/>
          </p:cNvSpPr>
          <p:nvPr/>
        </p:nvSpPr>
        <p:spPr bwMode="auto">
          <a:xfrm flipV="1">
            <a:off x="7275513" y="34083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24" name="Line 44"/>
          <p:cNvSpPr>
            <a:spLocks noChangeShapeType="1"/>
          </p:cNvSpPr>
          <p:nvPr/>
        </p:nvSpPr>
        <p:spPr bwMode="auto">
          <a:xfrm>
            <a:off x="7543800" y="32004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25" name="Rectangle 45"/>
          <p:cNvSpPr>
            <a:spLocks noChangeArrowheads="1"/>
          </p:cNvSpPr>
          <p:nvPr/>
        </p:nvSpPr>
        <p:spPr bwMode="auto">
          <a:xfrm>
            <a:off x="6019800" y="4800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Calibri" pitchFamily="34" charset="0"/>
            </a:endParaRPr>
          </a:p>
        </p:txBody>
      </p:sp>
      <p:sp>
        <p:nvSpPr>
          <p:cNvPr id="276526" name="Rectangle 46"/>
          <p:cNvSpPr>
            <a:spLocks noChangeArrowheads="1"/>
          </p:cNvSpPr>
          <p:nvPr/>
        </p:nvSpPr>
        <p:spPr bwMode="auto">
          <a:xfrm>
            <a:off x="6629400" y="4953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Calibri" pitchFamily="34" charset="0"/>
              </a:rPr>
              <a:t>Queue</a:t>
            </a:r>
          </a:p>
          <a:p>
            <a:pPr algn="ctr" eaLnBrk="0" hangingPunct="0"/>
            <a:r>
              <a:rPr lang="en-US" sz="1400">
                <a:latin typeface="Calibri" pitchFamily="34" charset="0"/>
              </a:rPr>
              <a:t>Packet</a:t>
            </a:r>
          </a:p>
        </p:txBody>
      </p:sp>
      <p:sp>
        <p:nvSpPr>
          <p:cNvPr id="276527" name="Rectangle 47"/>
          <p:cNvSpPr>
            <a:spLocks noChangeArrowheads="1"/>
          </p:cNvSpPr>
          <p:nvPr/>
        </p:nvSpPr>
        <p:spPr bwMode="auto">
          <a:xfrm>
            <a:off x="6732588" y="5767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000"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sz="1000">
                <a:latin typeface="Calibri" pitchFamily="34" charset="0"/>
              </a:rPr>
              <a:t>Memory</a:t>
            </a:r>
          </a:p>
        </p:txBody>
      </p:sp>
      <p:sp>
        <p:nvSpPr>
          <p:cNvPr id="276528" name="Line 48"/>
          <p:cNvSpPr>
            <a:spLocks noChangeShapeType="1"/>
          </p:cNvSpPr>
          <p:nvPr/>
        </p:nvSpPr>
        <p:spPr bwMode="auto">
          <a:xfrm>
            <a:off x="6829425" y="5465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29" name="Line 49"/>
          <p:cNvSpPr>
            <a:spLocks noChangeShapeType="1"/>
          </p:cNvSpPr>
          <p:nvPr/>
        </p:nvSpPr>
        <p:spPr bwMode="auto">
          <a:xfrm flipV="1">
            <a:off x="7275513" y="5465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30" name="Line 50"/>
          <p:cNvSpPr>
            <a:spLocks noChangeShapeType="1"/>
          </p:cNvSpPr>
          <p:nvPr/>
        </p:nvSpPr>
        <p:spPr bwMode="auto">
          <a:xfrm>
            <a:off x="7543800" y="5257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31" name="Line 51"/>
          <p:cNvSpPr>
            <a:spLocks noChangeShapeType="1"/>
          </p:cNvSpPr>
          <p:nvPr/>
        </p:nvSpPr>
        <p:spPr bwMode="auto">
          <a:xfrm>
            <a:off x="6553200" y="43434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32" name="Line 52"/>
          <p:cNvSpPr>
            <a:spLocks noChangeShapeType="1"/>
          </p:cNvSpPr>
          <p:nvPr/>
        </p:nvSpPr>
        <p:spPr bwMode="auto">
          <a:xfrm>
            <a:off x="7543800" y="43434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6533" name="Oval 53"/>
          <p:cNvSpPr>
            <a:spLocks noChangeArrowheads="1"/>
          </p:cNvSpPr>
          <p:nvPr/>
        </p:nvSpPr>
        <p:spPr bwMode="auto">
          <a:xfrm>
            <a:off x="5715000" y="1524000"/>
            <a:ext cx="152400" cy="152400"/>
          </a:xfrm>
          <a:prstGeom prst="ellipse">
            <a:avLst/>
          </a:prstGeom>
          <a:solidFill>
            <a:schemeClr val="tx2"/>
          </a:solidFill>
          <a:ln w="1270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4" name="Oval 54"/>
          <p:cNvSpPr>
            <a:spLocks noChangeArrowheads="1"/>
          </p:cNvSpPr>
          <p:nvPr/>
        </p:nvSpPr>
        <p:spPr bwMode="auto">
          <a:xfrm>
            <a:off x="5715000" y="30480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5" name="Oval 55"/>
          <p:cNvSpPr>
            <a:spLocks noChangeArrowheads="1"/>
          </p:cNvSpPr>
          <p:nvPr/>
        </p:nvSpPr>
        <p:spPr bwMode="auto">
          <a:xfrm>
            <a:off x="57150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6" name="Oval 56"/>
          <p:cNvSpPr>
            <a:spLocks noChangeArrowheads="1"/>
          </p:cNvSpPr>
          <p:nvPr/>
        </p:nvSpPr>
        <p:spPr bwMode="auto">
          <a:xfrm>
            <a:off x="3733800" y="152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7" name="Oval 57"/>
          <p:cNvSpPr>
            <a:spLocks noChangeArrowheads="1"/>
          </p:cNvSpPr>
          <p:nvPr/>
        </p:nvSpPr>
        <p:spPr bwMode="auto">
          <a:xfrm>
            <a:off x="3733800" y="3048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38" name="Oval 58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4572000" y="2667000"/>
            <a:ext cx="457200" cy="1219200"/>
            <a:chOff x="2736" y="1824"/>
            <a:chExt cx="288" cy="768"/>
          </a:xfrm>
        </p:grpSpPr>
        <p:sp>
          <p:nvSpPr>
            <p:cNvPr id="276540" name="Line 60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41" name="Line 61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42" name="Line 62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43" name="Line 63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 rot="-5400000">
            <a:off x="4572000" y="2667000"/>
            <a:ext cx="457200" cy="1219200"/>
            <a:chOff x="2736" y="1824"/>
            <a:chExt cx="288" cy="768"/>
          </a:xfrm>
        </p:grpSpPr>
        <p:sp>
          <p:nvSpPr>
            <p:cNvPr id="276545" name="Line 65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46" name="Line 66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47" name="Line 67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48" name="Line 68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152400" y="1219200"/>
            <a:ext cx="1219200" cy="4038600"/>
            <a:chOff x="96" y="864"/>
            <a:chExt cx="768" cy="2544"/>
          </a:xfrm>
        </p:grpSpPr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96" y="864"/>
              <a:ext cx="768" cy="240"/>
              <a:chOff x="-48" y="816"/>
              <a:chExt cx="912" cy="240"/>
            </a:xfrm>
          </p:grpSpPr>
          <p:sp>
            <p:nvSpPr>
              <p:cNvPr id="276551" name="Rectangle 71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76552" name="Rectangle 72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96" y="1872"/>
              <a:ext cx="768" cy="240"/>
              <a:chOff x="-48" y="816"/>
              <a:chExt cx="912" cy="240"/>
            </a:xfrm>
          </p:grpSpPr>
          <p:sp>
            <p:nvSpPr>
              <p:cNvPr id="276554" name="Rectangle 74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76555" name="Rectangle 75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  <p:grpSp>
          <p:nvGrpSpPr>
            <p:cNvPr id="10" name="Group 76"/>
            <p:cNvGrpSpPr>
              <a:grpSpLocks/>
            </p:cNvGrpSpPr>
            <p:nvPr/>
          </p:nvGrpSpPr>
          <p:grpSpPr bwMode="auto">
            <a:xfrm>
              <a:off x="96" y="3168"/>
              <a:ext cx="768" cy="240"/>
              <a:chOff x="-48" y="816"/>
              <a:chExt cx="912" cy="240"/>
            </a:xfrm>
          </p:grpSpPr>
          <p:sp>
            <p:nvSpPr>
              <p:cNvPr id="276557" name="Rectangle 77"/>
              <p:cNvSpPr>
                <a:spLocks noChangeArrowheads="1"/>
              </p:cNvSpPr>
              <p:nvPr/>
            </p:nvSpPr>
            <p:spPr bwMode="auto">
              <a:xfrm>
                <a:off x="-48" y="816"/>
                <a:ext cx="912" cy="240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Data</a:t>
                </a:r>
              </a:p>
            </p:txBody>
          </p:sp>
          <p:sp>
            <p:nvSpPr>
              <p:cNvPr id="276558" name="Rectangle 78"/>
              <p:cNvSpPr>
                <a:spLocks noChangeArrowheads="1"/>
              </p:cNvSpPr>
              <p:nvPr/>
            </p:nvSpPr>
            <p:spPr bwMode="auto">
              <a:xfrm>
                <a:off x="528" y="816"/>
                <a:ext cx="336" cy="240"/>
              </a:xfrm>
              <a:prstGeom prst="rect">
                <a:avLst/>
              </a:prstGeom>
              <a:solidFill>
                <a:srgbClr val="CC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</a:p>
            </p:txBody>
          </p:sp>
        </p:grp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3733800" y="1663700"/>
            <a:ext cx="2844800" cy="3378200"/>
            <a:chOff x="2352" y="1144"/>
            <a:chExt cx="1792" cy="2128"/>
          </a:xfrm>
        </p:grpSpPr>
        <p:sp>
          <p:nvSpPr>
            <p:cNvPr id="276560" name="Freeform 80"/>
            <p:cNvSpPr>
              <a:spLocks/>
            </p:cNvSpPr>
            <p:nvPr/>
          </p:nvSpPr>
          <p:spPr bwMode="auto">
            <a:xfrm>
              <a:off x="2512" y="1144"/>
              <a:ext cx="1616" cy="8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12"/>
                </a:cxn>
                <a:cxn ang="0">
                  <a:pos x="336" y="248"/>
                </a:cxn>
                <a:cxn ang="0">
                  <a:pos x="496" y="368"/>
                </a:cxn>
                <a:cxn ang="0">
                  <a:pos x="560" y="392"/>
                </a:cxn>
                <a:cxn ang="0">
                  <a:pos x="664" y="456"/>
                </a:cxn>
                <a:cxn ang="0">
                  <a:pos x="816" y="520"/>
                </a:cxn>
                <a:cxn ang="0">
                  <a:pos x="912" y="560"/>
                </a:cxn>
                <a:cxn ang="0">
                  <a:pos x="1176" y="616"/>
                </a:cxn>
                <a:cxn ang="0">
                  <a:pos x="1472" y="656"/>
                </a:cxn>
                <a:cxn ang="0">
                  <a:pos x="1696" y="688"/>
                </a:cxn>
              </a:cxnLst>
              <a:rect l="0" t="0" r="r" b="b"/>
              <a:pathLst>
                <a:path w="1696" h="689">
                  <a:moveTo>
                    <a:pt x="0" y="0"/>
                  </a:moveTo>
                  <a:cubicBezTo>
                    <a:pt x="43" y="28"/>
                    <a:pt x="75" y="75"/>
                    <a:pt x="112" y="112"/>
                  </a:cubicBezTo>
                  <a:cubicBezTo>
                    <a:pt x="169" y="169"/>
                    <a:pt x="257" y="228"/>
                    <a:pt x="336" y="248"/>
                  </a:cubicBezTo>
                  <a:cubicBezTo>
                    <a:pt x="378" y="290"/>
                    <a:pt x="443" y="341"/>
                    <a:pt x="496" y="368"/>
                  </a:cubicBezTo>
                  <a:cubicBezTo>
                    <a:pt x="588" y="414"/>
                    <a:pt x="465" y="333"/>
                    <a:pt x="560" y="392"/>
                  </a:cubicBezTo>
                  <a:cubicBezTo>
                    <a:pt x="596" y="414"/>
                    <a:pt x="627" y="437"/>
                    <a:pt x="664" y="456"/>
                  </a:cubicBezTo>
                  <a:cubicBezTo>
                    <a:pt x="712" y="480"/>
                    <a:pt x="769" y="494"/>
                    <a:pt x="816" y="520"/>
                  </a:cubicBezTo>
                  <a:cubicBezTo>
                    <a:pt x="897" y="565"/>
                    <a:pt x="783" y="528"/>
                    <a:pt x="912" y="560"/>
                  </a:cubicBezTo>
                  <a:cubicBezTo>
                    <a:pt x="968" y="597"/>
                    <a:pt x="1117" y="606"/>
                    <a:pt x="1176" y="616"/>
                  </a:cubicBezTo>
                  <a:cubicBezTo>
                    <a:pt x="1275" y="633"/>
                    <a:pt x="1371" y="648"/>
                    <a:pt x="1472" y="656"/>
                  </a:cubicBezTo>
                  <a:cubicBezTo>
                    <a:pt x="1539" y="689"/>
                    <a:pt x="1622" y="688"/>
                    <a:pt x="1696" y="688"/>
                  </a:cubicBezTo>
                </a:path>
              </a:pathLst>
            </a:custGeom>
            <a:noFill/>
            <a:ln w="76200" cap="sq" cmpd="sng">
              <a:solidFill>
                <a:srgbClr val="CC33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61" name="Freeform 81"/>
            <p:cNvSpPr>
              <a:spLocks/>
            </p:cNvSpPr>
            <p:nvPr/>
          </p:nvSpPr>
          <p:spPr bwMode="auto">
            <a:xfrm flipV="1">
              <a:off x="2448" y="2400"/>
              <a:ext cx="1696" cy="8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12"/>
                </a:cxn>
                <a:cxn ang="0">
                  <a:pos x="336" y="248"/>
                </a:cxn>
                <a:cxn ang="0">
                  <a:pos x="496" y="368"/>
                </a:cxn>
                <a:cxn ang="0">
                  <a:pos x="560" y="392"/>
                </a:cxn>
                <a:cxn ang="0">
                  <a:pos x="664" y="456"/>
                </a:cxn>
                <a:cxn ang="0">
                  <a:pos x="816" y="520"/>
                </a:cxn>
                <a:cxn ang="0">
                  <a:pos x="912" y="560"/>
                </a:cxn>
                <a:cxn ang="0">
                  <a:pos x="1176" y="616"/>
                </a:cxn>
                <a:cxn ang="0">
                  <a:pos x="1472" y="656"/>
                </a:cxn>
                <a:cxn ang="0">
                  <a:pos x="1696" y="688"/>
                </a:cxn>
              </a:cxnLst>
              <a:rect l="0" t="0" r="r" b="b"/>
              <a:pathLst>
                <a:path w="1696" h="689">
                  <a:moveTo>
                    <a:pt x="0" y="0"/>
                  </a:moveTo>
                  <a:cubicBezTo>
                    <a:pt x="43" y="28"/>
                    <a:pt x="75" y="75"/>
                    <a:pt x="112" y="112"/>
                  </a:cubicBezTo>
                  <a:cubicBezTo>
                    <a:pt x="169" y="169"/>
                    <a:pt x="257" y="228"/>
                    <a:pt x="336" y="248"/>
                  </a:cubicBezTo>
                  <a:cubicBezTo>
                    <a:pt x="378" y="290"/>
                    <a:pt x="443" y="341"/>
                    <a:pt x="496" y="368"/>
                  </a:cubicBezTo>
                  <a:cubicBezTo>
                    <a:pt x="588" y="414"/>
                    <a:pt x="465" y="333"/>
                    <a:pt x="560" y="392"/>
                  </a:cubicBezTo>
                  <a:cubicBezTo>
                    <a:pt x="596" y="414"/>
                    <a:pt x="627" y="437"/>
                    <a:pt x="664" y="456"/>
                  </a:cubicBezTo>
                  <a:cubicBezTo>
                    <a:pt x="712" y="480"/>
                    <a:pt x="769" y="494"/>
                    <a:pt x="816" y="520"/>
                  </a:cubicBezTo>
                  <a:cubicBezTo>
                    <a:pt x="897" y="565"/>
                    <a:pt x="783" y="528"/>
                    <a:pt x="912" y="560"/>
                  </a:cubicBezTo>
                  <a:cubicBezTo>
                    <a:pt x="968" y="597"/>
                    <a:pt x="1117" y="606"/>
                    <a:pt x="1176" y="616"/>
                  </a:cubicBezTo>
                  <a:cubicBezTo>
                    <a:pt x="1275" y="633"/>
                    <a:pt x="1371" y="648"/>
                    <a:pt x="1472" y="656"/>
                  </a:cubicBezTo>
                  <a:cubicBezTo>
                    <a:pt x="1539" y="689"/>
                    <a:pt x="1622" y="688"/>
                    <a:pt x="1696" y="688"/>
                  </a:cubicBezTo>
                </a:path>
              </a:pathLst>
            </a:custGeom>
            <a:noFill/>
            <a:ln w="76200" cap="sq" cmpd="sng">
              <a:solidFill>
                <a:srgbClr val="CC33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62" name="Line 82"/>
            <p:cNvSpPr>
              <a:spLocks noChangeShapeType="1"/>
            </p:cNvSpPr>
            <p:nvPr/>
          </p:nvSpPr>
          <p:spPr bwMode="auto">
            <a:xfrm>
              <a:off x="2352" y="2208"/>
              <a:ext cx="1776" cy="0"/>
            </a:xfrm>
            <a:prstGeom prst="line">
              <a:avLst/>
            </a:prstGeom>
            <a:noFill/>
            <a:ln w="76200" cap="sq">
              <a:solidFill>
                <a:srgbClr val="CC33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63" name="Line 83"/>
            <p:cNvSpPr>
              <a:spLocks noChangeShapeType="1"/>
            </p:cNvSpPr>
            <p:nvPr/>
          </p:nvSpPr>
          <p:spPr bwMode="auto">
            <a:xfrm>
              <a:off x="2400" y="2496"/>
              <a:ext cx="0" cy="67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564" name="Line 84"/>
            <p:cNvSpPr>
              <a:spLocks noChangeShapeType="1"/>
            </p:cNvSpPr>
            <p:nvPr/>
          </p:nvSpPr>
          <p:spPr bwMode="auto">
            <a:xfrm>
              <a:off x="3648" y="2256"/>
              <a:ext cx="0" cy="14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565" name="Text Box 85"/>
          <p:cNvSpPr txBox="1">
            <a:spLocks noChangeArrowheads="1"/>
          </p:cNvSpPr>
          <p:nvPr/>
        </p:nvSpPr>
        <p:spPr bwMode="auto">
          <a:xfrm>
            <a:off x="3505200" y="1187450"/>
            <a:ext cx="3000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76566" name="Text Box 86"/>
          <p:cNvSpPr txBox="1">
            <a:spLocks noChangeArrowheads="1"/>
          </p:cNvSpPr>
          <p:nvPr/>
        </p:nvSpPr>
        <p:spPr bwMode="auto">
          <a:xfrm>
            <a:off x="3505200" y="2760663"/>
            <a:ext cx="30003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76567" name="Text Box 87"/>
          <p:cNvSpPr txBox="1">
            <a:spLocks noChangeArrowheads="1"/>
          </p:cNvSpPr>
          <p:nvPr/>
        </p:nvSpPr>
        <p:spPr bwMode="auto">
          <a:xfrm>
            <a:off x="3505200" y="4894263"/>
            <a:ext cx="38417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99"/>
                </a:solidFill>
                <a:latin typeface="Calibri" pitchFamily="34" charset="0"/>
              </a:rPr>
              <a:t>N </a:t>
            </a:r>
          </a:p>
        </p:txBody>
      </p:sp>
      <p:sp>
        <p:nvSpPr>
          <p:cNvPr id="276568" name="Text Box 88"/>
          <p:cNvSpPr txBox="1">
            <a:spLocks noChangeArrowheads="1"/>
          </p:cNvSpPr>
          <p:nvPr/>
        </p:nvSpPr>
        <p:spPr bwMode="auto">
          <a:xfrm>
            <a:off x="5791200" y="1187450"/>
            <a:ext cx="30003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76569" name="Text Box 89"/>
          <p:cNvSpPr txBox="1">
            <a:spLocks noChangeArrowheads="1"/>
          </p:cNvSpPr>
          <p:nvPr/>
        </p:nvSpPr>
        <p:spPr bwMode="auto">
          <a:xfrm>
            <a:off x="5791200" y="2760663"/>
            <a:ext cx="30003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76570" name="Text Box 90"/>
          <p:cNvSpPr txBox="1">
            <a:spLocks noChangeArrowheads="1"/>
          </p:cNvSpPr>
          <p:nvPr/>
        </p:nvSpPr>
        <p:spPr bwMode="auto">
          <a:xfrm>
            <a:off x="5791200" y="4894263"/>
            <a:ext cx="331788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99"/>
                </a:solidFill>
                <a:latin typeface="Calibri" pitchFamily="34" charset="0"/>
              </a:rPr>
              <a:t>N</a:t>
            </a:r>
          </a:p>
        </p:txBody>
      </p: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6553200" y="2743200"/>
            <a:ext cx="2133600" cy="990600"/>
            <a:chOff x="4128" y="1824"/>
            <a:chExt cx="1344" cy="624"/>
          </a:xfrm>
        </p:grpSpPr>
        <p:sp>
          <p:nvSpPr>
            <p:cNvPr id="276572" name="AutoShape 92"/>
            <p:cNvSpPr>
              <a:spLocks noChangeArrowheads="1"/>
            </p:cNvSpPr>
            <p:nvPr/>
          </p:nvSpPr>
          <p:spPr bwMode="auto">
            <a:xfrm rot="5400000">
              <a:off x="4176" y="2016"/>
              <a:ext cx="384" cy="48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3" name="Text Box 93"/>
            <p:cNvSpPr txBox="1">
              <a:spLocks noChangeArrowheads="1"/>
            </p:cNvSpPr>
            <p:nvPr/>
          </p:nvSpPr>
          <p:spPr bwMode="auto">
            <a:xfrm>
              <a:off x="4128" y="1824"/>
              <a:ext cx="1344" cy="239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i="1">
                  <a:solidFill>
                    <a:srgbClr val="000099"/>
                  </a:solidFill>
                  <a:latin typeface="Calibri" pitchFamily="34" charset="0"/>
                </a:rPr>
                <a:t>N</a:t>
              </a:r>
              <a:r>
                <a:rPr lang="en-US">
                  <a:solidFill>
                    <a:srgbClr val="000099"/>
                  </a:solidFill>
                  <a:latin typeface="Calibri" pitchFamily="34" charset="0"/>
                </a:rPr>
                <a:t>  times line rate</a:t>
              </a:r>
            </a:p>
          </p:txBody>
        </p:sp>
      </p:grpSp>
      <p:sp>
        <p:nvSpPr>
          <p:cNvPr id="276574" name="Text Box 94"/>
          <p:cNvSpPr txBox="1">
            <a:spLocks noChangeArrowheads="1"/>
          </p:cNvSpPr>
          <p:nvPr/>
        </p:nvSpPr>
        <p:spPr bwMode="auto">
          <a:xfrm>
            <a:off x="3962400" y="4191000"/>
            <a:ext cx="2133600" cy="37941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i="1">
                <a:solidFill>
                  <a:srgbClr val="000099"/>
                </a:solidFill>
                <a:latin typeface="Calibri" pitchFamily="34" charset="0"/>
              </a:rPr>
              <a:t>N</a:t>
            </a:r>
            <a:r>
              <a:rPr lang="en-US">
                <a:solidFill>
                  <a:srgbClr val="000099"/>
                </a:solidFill>
                <a:latin typeface="Calibri" pitchFamily="34" charset="0"/>
              </a:rPr>
              <a:t> times line rate</a:t>
            </a:r>
          </a:p>
        </p:txBody>
      </p:sp>
    </p:spTree>
    <p:extLst>
      <p:ext uri="{BB962C8B-B14F-4D97-AF65-F5344CB8AC3E}">
        <p14:creationId xmlns:p14="http://schemas.microsoft.com/office/powerpoint/2010/main" val="274004433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C443E-7C85-45BA-B66A-330342426E2B}" type="slidenum">
              <a:rPr lang="en-US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Packet Switching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What is a router?</a:t>
            </a:r>
          </a:p>
          <a:p>
            <a:pPr lvl="1"/>
            <a:r>
              <a:rPr lang="en-US" dirty="0"/>
              <a:t>Router architecture</a:t>
            </a:r>
          </a:p>
          <a:p>
            <a:endParaRPr lang="en-US" dirty="0"/>
          </a:p>
          <a:p>
            <a:r>
              <a:rPr lang="en-US" dirty="0"/>
              <a:t>Packet processing in routers</a:t>
            </a:r>
          </a:p>
          <a:p>
            <a:pPr lvl="1"/>
            <a:r>
              <a:rPr lang="en-US" dirty="0"/>
              <a:t>IP address lookup</a:t>
            </a:r>
          </a:p>
          <a:p>
            <a:pPr lvl="1"/>
            <a:r>
              <a:rPr lang="en-US" dirty="0"/>
              <a:t>Packet buffering</a:t>
            </a:r>
          </a:p>
          <a:p>
            <a:pPr lvl="1"/>
            <a:r>
              <a:rPr lang="en-US" dirty="0"/>
              <a:t>Switching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Router architectures</a:t>
            </a:r>
          </a:p>
          <a:p>
            <a:pPr lvl="1"/>
            <a:r>
              <a:rPr lang="en-US" dirty="0"/>
              <a:t>The evolution</a:t>
            </a:r>
          </a:p>
          <a:p>
            <a:pPr lvl="1"/>
            <a:r>
              <a:rPr lang="en-US" dirty="0"/>
              <a:t>Software-Defined Networking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3400" y="3886200"/>
            <a:ext cx="533400" cy="457200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78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639E-6 1.07895E-6 L -0.03751 0.133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66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C32D8-BA43-4F7D-9ADA-A0A48508921B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– Part II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SDN Challenges and Opportunities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Controller and switch design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Reliability, efficiency, and scalability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Programming, correctness, and debugging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SDN security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New abstractions, state management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Network services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Network function virtualization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Network optimization</a:t>
            </a: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04FA3-E542-4335-90CB-E6608F89D03D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0" y="1371600"/>
            <a:ext cx="6454775" cy="4719638"/>
            <a:chOff x="1440" y="864"/>
            <a:chExt cx="4066" cy="297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060" y="864"/>
              <a:ext cx="2446" cy="2385"/>
              <a:chOff x="3060" y="1296"/>
              <a:chExt cx="2446" cy="238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072" y="1296"/>
                <a:ext cx="2352" cy="612"/>
                <a:chOff x="3072" y="1296"/>
                <a:chExt cx="2352" cy="612"/>
              </a:xfrm>
            </p:grpSpPr>
            <p:sp>
              <p:nvSpPr>
                <p:cNvPr id="188421" name="Rectangle 5"/>
                <p:cNvSpPr>
                  <a:spLocks noChangeArrowheads="1"/>
                </p:cNvSpPr>
                <p:nvPr/>
              </p:nvSpPr>
              <p:spPr bwMode="auto">
                <a:xfrm>
                  <a:off x="3072" y="1296"/>
                  <a:ext cx="2352" cy="612"/>
                </a:xfrm>
                <a:prstGeom prst="rect">
                  <a:avLst/>
                </a:prstGeom>
                <a:solidFill>
                  <a:srgbClr val="00279F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422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3936" y="1404"/>
                  <a:ext cx="334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en-US" sz="1400" dirty="0">
                      <a:latin typeface="Calibri" pitchFamily="34" charset="0"/>
                    </a:rPr>
                    <a:t>Route</a:t>
                  </a:r>
                </a:p>
                <a:p>
                  <a:pPr algn="ctr" eaLnBrk="0" hangingPunct="0"/>
                  <a:r>
                    <a:rPr lang="en-US" altLang="en-US" sz="1400" dirty="0">
                      <a:latin typeface="Calibri" pitchFamily="34" charset="0"/>
                    </a:rPr>
                    <a:t>Table</a:t>
                  </a:r>
                </a:p>
              </p:txBody>
            </p:sp>
            <p:sp>
              <p:nvSpPr>
                <p:cNvPr id="188423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3357" y="1371"/>
                  <a:ext cx="387" cy="3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altLang="en-US" dirty="0">
                      <a:latin typeface="Calibri" pitchFamily="34" charset="0"/>
                    </a:rPr>
                    <a:t>CPU</a:t>
                  </a:r>
                </a:p>
              </p:txBody>
            </p:sp>
            <p:sp>
              <p:nvSpPr>
                <p:cNvPr id="188424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4533" y="1525"/>
                  <a:ext cx="600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425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4475" y="1468"/>
                  <a:ext cx="600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426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418" y="1410"/>
                  <a:ext cx="599" cy="31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427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1392"/>
                  <a:ext cx="722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altLang="en-US" sz="1400" b="1" dirty="0">
                      <a:solidFill>
                        <a:srgbClr val="000000"/>
                      </a:solidFill>
                      <a:latin typeface="Calibri" pitchFamily="34" charset="0"/>
                    </a:rPr>
                    <a:t>Buffer</a:t>
                  </a:r>
                </a:p>
                <a:p>
                  <a:pPr algn="ctr" eaLnBrk="0" hangingPunct="0"/>
                  <a:r>
                    <a:rPr lang="en-US" altLang="en-US" sz="1400" b="1" dirty="0">
                      <a:solidFill>
                        <a:srgbClr val="000000"/>
                      </a:solidFill>
                      <a:latin typeface="Calibri" pitchFamily="34" charset="0"/>
                    </a:rPr>
                    <a:t>Memory</a:t>
                  </a:r>
                  <a:endParaRPr lang="en-US" altLang="en-US" sz="2000" b="1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88428" name="Line 12"/>
              <p:cNvSpPr>
                <a:spLocks noChangeAspect="1" noChangeShapeType="1"/>
              </p:cNvSpPr>
              <p:nvPr/>
            </p:nvSpPr>
            <p:spPr bwMode="auto">
              <a:xfrm>
                <a:off x="3116" y="2145"/>
                <a:ext cx="23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29" name="Line 13"/>
              <p:cNvSpPr>
                <a:spLocks noChangeAspect="1" noChangeShapeType="1"/>
              </p:cNvSpPr>
              <p:nvPr/>
            </p:nvSpPr>
            <p:spPr bwMode="auto">
              <a:xfrm>
                <a:off x="3519" y="1741"/>
                <a:ext cx="0" cy="404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30" name="Line 14"/>
              <p:cNvSpPr>
                <a:spLocks noChangeAspect="1" noChangeShapeType="1"/>
              </p:cNvSpPr>
              <p:nvPr/>
            </p:nvSpPr>
            <p:spPr bwMode="auto">
              <a:xfrm>
                <a:off x="4757" y="1857"/>
                <a:ext cx="0" cy="288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31" name="Rectangle 15"/>
              <p:cNvSpPr>
                <a:spLocks noChangeArrowheads="1"/>
              </p:cNvSpPr>
              <p:nvPr/>
            </p:nvSpPr>
            <p:spPr bwMode="auto">
              <a:xfrm>
                <a:off x="3060" y="2316"/>
                <a:ext cx="714" cy="8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32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3117" y="2377"/>
                <a:ext cx="609" cy="6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3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270" y="2873"/>
                <a:ext cx="312" cy="16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3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114" y="2555"/>
                <a:ext cx="595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 sz="1600" b="1" dirty="0">
                    <a:solidFill>
                      <a:srgbClr val="000000"/>
                    </a:solidFill>
                    <a:latin typeface="Calibri" pitchFamily="34" charset="0"/>
                  </a:rPr>
                  <a:t>Line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 sz="1600" b="1" dirty="0">
                    <a:solidFill>
                      <a:srgbClr val="000000"/>
                    </a:solidFill>
                    <a:latin typeface="Calibri" pitchFamily="34" charset="0"/>
                  </a:rPr>
                  <a:t>Interface</a:t>
                </a:r>
                <a:endParaRPr lang="en-US" altLang="en-US" sz="2000" b="1" i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8435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50" y="2863"/>
                <a:ext cx="3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en-US" sz="1200" b="1" i="1" dirty="0">
                    <a:solidFill>
                      <a:srgbClr val="000000"/>
                    </a:solidFill>
                    <a:latin typeface="Calibri" pitchFamily="34" charset="0"/>
                  </a:rPr>
                  <a:t>MAC</a:t>
                </a:r>
                <a:endParaRPr lang="en-US" altLang="en-US" sz="1600" b="1" i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8436" name="Line 20"/>
              <p:cNvSpPr>
                <a:spLocks noChangeAspect="1" noChangeShapeType="1"/>
              </p:cNvSpPr>
              <p:nvPr/>
            </p:nvSpPr>
            <p:spPr bwMode="auto">
              <a:xfrm>
                <a:off x="3404" y="2145"/>
                <a:ext cx="0" cy="1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37" name="Line 21"/>
              <p:cNvSpPr>
                <a:spLocks noChangeAspect="1" noChangeShapeType="1"/>
              </p:cNvSpPr>
              <p:nvPr/>
            </p:nvSpPr>
            <p:spPr bwMode="auto">
              <a:xfrm>
                <a:off x="4239" y="2145"/>
                <a:ext cx="0" cy="1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38" name="Line 22"/>
              <p:cNvSpPr>
                <a:spLocks noChangeAspect="1" noChangeShapeType="1"/>
              </p:cNvSpPr>
              <p:nvPr/>
            </p:nvSpPr>
            <p:spPr bwMode="auto">
              <a:xfrm>
                <a:off x="5045" y="2145"/>
                <a:ext cx="0" cy="15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39" name="Line 23"/>
              <p:cNvSpPr>
                <a:spLocks noChangeAspect="1" noChangeShapeType="1"/>
              </p:cNvSpPr>
              <p:nvPr/>
            </p:nvSpPr>
            <p:spPr bwMode="auto">
              <a:xfrm>
                <a:off x="3421" y="3145"/>
                <a:ext cx="0" cy="536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40" name="Line 24"/>
              <p:cNvSpPr>
                <a:spLocks noChangeAspect="1" noChangeShapeType="1"/>
              </p:cNvSpPr>
              <p:nvPr/>
            </p:nvSpPr>
            <p:spPr bwMode="auto">
              <a:xfrm>
                <a:off x="4247" y="3127"/>
                <a:ext cx="0" cy="528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41" name="Line 25"/>
              <p:cNvSpPr>
                <a:spLocks noChangeAspect="1" noChangeShapeType="1"/>
              </p:cNvSpPr>
              <p:nvPr/>
            </p:nvSpPr>
            <p:spPr bwMode="auto">
              <a:xfrm>
                <a:off x="5046" y="3121"/>
                <a:ext cx="0" cy="496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42" name="Rectangle 26"/>
              <p:cNvSpPr>
                <a:spLocks noChangeArrowheads="1"/>
              </p:cNvSpPr>
              <p:nvPr/>
            </p:nvSpPr>
            <p:spPr bwMode="auto">
              <a:xfrm>
                <a:off x="3894" y="2310"/>
                <a:ext cx="714" cy="8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43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951" y="2371"/>
                <a:ext cx="609" cy="6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44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104" y="2867"/>
                <a:ext cx="312" cy="16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45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3948" y="2549"/>
                <a:ext cx="595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 sz="1600" b="1" dirty="0">
                    <a:solidFill>
                      <a:srgbClr val="000000"/>
                    </a:solidFill>
                    <a:latin typeface="Calibri" pitchFamily="34" charset="0"/>
                  </a:rPr>
                  <a:t>Line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 sz="1600" b="1" dirty="0">
                    <a:solidFill>
                      <a:srgbClr val="000000"/>
                    </a:solidFill>
                    <a:latin typeface="Calibri" pitchFamily="34" charset="0"/>
                  </a:rPr>
                  <a:t>Interface</a:t>
                </a:r>
                <a:endParaRPr lang="en-US" altLang="en-US" sz="2000" b="1" i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8446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084" y="2857"/>
                <a:ext cx="3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en-US" sz="1200" b="1" i="1" dirty="0">
                    <a:solidFill>
                      <a:srgbClr val="000000"/>
                    </a:solidFill>
                    <a:latin typeface="Calibri" pitchFamily="34" charset="0"/>
                  </a:rPr>
                  <a:t>MAC</a:t>
                </a:r>
                <a:endParaRPr lang="en-US" altLang="en-US" sz="1600" b="1" i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8447" name="Rectangle 31"/>
              <p:cNvSpPr>
                <a:spLocks noChangeArrowheads="1"/>
              </p:cNvSpPr>
              <p:nvPr/>
            </p:nvSpPr>
            <p:spPr bwMode="auto">
              <a:xfrm>
                <a:off x="4698" y="2304"/>
                <a:ext cx="714" cy="8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48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755" y="2365"/>
                <a:ext cx="609" cy="6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49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4908" y="2861"/>
                <a:ext cx="312" cy="16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450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752" y="2543"/>
                <a:ext cx="595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 sz="1600" b="1" dirty="0">
                    <a:solidFill>
                      <a:srgbClr val="000000"/>
                    </a:solidFill>
                    <a:latin typeface="Calibri" pitchFamily="34" charset="0"/>
                  </a:rPr>
                  <a:t>Line</a:t>
                </a:r>
              </a:p>
              <a:p>
                <a:pPr algn="ctr" eaLnBrk="0" hangingPunct="0">
                  <a:lnSpc>
                    <a:spcPct val="80000"/>
                  </a:lnSpc>
                </a:pPr>
                <a:r>
                  <a:rPr lang="en-US" altLang="en-US" sz="1600" b="1" dirty="0">
                    <a:solidFill>
                      <a:srgbClr val="000000"/>
                    </a:solidFill>
                    <a:latin typeface="Calibri" pitchFamily="34" charset="0"/>
                  </a:rPr>
                  <a:t>Interface</a:t>
                </a:r>
                <a:endParaRPr lang="en-US" altLang="en-US" sz="2000" b="1" i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8451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888" y="2851"/>
                <a:ext cx="3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en-US" sz="1200" b="1" i="1" dirty="0">
                    <a:solidFill>
                      <a:srgbClr val="000000"/>
                    </a:solidFill>
                    <a:latin typeface="Calibri" pitchFamily="34" charset="0"/>
                  </a:rPr>
                  <a:t>MAC</a:t>
                </a:r>
                <a:endParaRPr lang="en-US" altLang="en-US" sz="1600" b="1" i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8452" name="Line 36"/>
              <p:cNvSpPr>
                <a:spLocks noChangeShapeType="1"/>
              </p:cNvSpPr>
              <p:nvPr/>
            </p:nvSpPr>
            <p:spPr bwMode="auto">
              <a:xfrm>
                <a:off x="4548" y="2646"/>
                <a:ext cx="222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88453" name="Text Box 37"/>
            <p:cNvSpPr txBox="1">
              <a:spLocks noChangeArrowheads="1"/>
            </p:cNvSpPr>
            <p:nvPr/>
          </p:nvSpPr>
          <p:spPr bwMode="auto">
            <a:xfrm>
              <a:off x="1440" y="3587"/>
              <a:ext cx="25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dirty="0">
                  <a:solidFill>
                    <a:srgbClr val="000099"/>
                  </a:solidFill>
                  <a:latin typeface="Calibri" pitchFamily="34" charset="0"/>
                </a:rPr>
                <a:t>Typically &lt;0.5Gb/s aggregate capacity</a:t>
              </a:r>
            </a:p>
          </p:txBody>
        </p:sp>
      </p:grpSp>
      <p:sp>
        <p:nvSpPr>
          <p:cNvPr id="188454" name="AutoShape 38"/>
          <p:cNvSpPr>
            <a:spLocks noChangeArrowheads="1"/>
          </p:cNvSpPr>
          <p:nvPr/>
        </p:nvSpPr>
        <p:spPr bwMode="auto">
          <a:xfrm flipH="1">
            <a:off x="276225" y="1727200"/>
            <a:ext cx="3276600" cy="1765300"/>
          </a:xfrm>
          <a:prstGeom prst="cube">
            <a:avLst>
              <a:gd name="adj" fmla="val 2157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55" name="Text Box 39"/>
          <p:cNvSpPr txBox="1">
            <a:spLocks noChangeArrowheads="1"/>
          </p:cNvSpPr>
          <p:nvPr/>
        </p:nvSpPr>
        <p:spPr bwMode="auto">
          <a:xfrm>
            <a:off x="806450" y="1403350"/>
            <a:ext cx="18367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latin typeface="Calibri" pitchFamily="34" charset="0"/>
              </a:rPr>
              <a:t>Shared Backplane</a:t>
            </a:r>
          </a:p>
        </p:txBody>
      </p:sp>
      <p:sp>
        <p:nvSpPr>
          <p:cNvPr id="188456" name="Freeform 40"/>
          <p:cNvSpPr>
            <a:spLocks/>
          </p:cNvSpPr>
          <p:nvPr/>
        </p:nvSpPr>
        <p:spPr bwMode="auto">
          <a:xfrm>
            <a:off x="3336925" y="1854200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57" name="Freeform 41"/>
          <p:cNvSpPr>
            <a:spLocks/>
          </p:cNvSpPr>
          <p:nvPr/>
        </p:nvSpPr>
        <p:spPr bwMode="auto">
          <a:xfrm>
            <a:off x="3027363" y="1854200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58" name="Freeform 42"/>
          <p:cNvSpPr>
            <a:spLocks/>
          </p:cNvSpPr>
          <p:nvPr/>
        </p:nvSpPr>
        <p:spPr bwMode="auto">
          <a:xfrm>
            <a:off x="2717800" y="1854200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59" name="Freeform 43"/>
          <p:cNvSpPr>
            <a:spLocks/>
          </p:cNvSpPr>
          <p:nvPr/>
        </p:nvSpPr>
        <p:spPr bwMode="auto">
          <a:xfrm>
            <a:off x="2406650" y="1854200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0" name="Freeform 44"/>
          <p:cNvSpPr>
            <a:spLocks/>
          </p:cNvSpPr>
          <p:nvPr/>
        </p:nvSpPr>
        <p:spPr bwMode="auto">
          <a:xfrm>
            <a:off x="2097088" y="1854200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1" name="Freeform 45"/>
          <p:cNvSpPr>
            <a:spLocks/>
          </p:cNvSpPr>
          <p:nvPr/>
        </p:nvSpPr>
        <p:spPr bwMode="auto">
          <a:xfrm>
            <a:off x="1785938" y="1854200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2" name="Freeform 46"/>
          <p:cNvSpPr>
            <a:spLocks/>
          </p:cNvSpPr>
          <p:nvPr/>
        </p:nvSpPr>
        <p:spPr bwMode="auto">
          <a:xfrm>
            <a:off x="1476375" y="1854200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3" name="Freeform 47"/>
          <p:cNvSpPr>
            <a:spLocks/>
          </p:cNvSpPr>
          <p:nvPr/>
        </p:nvSpPr>
        <p:spPr bwMode="auto">
          <a:xfrm>
            <a:off x="1139825" y="1854200"/>
            <a:ext cx="939800" cy="269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4" name="Freeform 48"/>
          <p:cNvSpPr>
            <a:spLocks noChangeAspect="1"/>
          </p:cNvSpPr>
          <p:nvPr/>
        </p:nvSpPr>
        <p:spPr bwMode="auto">
          <a:xfrm>
            <a:off x="1241425" y="2209800"/>
            <a:ext cx="723900" cy="1663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5" name="Text Box 49"/>
          <p:cNvSpPr txBox="1">
            <a:spLocks noChangeArrowheads="1"/>
          </p:cNvSpPr>
          <p:nvPr/>
        </p:nvSpPr>
        <p:spPr bwMode="auto">
          <a:xfrm rot="2485238">
            <a:off x="1123950" y="2667000"/>
            <a:ext cx="11620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1600" dirty="0">
                <a:latin typeface="Calibri" pitchFamily="34" charset="0"/>
              </a:rPr>
              <a:t>Line Interface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09575" y="1854200"/>
            <a:ext cx="1162050" cy="2692400"/>
            <a:chOff x="228" y="1840"/>
            <a:chExt cx="732" cy="1696"/>
          </a:xfrm>
        </p:grpSpPr>
        <p:sp>
          <p:nvSpPr>
            <p:cNvPr id="188467" name="Freeform 51"/>
            <p:cNvSpPr>
              <a:spLocks/>
            </p:cNvSpPr>
            <p:nvPr/>
          </p:nvSpPr>
          <p:spPr bwMode="auto">
            <a:xfrm>
              <a:off x="240" y="1840"/>
              <a:ext cx="592" cy="16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0"/>
                </a:cxn>
                <a:cxn ang="0">
                  <a:pos x="592" y="1696"/>
                </a:cxn>
                <a:cxn ang="0">
                  <a:pos x="592" y="488"/>
                </a:cxn>
                <a:cxn ang="0">
                  <a:pos x="0" y="0"/>
                </a:cxn>
              </a:cxnLst>
              <a:rect l="0" t="0" r="r" b="b"/>
              <a:pathLst>
                <a:path w="592" h="1696">
                  <a:moveTo>
                    <a:pt x="0" y="0"/>
                  </a:moveTo>
                  <a:lnTo>
                    <a:pt x="0" y="1000"/>
                  </a:lnTo>
                  <a:lnTo>
                    <a:pt x="592" y="1696"/>
                  </a:lnTo>
                  <a:lnTo>
                    <a:pt x="592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79F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8468" name="Freeform 52"/>
            <p:cNvSpPr>
              <a:spLocks noChangeAspect="1"/>
            </p:cNvSpPr>
            <p:nvPr/>
          </p:nvSpPr>
          <p:spPr bwMode="auto">
            <a:xfrm>
              <a:off x="416" y="2128"/>
              <a:ext cx="296" cy="5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2"/>
                </a:cxn>
                <a:cxn ang="0">
                  <a:pos x="280" y="592"/>
                </a:cxn>
                <a:cxn ang="0">
                  <a:pos x="296" y="240"/>
                </a:cxn>
                <a:cxn ang="0">
                  <a:pos x="0" y="0"/>
                </a:cxn>
              </a:cxnLst>
              <a:rect l="0" t="0" r="r" b="b"/>
              <a:pathLst>
                <a:path w="296" h="592">
                  <a:moveTo>
                    <a:pt x="0" y="0"/>
                  </a:moveTo>
                  <a:lnTo>
                    <a:pt x="0" y="352"/>
                  </a:lnTo>
                  <a:lnTo>
                    <a:pt x="280" y="592"/>
                  </a:lnTo>
                  <a:lnTo>
                    <a:pt x="296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8469" name="Freeform 53"/>
            <p:cNvSpPr>
              <a:spLocks noChangeAspect="1"/>
            </p:cNvSpPr>
            <p:nvPr/>
          </p:nvSpPr>
          <p:spPr bwMode="auto">
            <a:xfrm>
              <a:off x="304" y="2472"/>
              <a:ext cx="456" cy="8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0"/>
                </a:cxn>
                <a:cxn ang="0">
                  <a:pos x="440" y="848"/>
                </a:cxn>
                <a:cxn ang="0">
                  <a:pos x="456" y="384"/>
                </a:cxn>
                <a:cxn ang="0">
                  <a:pos x="0" y="0"/>
                </a:cxn>
              </a:cxnLst>
              <a:rect l="0" t="0" r="r" b="b"/>
              <a:pathLst>
                <a:path w="456" h="848">
                  <a:moveTo>
                    <a:pt x="0" y="0"/>
                  </a:moveTo>
                  <a:lnTo>
                    <a:pt x="0" y="360"/>
                  </a:lnTo>
                  <a:lnTo>
                    <a:pt x="440" y="848"/>
                  </a:lnTo>
                  <a:lnTo>
                    <a:pt x="456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8470" name="Text Box 54"/>
            <p:cNvSpPr txBox="1">
              <a:spLocks noChangeArrowheads="1"/>
            </p:cNvSpPr>
            <p:nvPr/>
          </p:nvSpPr>
          <p:spPr bwMode="auto">
            <a:xfrm rot="2158837">
              <a:off x="363" y="2294"/>
              <a:ext cx="33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dirty="0">
                  <a:latin typeface="Calibri" pitchFamily="34" charset="0"/>
                </a:rPr>
                <a:t>CPU</a:t>
              </a:r>
            </a:p>
          </p:txBody>
        </p:sp>
        <p:sp>
          <p:nvSpPr>
            <p:cNvPr id="188471" name="Text Box 55"/>
            <p:cNvSpPr txBox="1">
              <a:spLocks noChangeArrowheads="1"/>
            </p:cNvSpPr>
            <p:nvPr/>
          </p:nvSpPr>
          <p:spPr bwMode="auto">
            <a:xfrm rot="2485238">
              <a:off x="228" y="2794"/>
              <a:ext cx="73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600" dirty="0">
                  <a:latin typeface="Calibri" pitchFamily="34" charset="0"/>
                </a:rPr>
                <a:t>Memory</a:t>
              </a:r>
            </a:p>
          </p:txBody>
        </p:sp>
      </p:grpSp>
      <p:sp>
        <p:nvSpPr>
          <p:cNvPr id="188472" name="Freeform 56"/>
          <p:cNvSpPr>
            <a:spLocks/>
          </p:cNvSpPr>
          <p:nvPr/>
        </p:nvSpPr>
        <p:spPr bwMode="auto">
          <a:xfrm>
            <a:off x="5676900" y="2257425"/>
            <a:ext cx="1695450" cy="2933700"/>
          </a:xfrm>
          <a:custGeom>
            <a:avLst/>
            <a:gdLst/>
            <a:ahLst/>
            <a:cxnLst>
              <a:cxn ang="0">
                <a:pos x="0" y="1848"/>
              </a:cxn>
              <a:cxn ang="0">
                <a:pos x="6" y="246"/>
              </a:cxn>
              <a:cxn ang="0">
                <a:pos x="1068" y="246"/>
              </a:cxn>
              <a:cxn ang="0">
                <a:pos x="1068" y="0"/>
              </a:cxn>
            </a:cxnLst>
            <a:rect l="0" t="0" r="r" b="b"/>
            <a:pathLst>
              <a:path w="1068" h="1848">
                <a:moveTo>
                  <a:pt x="0" y="1848"/>
                </a:moveTo>
                <a:lnTo>
                  <a:pt x="6" y="246"/>
                </a:lnTo>
                <a:lnTo>
                  <a:pt x="1068" y="246"/>
                </a:lnTo>
                <a:lnTo>
                  <a:pt x="1068" y="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73" name="Freeform 57"/>
          <p:cNvSpPr>
            <a:spLocks/>
          </p:cNvSpPr>
          <p:nvPr/>
        </p:nvSpPr>
        <p:spPr bwMode="auto">
          <a:xfrm>
            <a:off x="7696200" y="2257425"/>
            <a:ext cx="695325" cy="254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52"/>
              </a:cxn>
              <a:cxn ang="0">
                <a:pos x="438" y="252"/>
              </a:cxn>
              <a:cxn ang="0">
                <a:pos x="438" y="1602"/>
              </a:cxn>
            </a:cxnLst>
            <a:rect l="0" t="0" r="r" b="b"/>
            <a:pathLst>
              <a:path w="438" h="1602">
                <a:moveTo>
                  <a:pt x="0" y="0"/>
                </a:moveTo>
                <a:lnTo>
                  <a:pt x="0" y="252"/>
                </a:lnTo>
                <a:lnTo>
                  <a:pt x="438" y="252"/>
                </a:lnTo>
                <a:lnTo>
                  <a:pt x="438" y="1602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74" name="Rectangle 5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First Generation Routers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72" grpId="0" animBg="1"/>
      <p:bldP spid="18847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3AA07-DD0D-4BD3-A59C-11B7310BD32C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2660650" y="1454150"/>
            <a:ext cx="3733800" cy="971550"/>
          </a:xfrm>
          <a:prstGeom prst="rect">
            <a:avLst/>
          </a:prstGeom>
          <a:solidFill>
            <a:srgbClr val="00279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67" name="Rectangle 3"/>
          <p:cNvSpPr>
            <a:spLocks noChangeAspect="1" noChangeArrowheads="1"/>
          </p:cNvSpPr>
          <p:nvPr/>
        </p:nvSpPr>
        <p:spPr bwMode="auto">
          <a:xfrm>
            <a:off x="4032250" y="1625600"/>
            <a:ext cx="530225" cy="49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sz="1400" dirty="0">
                <a:latin typeface="Calibri" pitchFamily="34" charset="0"/>
              </a:rPr>
              <a:t>Route</a:t>
            </a:r>
          </a:p>
          <a:p>
            <a:pPr algn="ctr" eaLnBrk="0" hangingPunct="0"/>
            <a:r>
              <a:rPr lang="en-US" altLang="en-US" sz="1400" dirty="0">
                <a:latin typeface="Calibri" pitchFamily="34" charset="0"/>
              </a:rPr>
              <a:t>Table</a:t>
            </a:r>
          </a:p>
        </p:txBody>
      </p:sp>
      <p:sp>
        <p:nvSpPr>
          <p:cNvPr id="190468" name="Line 4"/>
          <p:cNvSpPr>
            <a:spLocks noChangeAspect="1" noChangeShapeType="1"/>
          </p:cNvSpPr>
          <p:nvPr/>
        </p:nvSpPr>
        <p:spPr bwMode="auto">
          <a:xfrm>
            <a:off x="2759075" y="2801938"/>
            <a:ext cx="3794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69" name="Rectangle 5"/>
          <p:cNvSpPr>
            <a:spLocks noChangeAspect="1" noChangeArrowheads="1"/>
          </p:cNvSpPr>
          <p:nvPr/>
        </p:nvSpPr>
        <p:spPr bwMode="auto">
          <a:xfrm>
            <a:off x="3113088" y="1573213"/>
            <a:ext cx="614362" cy="584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en-US" dirty="0">
                <a:latin typeface="Calibri" pitchFamily="34" charset="0"/>
              </a:rPr>
              <a:t>CPU</a:t>
            </a:r>
          </a:p>
        </p:txBody>
      </p:sp>
      <p:sp>
        <p:nvSpPr>
          <p:cNvPr id="190470" name="Line 6"/>
          <p:cNvSpPr>
            <a:spLocks noChangeAspect="1" noChangeShapeType="1"/>
          </p:cNvSpPr>
          <p:nvPr/>
        </p:nvSpPr>
        <p:spPr bwMode="auto">
          <a:xfrm>
            <a:off x="3398838" y="2160588"/>
            <a:ext cx="0" cy="641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71" name="Line 7"/>
          <p:cNvSpPr>
            <a:spLocks noChangeAspect="1" noChangeShapeType="1"/>
          </p:cNvSpPr>
          <p:nvPr/>
        </p:nvSpPr>
        <p:spPr bwMode="auto">
          <a:xfrm>
            <a:off x="5364163" y="2344738"/>
            <a:ext cx="0" cy="457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72" name="Line 8"/>
          <p:cNvSpPr>
            <a:spLocks noChangeAspect="1" noChangeShapeType="1"/>
          </p:cNvSpPr>
          <p:nvPr/>
        </p:nvSpPr>
        <p:spPr bwMode="auto">
          <a:xfrm>
            <a:off x="3216275" y="2801938"/>
            <a:ext cx="0" cy="269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73" name="Line 9"/>
          <p:cNvSpPr>
            <a:spLocks noChangeAspect="1" noChangeShapeType="1"/>
          </p:cNvSpPr>
          <p:nvPr/>
        </p:nvSpPr>
        <p:spPr bwMode="auto">
          <a:xfrm>
            <a:off x="4541838" y="2801938"/>
            <a:ext cx="0" cy="241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74" name="Line 10"/>
          <p:cNvSpPr>
            <a:spLocks noChangeAspect="1" noChangeShapeType="1"/>
          </p:cNvSpPr>
          <p:nvPr/>
        </p:nvSpPr>
        <p:spPr bwMode="auto">
          <a:xfrm>
            <a:off x="5821363" y="2801938"/>
            <a:ext cx="0" cy="241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>
            <a:off x="2670175" y="3044825"/>
            <a:ext cx="1133475" cy="2438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76" name="Rectangle 12"/>
          <p:cNvSpPr>
            <a:spLocks noChangeAspect="1" noChangeArrowheads="1"/>
          </p:cNvSpPr>
          <p:nvPr/>
        </p:nvSpPr>
        <p:spPr bwMode="auto">
          <a:xfrm>
            <a:off x="2760663" y="3141663"/>
            <a:ext cx="966787" cy="22653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77" name="Rectangle 13"/>
          <p:cNvSpPr>
            <a:spLocks noChangeAspect="1" noChangeArrowheads="1"/>
          </p:cNvSpPr>
          <p:nvPr/>
        </p:nvSpPr>
        <p:spPr bwMode="auto">
          <a:xfrm>
            <a:off x="2919413" y="3186113"/>
            <a:ext cx="6207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Card</a:t>
            </a:r>
            <a:endParaRPr lang="en-US" alt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0478" name="Line 14"/>
          <p:cNvSpPr>
            <a:spLocks noChangeAspect="1" noChangeShapeType="1"/>
          </p:cNvSpPr>
          <p:nvPr/>
        </p:nvSpPr>
        <p:spPr bwMode="auto">
          <a:xfrm>
            <a:off x="3233738" y="5265738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79" name="Rectangle 15"/>
          <p:cNvSpPr>
            <a:spLocks noChangeArrowheads="1"/>
          </p:cNvSpPr>
          <p:nvPr/>
        </p:nvSpPr>
        <p:spPr bwMode="auto">
          <a:xfrm>
            <a:off x="2813050" y="3913188"/>
            <a:ext cx="876300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80" name="Text Box 16"/>
          <p:cNvSpPr txBox="1">
            <a:spLocks noChangeArrowheads="1"/>
          </p:cNvSpPr>
          <p:nvPr/>
        </p:nvSpPr>
        <p:spPr bwMode="auto">
          <a:xfrm>
            <a:off x="2762250" y="3886200"/>
            <a:ext cx="97948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dirty="0">
                <a:latin typeface="Calibri" pitchFamily="34" charset="0"/>
              </a:rPr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90481" name="Rectangle 17"/>
          <p:cNvSpPr>
            <a:spLocks noChangeArrowheads="1"/>
          </p:cNvSpPr>
          <p:nvPr/>
        </p:nvSpPr>
        <p:spPr bwMode="auto">
          <a:xfrm>
            <a:off x="3984625" y="3044825"/>
            <a:ext cx="1133475" cy="2438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82" name="Rectangle 18"/>
          <p:cNvSpPr>
            <a:spLocks noChangeAspect="1" noChangeArrowheads="1"/>
          </p:cNvSpPr>
          <p:nvPr/>
        </p:nvSpPr>
        <p:spPr bwMode="auto">
          <a:xfrm>
            <a:off x="4075113" y="3141663"/>
            <a:ext cx="966787" cy="22653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83" name="Rectangle 19"/>
          <p:cNvSpPr>
            <a:spLocks noChangeAspect="1" noChangeArrowheads="1"/>
          </p:cNvSpPr>
          <p:nvPr/>
        </p:nvSpPr>
        <p:spPr bwMode="auto">
          <a:xfrm>
            <a:off x="4289425" y="5026025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84" name="Rectangle 20"/>
          <p:cNvSpPr>
            <a:spLocks noChangeAspect="1" noChangeArrowheads="1"/>
          </p:cNvSpPr>
          <p:nvPr/>
        </p:nvSpPr>
        <p:spPr bwMode="auto">
          <a:xfrm>
            <a:off x="4233863" y="3186113"/>
            <a:ext cx="6207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Card</a:t>
            </a:r>
            <a:endParaRPr lang="en-US" alt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0485" name="Rectangle 21"/>
          <p:cNvSpPr>
            <a:spLocks noChangeAspect="1" noChangeArrowheads="1"/>
          </p:cNvSpPr>
          <p:nvPr/>
        </p:nvSpPr>
        <p:spPr bwMode="auto">
          <a:xfrm>
            <a:off x="4257675" y="502602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400" b="1" i="1" dirty="0">
                <a:solidFill>
                  <a:srgbClr val="000000"/>
                </a:solidFill>
                <a:latin typeface="Calibri" pitchFamily="34" charset="0"/>
              </a:rPr>
              <a:t>MAC</a:t>
            </a:r>
            <a:endParaRPr lang="en-US" altLang="en-US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0486" name="Line 22"/>
          <p:cNvSpPr>
            <a:spLocks noChangeAspect="1" noChangeShapeType="1"/>
          </p:cNvSpPr>
          <p:nvPr/>
        </p:nvSpPr>
        <p:spPr bwMode="auto">
          <a:xfrm>
            <a:off x="4548188" y="5416550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87" name="Rectangle 23"/>
          <p:cNvSpPr>
            <a:spLocks noChangeArrowheads="1"/>
          </p:cNvSpPr>
          <p:nvPr/>
        </p:nvSpPr>
        <p:spPr bwMode="auto">
          <a:xfrm>
            <a:off x="4127500" y="3913188"/>
            <a:ext cx="876300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88" name="Text Box 24"/>
          <p:cNvSpPr txBox="1">
            <a:spLocks noChangeArrowheads="1"/>
          </p:cNvSpPr>
          <p:nvPr/>
        </p:nvSpPr>
        <p:spPr bwMode="auto">
          <a:xfrm>
            <a:off x="4076700" y="3886200"/>
            <a:ext cx="97948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dirty="0">
                <a:latin typeface="Calibri" pitchFamily="34" charset="0"/>
              </a:rPr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90489" name="Rectangle 25"/>
          <p:cNvSpPr>
            <a:spLocks noChangeArrowheads="1"/>
          </p:cNvSpPr>
          <p:nvPr/>
        </p:nvSpPr>
        <p:spPr bwMode="auto">
          <a:xfrm>
            <a:off x="5289550" y="3044825"/>
            <a:ext cx="1133475" cy="2438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90" name="Rectangle 26"/>
          <p:cNvSpPr>
            <a:spLocks noChangeAspect="1" noChangeArrowheads="1"/>
          </p:cNvSpPr>
          <p:nvPr/>
        </p:nvSpPr>
        <p:spPr bwMode="auto">
          <a:xfrm>
            <a:off x="5380038" y="3141663"/>
            <a:ext cx="966787" cy="22653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91" name="Rectangle 27"/>
          <p:cNvSpPr>
            <a:spLocks noChangeAspect="1" noChangeArrowheads="1"/>
          </p:cNvSpPr>
          <p:nvPr/>
        </p:nvSpPr>
        <p:spPr bwMode="auto">
          <a:xfrm>
            <a:off x="5594350" y="5026025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92" name="Rectangle 28"/>
          <p:cNvSpPr>
            <a:spLocks noChangeAspect="1" noChangeArrowheads="1"/>
          </p:cNvSpPr>
          <p:nvPr/>
        </p:nvSpPr>
        <p:spPr bwMode="auto">
          <a:xfrm>
            <a:off x="5538788" y="3186113"/>
            <a:ext cx="6207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Card</a:t>
            </a:r>
            <a:endParaRPr lang="en-US" alt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0493" name="Rectangle 29"/>
          <p:cNvSpPr>
            <a:spLocks noChangeAspect="1" noChangeArrowheads="1"/>
          </p:cNvSpPr>
          <p:nvPr/>
        </p:nvSpPr>
        <p:spPr bwMode="auto">
          <a:xfrm>
            <a:off x="5562600" y="502602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400" b="1" i="1" dirty="0">
                <a:solidFill>
                  <a:srgbClr val="000000"/>
                </a:solidFill>
                <a:latin typeface="Calibri" pitchFamily="34" charset="0"/>
              </a:rPr>
              <a:t>MAC</a:t>
            </a:r>
            <a:endParaRPr lang="en-US" altLang="en-US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0494" name="Line 30"/>
          <p:cNvSpPr>
            <a:spLocks noChangeAspect="1" noChangeShapeType="1"/>
          </p:cNvSpPr>
          <p:nvPr/>
        </p:nvSpPr>
        <p:spPr bwMode="auto">
          <a:xfrm>
            <a:off x="5853113" y="5265738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95" name="Rectangle 31"/>
          <p:cNvSpPr>
            <a:spLocks noChangeArrowheads="1"/>
          </p:cNvSpPr>
          <p:nvPr/>
        </p:nvSpPr>
        <p:spPr bwMode="auto">
          <a:xfrm>
            <a:off x="5432425" y="3913188"/>
            <a:ext cx="876300" cy="503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96" name="Text Box 32"/>
          <p:cNvSpPr txBox="1">
            <a:spLocks noChangeArrowheads="1"/>
          </p:cNvSpPr>
          <p:nvPr/>
        </p:nvSpPr>
        <p:spPr bwMode="auto">
          <a:xfrm>
            <a:off x="5381625" y="3886200"/>
            <a:ext cx="97948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dirty="0">
                <a:latin typeface="Calibri" pitchFamily="34" charset="0"/>
              </a:rPr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90497" name="Line 33"/>
          <p:cNvSpPr>
            <a:spLocks noChangeShapeType="1"/>
          </p:cNvSpPr>
          <p:nvPr/>
        </p:nvSpPr>
        <p:spPr bwMode="auto">
          <a:xfrm flipV="1">
            <a:off x="3346450" y="4949825"/>
            <a:ext cx="0" cy="866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0498" name="Freeform 34"/>
          <p:cNvSpPr>
            <a:spLocks/>
          </p:cNvSpPr>
          <p:nvPr/>
        </p:nvSpPr>
        <p:spPr bwMode="auto">
          <a:xfrm>
            <a:off x="3344863" y="2597150"/>
            <a:ext cx="2614612" cy="1317625"/>
          </a:xfrm>
          <a:custGeom>
            <a:avLst/>
            <a:gdLst/>
            <a:ahLst/>
            <a:cxnLst>
              <a:cxn ang="0">
                <a:pos x="0" y="830"/>
              </a:cxn>
              <a:cxn ang="0">
                <a:pos x="1" y="0"/>
              </a:cxn>
              <a:cxn ang="0">
                <a:pos x="1645" y="0"/>
              </a:cxn>
              <a:cxn ang="0">
                <a:pos x="1647" y="830"/>
              </a:cxn>
            </a:cxnLst>
            <a:rect l="0" t="0" r="r" b="b"/>
            <a:pathLst>
              <a:path w="1647" h="830">
                <a:moveTo>
                  <a:pt x="0" y="830"/>
                </a:moveTo>
                <a:lnTo>
                  <a:pt x="1" y="0"/>
                </a:lnTo>
                <a:lnTo>
                  <a:pt x="1645" y="0"/>
                </a:lnTo>
                <a:lnTo>
                  <a:pt x="1647" y="830"/>
                </a:lnTo>
              </a:path>
            </a:pathLst>
          </a:cu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822575" y="4498975"/>
            <a:ext cx="876300" cy="530225"/>
            <a:chOff x="733" y="3074"/>
            <a:chExt cx="552" cy="334"/>
          </a:xfrm>
        </p:grpSpPr>
        <p:sp>
          <p:nvSpPr>
            <p:cNvPr id="190500" name="Rectangle 36"/>
            <p:cNvSpPr>
              <a:spLocks noChangeArrowheads="1"/>
            </p:cNvSpPr>
            <p:nvPr/>
          </p:nvSpPr>
          <p:spPr bwMode="auto">
            <a:xfrm>
              <a:off x="733" y="3084"/>
              <a:ext cx="552" cy="2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0501" name="Text Box 37"/>
            <p:cNvSpPr txBox="1">
              <a:spLocks noChangeArrowheads="1"/>
            </p:cNvSpPr>
            <p:nvPr/>
          </p:nvSpPr>
          <p:spPr bwMode="auto">
            <a:xfrm>
              <a:off x="743" y="3074"/>
              <a:ext cx="538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dirty="0" err="1">
                  <a:latin typeface="Calibri" pitchFamily="34" charset="0"/>
                </a:rPr>
                <a:t>Fwding</a:t>
              </a:r>
              <a:endParaRPr lang="en-US" altLang="en-US" dirty="0">
                <a:latin typeface="Calibri" pitchFamily="34" charset="0"/>
              </a:endParaRP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dirty="0">
                  <a:latin typeface="Calibri" pitchFamily="34" charset="0"/>
                </a:rPr>
                <a:t>Cache</a:t>
              </a:r>
            </a:p>
          </p:txBody>
        </p:sp>
      </p:grpSp>
      <p:sp>
        <p:nvSpPr>
          <p:cNvPr id="190502" name="Rectangle 38"/>
          <p:cNvSpPr>
            <a:spLocks noChangeArrowheads="1"/>
          </p:cNvSpPr>
          <p:nvPr/>
        </p:nvSpPr>
        <p:spPr bwMode="auto">
          <a:xfrm>
            <a:off x="4121150" y="4491038"/>
            <a:ext cx="876300" cy="4365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3" name="Text Box 39"/>
          <p:cNvSpPr txBox="1">
            <a:spLocks noChangeArrowheads="1"/>
          </p:cNvSpPr>
          <p:nvPr/>
        </p:nvSpPr>
        <p:spPr bwMode="auto">
          <a:xfrm>
            <a:off x="4137025" y="4464050"/>
            <a:ext cx="854075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Fwding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Cache</a:t>
            </a:r>
          </a:p>
        </p:txBody>
      </p:sp>
      <p:sp>
        <p:nvSpPr>
          <p:cNvPr id="190504" name="Rectangle 40"/>
          <p:cNvSpPr>
            <a:spLocks noChangeArrowheads="1"/>
          </p:cNvSpPr>
          <p:nvPr/>
        </p:nvSpPr>
        <p:spPr bwMode="auto">
          <a:xfrm>
            <a:off x="5426075" y="4491038"/>
            <a:ext cx="876300" cy="4270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5" name="Text Box 41"/>
          <p:cNvSpPr txBox="1">
            <a:spLocks noChangeArrowheads="1"/>
          </p:cNvSpPr>
          <p:nvPr/>
        </p:nvSpPr>
        <p:spPr bwMode="auto">
          <a:xfrm>
            <a:off x="5440363" y="4464050"/>
            <a:ext cx="854075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Fwding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Cache</a:t>
            </a:r>
          </a:p>
        </p:txBody>
      </p:sp>
      <p:sp>
        <p:nvSpPr>
          <p:cNvPr id="190506" name="Rectangle 42"/>
          <p:cNvSpPr>
            <a:spLocks noChangeAspect="1" noChangeArrowheads="1"/>
          </p:cNvSpPr>
          <p:nvPr/>
        </p:nvSpPr>
        <p:spPr bwMode="auto">
          <a:xfrm>
            <a:off x="2949575" y="5026025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07" name="Rectangle 43"/>
          <p:cNvSpPr>
            <a:spLocks noChangeAspect="1" noChangeArrowheads="1"/>
          </p:cNvSpPr>
          <p:nvPr/>
        </p:nvSpPr>
        <p:spPr bwMode="auto">
          <a:xfrm>
            <a:off x="2917825" y="502602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400" b="1" i="1">
                <a:solidFill>
                  <a:srgbClr val="000000"/>
                </a:solidFill>
                <a:latin typeface="Calibri" pitchFamily="34" charset="0"/>
              </a:rPr>
              <a:t>MAC</a:t>
            </a:r>
            <a:endParaRPr lang="en-US" altLang="en-US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0508" name="Line 44"/>
          <p:cNvSpPr>
            <a:spLocks noChangeShapeType="1"/>
          </p:cNvSpPr>
          <p:nvPr/>
        </p:nvSpPr>
        <p:spPr bwMode="auto">
          <a:xfrm>
            <a:off x="5937250" y="4416425"/>
            <a:ext cx="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0509" name="Line 45"/>
          <p:cNvSpPr>
            <a:spLocks noChangeShapeType="1"/>
          </p:cNvSpPr>
          <p:nvPr/>
        </p:nvSpPr>
        <p:spPr bwMode="auto">
          <a:xfrm flipV="1">
            <a:off x="3346450" y="4311650"/>
            <a:ext cx="0" cy="257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0" name="Rectangle 46"/>
          <p:cNvSpPr>
            <a:spLocks noChangeAspect="1" noChangeArrowheads="1"/>
          </p:cNvSpPr>
          <p:nvPr/>
        </p:nvSpPr>
        <p:spPr bwMode="auto">
          <a:xfrm>
            <a:off x="4979988" y="1787525"/>
            <a:ext cx="952500" cy="49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1" name="Rectangle 47"/>
          <p:cNvSpPr>
            <a:spLocks noChangeAspect="1" noChangeArrowheads="1"/>
          </p:cNvSpPr>
          <p:nvPr/>
        </p:nvSpPr>
        <p:spPr bwMode="auto">
          <a:xfrm>
            <a:off x="4887913" y="1697038"/>
            <a:ext cx="952500" cy="49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2" name="Rectangle 48"/>
          <p:cNvSpPr>
            <a:spLocks noChangeAspect="1" noChangeArrowheads="1"/>
          </p:cNvSpPr>
          <p:nvPr/>
        </p:nvSpPr>
        <p:spPr bwMode="auto">
          <a:xfrm>
            <a:off x="4797425" y="1604963"/>
            <a:ext cx="950913" cy="4953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513" name="Rectangle 49"/>
          <p:cNvSpPr>
            <a:spLocks noChangeAspect="1" noChangeArrowheads="1"/>
          </p:cNvSpPr>
          <p:nvPr/>
        </p:nvSpPr>
        <p:spPr bwMode="auto">
          <a:xfrm>
            <a:off x="4718050" y="1576388"/>
            <a:ext cx="1146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Buffer</a:t>
            </a:r>
          </a:p>
          <a:p>
            <a:pPr algn="ctr" eaLnBrk="0" hangingPunct="0"/>
            <a:r>
              <a:rPr lang="en-US" altLang="en-US" sz="1400" b="1">
                <a:solidFill>
                  <a:srgbClr val="000000"/>
                </a:solidFill>
                <a:latin typeface="Calibri" pitchFamily="34" charset="0"/>
              </a:rPr>
              <a:t>Memory</a:t>
            </a:r>
            <a:endParaRPr lang="en-US" alt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0514" name="Text Box 50"/>
          <p:cNvSpPr txBox="1">
            <a:spLocks noChangeArrowheads="1"/>
          </p:cNvSpPr>
          <p:nvPr/>
        </p:nvSpPr>
        <p:spPr bwMode="auto">
          <a:xfrm>
            <a:off x="2432050" y="5927725"/>
            <a:ext cx="387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99"/>
                </a:solidFill>
                <a:latin typeface="Calibri" pitchFamily="34" charset="0"/>
              </a:rPr>
              <a:t>Typically &lt;5Gb/s aggregate capacity</a:t>
            </a:r>
          </a:p>
        </p:txBody>
      </p:sp>
      <p:sp>
        <p:nvSpPr>
          <p:cNvPr id="190515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 Generation Routers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7" grpId="0" animBg="1"/>
      <p:bldP spid="190498" grpId="0" animBg="1"/>
      <p:bldP spid="190508" grpId="0" animBg="1"/>
      <p:bldP spid="19050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9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24512E-76F5-4538-9396-559414A57302}" type="slidenum">
              <a:rPr lang="en-US"/>
              <a:pPr/>
              <a:t>52</a:t>
            </a:fld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92514" name="Freeform 2"/>
          <p:cNvSpPr>
            <a:spLocks/>
          </p:cNvSpPr>
          <p:nvPr/>
        </p:nvSpPr>
        <p:spPr bwMode="auto">
          <a:xfrm>
            <a:off x="952500" y="2746375"/>
            <a:ext cx="2105025" cy="1371600"/>
          </a:xfrm>
          <a:custGeom>
            <a:avLst/>
            <a:gdLst/>
            <a:ahLst/>
            <a:cxnLst>
              <a:cxn ang="0">
                <a:pos x="270" y="864"/>
              </a:cxn>
              <a:cxn ang="0">
                <a:pos x="0" y="612"/>
              </a:cxn>
              <a:cxn ang="0">
                <a:pos x="1038" y="0"/>
              </a:cxn>
              <a:cxn ang="0">
                <a:pos x="1326" y="144"/>
              </a:cxn>
              <a:cxn ang="0">
                <a:pos x="270" y="864"/>
              </a:cxn>
            </a:cxnLst>
            <a:rect l="0" t="0" r="r" b="b"/>
            <a:pathLst>
              <a:path w="1326" h="864">
                <a:moveTo>
                  <a:pt x="270" y="864"/>
                </a:moveTo>
                <a:lnTo>
                  <a:pt x="0" y="612"/>
                </a:lnTo>
                <a:lnTo>
                  <a:pt x="1038" y="0"/>
                </a:lnTo>
                <a:lnTo>
                  <a:pt x="1326" y="144"/>
                </a:lnTo>
                <a:lnTo>
                  <a:pt x="270" y="864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4410075" y="2898775"/>
            <a:ext cx="1133475" cy="2667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6" name="Rectangle 4"/>
          <p:cNvSpPr>
            <a:spLocks noChangeAspect="1" noChangeArrowheads="1"/>
          </p:cNvSpPr>
          <p:nvPr/>
        </p:nvSpPr>
        <p:spPr bwMode="auto">
          <a:xfrm>
            <a:off x="4500563" y="2995613"/>
            <a:ext cx="966787" cy="2493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7" name="Rectangle 5"/>
          <p:cNvSpPr>
            <a:spLocks noChangeAspect="1" noChangeArrowheads="1"/>
          </p:cNvSpPr>
          <p:nvPr/>
        </p:nvSpPr>
        <p:spPr bwMode="auto">
          <a:xfrm>
            <a:off x="4714875" y="5200650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Rectangle 6"/>
          <p:cNvSpPr>
            <a:spLocks noChangeAspect="1" noChangeArrowheads="1"/>
          </p:cNvSpPr>
          <p:nvPr/>
        </p:nvSpPr>
        <p:spPr bwMode="auto">
          <a:xfrm>
            <a:off x="4659313" y="3087688"/>
            <a:ext cx="6207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Card</a:t>
            </a:r>
            <a:endParaRPr lang="en-US" altLang="en-US" sz="2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519" name="Rectangle 7"/>
          <p:cNvSpPr>
            <a:spLocks noChangeAspect="1" noChangeArrowheads="1"/>
          </p:cNvSpPr>
          <p:nvPr/>
        </p:nvSpPr>
        <p:spPr bwMode="auto">
          <a:xfrm>
            <a:off x="4683125" y="51847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400" b="1" i="1">
                <a:solidFill>
                  <a:srgbClr val="000000"/>
                </a:solidFill>
                <a:latin typeface="Calibri" pitchFamily="34" charset="0"/>
              </a:rPr>
              <a:t>MAC</a:t>
            </a:r>
            <a:endParaRPr lang="en-US" altLang="en-US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520" name="Line 8"/>
          <p:cNvSpPr>
            <a:spLocks noChangeAspect="1" noChangeShapeType="1"/>
          </p:cNvSpPr>
          <p:nvPr/>
        </p:nvSpPr>
        <p:spPr bwMode="auto">
          <a:xfrm>
            <a:off x="4973638" y="5524500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4552950" y="3767138"/>
            <a:ext cx="8763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4502150" y="3740150"/>
            <a:ext cx="979488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Local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Memory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5781675" y="2898775"/>
            <a:ext cx="1133475" cy="152400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4" name="Rectangle 12"/>
          <p:cNvSpPr>
            <a:spLocks noChangeAspect="1" noChangeArrowheads="1"/>
          </p:cNvSpPr>
          <p:nvPr/>
        </p:nvSpPr>
        <p:spPr bwMode="auto">
          <a:xfrm>
            <a:off x="5872163" y="2995613"/>
            <a:ext cx="966787" cy="8350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5" name="Rectangle 13"/>
          <p:cNvSpPr>
            <a:spLocks noChangeAspect="1" noChangeArrowheads="1"/>
          </p:cNvSpPr>
          <p:nvPr/>
        </p:nvSpPr>
        <p:spPr bwMode="auto">
          <a:xfrm>
            <a:off x="6030913" y="3087688"/>
            <a:ext cx="6207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CPU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Card</a:t>
            </a:r>
            <a:endParaRPr lang="en-US" altLang="en-US" sz="2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7153275" y="2898775"/>
            <a:ext cx="1133475" cy="2667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7" name="Rectangle 15"/>
          <p:cNvSpPr>
            <a:spLocks noChangeAspect="1" noChangeArrowheads="1"/>
          </p:cNvSpPr>
          <p:nvPr/>
        </p:nvSpPr>
        <p:spPr bwMode="auto">
          <a:xfrm>
            <a:off x="7243763" y="2995613"/>
            <a:ext cx="966787" cy="2493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8" name="Rectangle 16"/>
          <p:cNvSpPr>
            <a:spLocks noChangeAspect="1" noChangeArrowheads="1"/>
          </p:cNvSpPr>
          <p:nvPr/>
        </p:nvSpPr>
        <p:spPr bwMode="auto">
          <a:xfrm>
            <a:off x="7458075" y="5200650"/>
            <a:ext cx="495300" cy="26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29" name="Rectangle 17"/>
          <p:cNvSpPr>
            <a:spLocks noChangeAspect="1" noChangeArrowheads="1"/>
          </p:cNvSpPr>
          <p:nvPr/>
        </p:nvSpPr>
        <p:spPr bwMode="auto">
          <a:xfrm>
            <a:off x="7402513" y="3087688"/>
            <a:ext cx="6207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Line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Card</a:t>
            </a:r>
            <a:endParaRPr lang="en-US" altLang="en-US" sz="2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530" name="Rectangle 18"/>
          <p:cNvSpPr>
            <a:spLocks noChangeAspect="1" noChangeArrowheads="1"/>
          </p:cNvSpPr>
          <p:nvPr/>
        </p:nvSpPr>
        <p:spPr bwMode="auto">
          <a:xfrm>
            <a:off x="7426325" y="51847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400" b="1" i="1">
                <a:solidFill>
                  <a:srgbClr val="000000"/>
                </a:solidFill>
                <a:latin typeface="Calibri" pitchFamily="34" charset="0"/>
              </a:rPr>
              <a:t>MAC</a:t>
            </a:r>
            <a:endParaRPr lang="en-US" altLang="en-US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531" name="Line 19"/>
          <p:cNvSpPr>
            <a:spLocks noChangeAspect="1" noChangeShapeType="1"/>
          </p:cNvSpPr>
          <p:nvPr/>
        </p:nvSpPr>
        <p:spPr bwMode="auto">
          <a:xfrm>
            <a:off x="7705725" y="5565775"/>
            <a:ext cx="0" cy="422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2" name="Rectangle 20"/>
          <p:cNvSpPr>
            <a:spLocks noChangeArrowheads="1"/>
          </p:cNvSpPr>
          <p:nvPr/>
        </p:nvSpPr>
        <p:spPr bwMode="auto">
          <a:xfrm>
            <a:off x="7296150" y="3767138"/>
            <a:ext cx="8763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7245350" y="3740150"/>
            <a:ext cx="979488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Local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Buffer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>
                <a:latin typeface="Calibri" pitchFamily="34" charset="0"/>
              </a:rPr>
              <a:t>Memory</a:t>
            </a:r>
          </a:p>
        </p:txBody>
      </p:sp>
      <p:sp>
        <p:nvSpPr>
          <p:cNvPr id="192534" name="Rectangle 22"/>
          <p:cNvSpPr>
            <a:spLocks noChangeArrowheads="1"/>
          </p:cNvSpPr>
          <p:nvPr/>
        </p:nvSpPr>
        <p:spPr bwMode="auto">
          <a:xfrm>
            <a:off x="4495800" y="1508125"/>
            <a:ext cx="3886200" cy="971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5" name="Rectangle 23"/>
          <p:cNvSpPr>
            <a:spLocks noChangeArrowheads="1"/>
          </p:cNvSpPr>
          <p:nvPr/>
        </p:nvSpPr>
        <p:spPr bwMode="auto">
          <a:xfrm>
            <a:off x="4448175" y="1536700"/>
            <a:ext cx="3886200" cy="971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6" name="Rectangle 24"/>
          <p:cNvSpPr>
            <a:spLocks noChangeArrowheads="1"/>
          </p:cNvSpPr>
          <p:nvPr/>
        </p:nvSpPr>
        <p:spPr bwMode="auto">
          <a:xfrm>
            <a:off x="4400550" y="1574800"/>
            <a:ext cx="3886200" cy="9715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37" name="Rectangle 25"/>
          <p:cNvSpPr>
            <a:spLocks noChangeArrowheads="1"/>
          </p:cNvSpPr>
          <p:nvPr/>
        </p:nvSpPr>
        <p:spPr bwMode="auto">
          <a:xfrm>
            <a:off x="5867400" y="1689100"/>
            <a:ext cx="904875" cy="7334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148388" y="1889125"/>
            <a:ext cx="361950" cy="361950"/>
            <a:chOff x="453" y="3240"/>
            <a:chExt cx="228" cy="228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534" y="3240"/>
              <a:ext cx="66" cy="228"/>
              <a:chOff x="540" y="3240"/>
              <a:chExt cx="66" cy="228"/>
            </a:xfrm>
          </p:grpSpPr>
          <p:sp>
            <p:nvSpPr>
              <p:cNvPr id="192540" name="Line 28"/>
              <p:cNvSpPr>
                <a:spLocks noChangeShapeType="1"/>
              </p:cNvSpPr>
              <p:nvPr/>
            </p:nvSpPr>
            <p:spPr bwMode="auto">
              <a:xfrm>
                <a:off x="540" y="3240"/>
                <a:ext cx="0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41" name="Line 29"/>
              <p:cNvSpPr>
                <a:spLocks noChangeShapeType="1"/>
              </p:cNvSpPr>
              <p:nvPr/>
            </p:nvSpPr>
            <p:spPr bwMode="auto">
              <a:xfrm>
                <a:off x="606" y="3240"/>
                <a:ext cx="0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 rot="-5400000">
              <a:off x="534" y="3240"/>
              <a:ext cx="66" cy="228"/>
              <a:chOff x="540" y="3240"/>
              <a:chExt cx="66" cy="228"/>
            </a:xfrm>
          </p:grpSpPr>
          <p:sp>
            <p:nvSpPr>
              <p:cNvPr id="192543" name="Line 31"/>
              <p:cNvSpPr>
                <a:spLocks noChangeShapeType="1"/>
              </p:cNvSpPr>
              <p:nvPr/>
            </p:nvSpPr>
            <p:spPr bwMode="auto">
              <a:xfrm>
                <a:off x="540" y="3240"/>
                <a:ext cx="0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44" name="Line 32"/>
              <p:cNvSpPr>
                <a:spLocks noChangeShapeType="1"/>
              </p:cNvSpPr>
              <p:nvPr/>
            </p:nvSpPr>
            <p:spPr bwMode="auto">
              <a:xfrm>
                <a:off x="606" y="3240"/>
                <a:ext cx="0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953000" y="2089150"/>
            <a:ext cx="914400" cy="809625"/>
            <a:chOff x="1602" y="1722"/>
            <a:chExt cx="576" cy="510"/>
          </a:xfrm>
        </p:grpSpPr>
        <p:sp>
          <p:nvSpPr>
            <p:cNvPr id="192546" name="Freeform 34"/>
            <p:cNvSpPr>
              <a:spLocks/>
            </p:cNvSpPr>
            <p:nvPr/>
          </p:nvSpPr>
          <p:spPr bwMode="auto">
            <a:xfrm>
              <a:off x="1602" y="1722"/>
              <a:ext cx="576" cy="288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0" y="198"/>
                </a:cxn>
                <a:cxn ang="0">
                  <a:pos x="576" y="0"/>
                </a:cxn>
              </a:cxnLst>
              <a:rect l="0" t="0" r="r" b="b"/>
              <a:pathLst>
                <a:path w="576" h="360">
                  <a:moveTo>
                    <a:pt x="0" y="360"/>
                  </a:moveTo>
                  <a:lnTo>
                    <a:pt x="0" y="198"/>
                  </a:lnTo>
                  <a:lnTo>
                    <a:pt x="576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7" name="Line 35"/>
            <p:cNvSpPr>
              <a:spLocks noChangeShapeType="1"/>
            </p:cNvSpPr>
            <p:nvPr/>
          </p:nvSpPr>
          <p:spPr bwMode="auto">
            <a:xfrm>
              <a:off x="1602" y="2010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 flipH="1">
            <a:off x="6772275" y="2089150"/>
            <a:ext cx="914400" cy="809625"/>
            <a:chOff x="1602" y="1722"/>
            <a:chExt cx="576" cy="510"/>
          </a:xfrm>
        </p:grpSpPr>
        <p:sp>
          <p:nvSpPr>
            <p:cNvPr id="192549" name="Freeform 37"/>
            <p:cNvSpPr>
              <a:spLocks/>
            </p:cNvSpPr>
            <p:nvPr/>
          </p:nvSpPr>
          <p:spPr bwMode="auto">
            <a:xfrm>
              <a:off x="1602" y="1722"/>
              <a:ext cx="576" cy="288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0" y="198"/>
                </a:cxn>
                <a:cxn ang="0">
                  <a:pos x="576" y="0"/>
                </a:cxn>
              </a:cxnLst>
              <a:rect l="0" t="0" r="r" b="b"/>
              <a:pathLst>
                <a:path w="576" h="360">
                  <a:moveTo>
                    <a:pt x="0" y="360"/>
                  </a:moveTo>
                  <a:lnTo>
                    <a:pt x="0" y="198"/>
                  </a:lnTo>
                  <a:lnTo>
                    <a:pt x="576" y="0"/>
                  </a:lnTo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50" name="Line 38"/>
            <p:cNvSpPr>
              <a:spLocks noChangeShapeType="1"/>
            </p:cNvSpPr>
            <p:nvPr/>
          </p:nvSpPr>
          <p:spPr bwMode="auto">
            <a:xfrm>
              <a:off x="1602" y="2010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2551" name="Line 39"/>
          <p:cNvSpPr>
            <a:spLocks noChangeShapeType="1"/>
          </p:cNvSpPr>
          <p:nvPr/>
        </p:nvSpPr>
        <p:spPr bwMode="auto">
          <a:xfrm>
            <a:off x="6324600" y="2422525"/>
            <a:ext cx="0" cy="1238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>
            <a:off x="6324600" y="2546350"/>
            <a:ext cx="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161925" y="2143125"/>
            <a:ext cx="2244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99"/>
                </a:solidFill>
                <a:latin typeface="Calibri" pitchFamily="34" charset="0"/>
              </a:rPr>
              <a:t>Switched Backplane</a:t>
            </a:r>
          </a:p>
        </p:txBody>
      </p:sp>
      <p:sp>
        <p:nvSpPr>
          <p:cNvPr id="192554" name="Freeform 42"/>
          <p:cNvSpPr>
            <a:spLocks/>
          </p:cNvSpPr>
          <p:nvPr/>
        </p:nvSpPr>
        <p:spPr bwMode="auto">
          <a:xfrm>
            <a:off x="952500" y="2670175"/>
            <a:ext cx="2105025" cy="1371600"/>
          </a:xfrm>
          <a:custGeom>
            <a:avLst/>
            <a:gdLst/>
            <a:ahLst/>
            <a:cxnLst>
              <a:cxn ang="0">
                <a:pos x="270" y="864"/>
              </a:cxn>
              <a:cxn ang="0">
                <a:pos x="0" y="612"/>
              </a:cxn>
              <a:cxn ang="0">
                <a:pos x="1038" y="0"/>
              </a:cxn>
              <a:cxn ang="0">
                <a:pos x="1326" y="144"/>
              </a:cxn>
              <a:cxn ang="0">
                <a:pos x="270" y="864"/>
              </a:cxn>
            </a:cxnLst>
            <a:rect l="0" t="0" r="r" b="b"/>
            <a:pathLst>
              <a:path w="1326" h="864">
                <a:moveTo>
                  <a:pt x="270" y="864"/>
                </a:moveTo>
                <a:lnTo>
                  <a:pt x="0" y="612"/>
                </a:lnTo>
                <a:lnTo>
                  <a:pt x="1038" y="0"/>
                </a:lnTo>
                <a:lnTo>
                  <a:pt x="1326" y="144"/>
                </a:lnTo>
                <a:lnTo>
                  <a:pt x="270" y="864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5" name="Freeform 43"/>
          <p:cNvSpPr>
            <a:spLocks/>
          </p:cNvSpPr>
          <p:nvPr/>
        </p:nvSpPr>
        <p:spPr bwMode="auto">
          <a:xfrm>
            <a:off x="952500" y="2593975"/>
            <a:ext cx="2105025" cy="1371600"/>
          </a:xfrm>
          <a:custGeom>
            <a:avLst/>
            <a:gdLst/>
            <a:ahLst/>
            <a:cxnLst>
              <a:cxn ang="0">
                <a:pos x="270" y="864"/>
              </a:cxn>
              <a:cxn ang="0">
                <a:pos x="0" y="612"/>
              </a:cxn>
              <a:cxn ang="0">
                <a:pos x="1038" y="0"/>
              </a:cxn>
              <a:cxn ang="0">
                <a:pos x="1326" y="144"/>
              </a:cxn>
              <a:cxn ang="0">
                <a:pos x="270" y="864"/>
              </a:cxn>
            </a:cxnLst>
            <a:rect l="0" t="0" r="r" b="b"/>
            <a:pathLst>
              <a:path w="1326" h="864">
                <a:moveTo>
                  <a:pt x="270" y="864"/>
                </a:moveTo>
                <a:lnTo>
                  <a:pt x="0" y="612"/>
                </a:lnTo>
                <a:lnTo>
                  <a:pt x="1038" y="0"/>
                </a:lnTo>
                <a:lnTo>
                  <a:pt x="1326" y="144"/>
                </a:lnTo>
                <a:lnTo>
                  <a:pt x="270" y="864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6" name="Freeform 44"/>
          <p:cNvSpPr>
            <a:spLocks/>
          </p:cNvSpPr>
          <p:nvPr/>
        </p:nvSpPr>
        <p:spPr bwMode="auto">
          <a:xfrm>
            <a:off x="952500" y="2517775"/>
            <a:ext cx="2105025" cy="1371600"/>
          </a:xfrm>
          <a:custGeom>
            <a:avLst/>
            <a:gdLst/>
            <a:ahLst/>
            <a:cxnLst>
              <a:cxn ang="0">
                <a:pos x="270" y="864"/>
              </a:cxn>
              <a:cxn ang="0">
                <a:pos x="0" y="612"/>
              </a:cxn>
              <a:cxn ang="0">
                <a:pos x="1038" y="0"/>
              </a:cxn>
              <a:cxn ang="0">
                <a:pos x="1326" y="144"/>
              </a:cxn>
              <a:cxn ang="0">
                <a:pos x="270" y="864"/>
              </a:cxn>
            </a:cxnLst>
            <a:rect l="0" t="0" r="r" b="b"/>
            <a:pathLst>
              <a:path w="1326" h="864">
                <a:moveTo>
                  <a:pt x="270" y="864"/>
                </a:moveTo>
                <a:lnTo>
                  <a:pt x="0" y="612"/>
                </a:lnTo>
                <a:lnTo>
                  <a:pt x="1038" y="0"/>
                </a:lnTo>
                <a:lnTo>
                  <a:pt x="1326" y="144"/>
                </a:lnTo>
                <a:lnTo>
                  <a:pt x="270" y="864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7" name="Freeform 45"/>
          <p:cNvSpPr>
            <a:spLocks/>
          </p:cNvSpPr>
          <p:nvPr/>
        </p:nvSpPr>
        <p:spPr bwMode="auto">
          <a:xfrm>
            <a:off x="1381125" y="2289175"/>
            <a:ext cx="1704975" cy="2286000"/>
          </a:xfrm>
          <a:custGeom>
            <a:avLst/>
            <a:gdLst/>
            <a:ahLst/>
            <a:cxnLst>
              <a:cxn ang="0">
                <a:pos x="0" y="505"/>
              </a:cxn>
              <a:cxn ang="0">
                <a:pos x="0" y="1266"/>
              </a:cxn>
              <a:cxn ang="0">
                <a:pos x="936" y="708"/>
              </a:cxn>
              <a:cxn ang="0">
                <a:pos x="936" y="0"/>
              </a:cxn>
              <a:cxn ang="0">
                <a:pos x="0" y="505"/>
              </a:cxn>
            </a:cxnLst>
            <a:rect l="0" t="0" r="r" b="b"/>
            <a:pathLst>
              <a:path w="936" h="1266">
                <a:moveTo>
                  <a:pt x="0" y="505"/>
                </a:moveTo>
                <a:cubicBezTo>
                  <a:pt x="0" y="759"/>
                  <a:pt x="0" y="1012"/>
                  <a:pt x="0" y="1266"/>
                </a:cubicBezTo>
                <a:lnTo>
                  <a:pt x="936" y="708"/>
                </a:lnTo>
                <a:lnTo>
                  <a:pt x="936" y="0"/>
                </a:lnTo>
                <a:lnTo>
                  <a:pt x="0" y="505"/>
                </a:ln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8" name="Freeform 46"/>
          <p:cNvSpPr>
            <a:spLocks noChangeAspect="1"/>
          </p:cNvSpPr>
          <p:nvPr/>
        </p:nvSpPr>
        <p:spPr bwMode="auto">
          <a:xfrm>
            <a:off x="2789238" y="2593975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59" name="Freeform 47"/>
          <p:cNvSpPr>
            <a:spLocks noChangeAspect="1"/>
          </p:cNvSpPr>
          <p:nvPr/>
        </p:nvSpPr>
        <p:spPr bwMode="auto">
          <a:xfrm>
            <a:off x="2882900" y="2860675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0" name="Freeform 48"/>
          <p:cNvSpPr>
            <a:spLocks noChangeAspect="1"/>
          </p:cNvSpPr>
          <p:nvPr/>
        </p:nvSpPr>
        <p:spPr bwMode="auto">
          <a:xfrm>
            <a:off x="2647950" y="2681288"/>
            <a:ext cx="862013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1" name="Freeform 49"/>
          <p:cNvSpPr>
            <a:spLocks noChangeAspect="1"/>
          </p:cNvSpPr>
          <p:nvPr/>
        </p:nvSpPr>
        <p:spPr bwMode="auto">
          <a:xfrm>
            <a:off x="2741613" y="2947988"/>
            <a:ext cx="663575" cy="1246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2" name="Freeform 50"/>
          <p:cNvSpPr>
            <a:spLocks noChangeAspect="1"/>
          </p:cNvSpPr>
          <p:nvPr/>
        </p:nvSpPr>
        <p:spPr bwMode="auto">
          <a:xfrm>
            <a:off x="2506663" y="2768600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3" name="Freeform 51"/>
          <p:cNvSpPr>
            <a:spLocks noChangeAspect="1"/>
          </p:cNvSpPr>
          <p:nvPr/>
        </p:nvSpPr>
        <p:spPr bwMode="auto">
          <a:xfrm>
            <a:off x="2600325" y="3035300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4" name="Freeform 52"/>
          <p:cNvSpPr>
            <a:spLocks noChangeAspect="1"/>
          </p:cNvSpPr>
          <p:nvPr/>
        </p:nvSpPr>
        <p:spPr bwMode="auto">
          <a:xfrm>
            <a:off x="2365375" y="2855913"/>
            <a:ext cx="862013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5" name="Freeform 53"/>
          <p:cNvSpPr>
            <a:spLocks noChangeAspect="1"/>
          </p:cNvSpPr>
          <p:nvPr/>
        </p:nvSpPr>
        <p:spPr bwMode="auto">
          <a:xfrm>
            <a:off x="2459038" y="3122613"/>
            <a:ext cx="663575" cy="1246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6" name="Freeform 54"/>
          <p:cNvSpPr>
            <a:spLocks noChangeAspect="1"/>
          </p:cNvSpPr>
          <p:nvPr/>
        </p:nvSpPr>
        <p:spPr bwMode="auto">
          <a:xfrm>
            <a:off x="2224088" y="2943225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7" name="Freeform 55"/>
          <p:cNvSpPr>
            <a:spLocks noChangeAspect="1"/>
          </p:cNvSpPr>
          <p:nvPr/>
        </p:nvSpPr>
        <p:spPr bwMode="auto">
          <a:xfrm>
            <a:off x="2317750" y="3209925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8" name="Freeform 56"/>
          <p:cNvSpPr>
            <a:spLocks noChangeAspect="1"/>
          </p:cNvSpPr>
          <p:nvPr/>
        </p:nvSpPr>
        <p:spPr bwMode="auto">
          <a:xfrm>
            <a:off x="2082800" y="3030538"/>
            <a:ext cx="862013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69" name="Freeform 57"/>
          <p:cNvSpPr>
            <a:spLocks noChangeAspect="1"/>
          </p:cNvSpPr>
          <p:nvPr/>
        </p:nvSpPr>
        <p:spPr bwMode="auto">
          <a:xfrm>
            <a:off x="2176463" y="3297238"/>
            <a:ext cx="663575" cy="1246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0" name="Freeform 58"/>
          <p:cNvSpPr>
            <a:spLocks noChangeAspect="1"/>
          </p:cNvSpPr>
          <p:nvPr/>
        </p:nvSpPr>
        <p:spPr bwMode="auto">
          <a:xfrm>
            <a:off x="1941513" y="3117850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1" name="Freeform 59"/>
          <p:cNvSpPr>
            <a:spLocks noChangeAspect="1"/>
          </p:cNvSpPr>
          <p:nvPr/>
        </p:nvSpPr>
        <p:spPr bwMode="auto">
          <a:xfrm>
            <a:off x="2035175" y="3384550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2" name="Freeform 60"/>
          <p:cNvSpPr>
            <a:spLocks noChangeAspect="1"/>
          </p:cNvSpPr>
          <p:nvPr/>
        </p:nvSpPr>
        <p:spPr bwMode="auto">
          <a:xfrm>
            <a:off x="1798638" y="3203575"/>
            <a:ext cx="862012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3" name="Freeform 61"/>
          <p:cNvSpPr>
            <a:spLocks noChangeAspect="1"/>
          </p:cNvSpPr>
          <p:nvPr/>
        </p:nvSpPr>
        <p:spPr bwMode="auto">
          <a:xfrm>
            <a:off x="1892300" y="3470275"/>
            <a:ext cx="663575" cy="1246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6"/>
              </a:cxn>
              <a:cxn ang="0">
                <a:pos x="456" y="1048"/>
              </a:cxn>
              <a:cxn ang="0">
                <a:pos x="447" y="397"/>
              </a:cxn>
              <a:cxn ang="0">
                <a:pos x="0" y="0"/>
              </a:cxn>
            </a:cxnLst>
            <a:rect l="0" t="0" r="r" b="b"/>
            <a:pathLst>
              <a:path w="456" h="1048">
                <a:moveTo>
                  <a:pt x="0" y="0"/>
                </a:moveTo>
                <a:lnTo>
                  <a:pt x="0" y="596"/>
                </a:lnTo>
                <a:lnTo>
                  <a:pt x="456" y="1048"/>
                </a:lnTo>
                <a:lnTo>
                  <a:pt x="447" y="39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4" name="Text Box 62"/>
          <p:cNvSpPr txBox="1">
            <a:spLocks noChangeAspect="1" noChangeArrowheads="1"/>
          </p:cNvSpPr>
          <p:nvPr/>
        </p:nvSpPr>
        <p:spPr bwMode="auto">
          <a:xfrm rot="2485238">
            <a:off x="1811338" y="3886200"/>
            <a:ext cx="10668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1400">
                <a:latin typeface="Calibri" pitchFamily="34" charset="0"/>
              </a:rPr>
              <a:t>Line Interface</a:t>
            </a:r>
          </a:p>
        </p:txBody>
      </p:sp>
      <p:sp>
        <p:nvSpPr>
          <p:cNvPr id="192575" name="Freeform 63"/>
          <p:cNvSpPr>
            <a:spLocks noChangeAspect="1"/>
          </p:cNvSpPr>
          <p:nvPr/>
        </p:nvSpPr>
        <p:spPr bwMode="auto">
          <a:xfrm>
            <a:off x="1482725" y="3321050"/>
            <a:ext cx="800100" cy="2016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00"/>
              </a:cxn>
              <a:cxn ang="0">
                <a:pos x="592" y="1696"/>
              </a:cxn>
              <a:cxn ang="0">
                <a:pos x="592" y="488"/>
              </a:cxn>
              <a:cxn ang="0">
                <a:pos x="0" y="0"/>
              </a:cxn>
            </a:cxnLst>
            <a:rect l="0" t="0" r="r" b="b"/>
            <a:pathLst>
              <a:path w="592" h="1696">
                <a:moveTo>
                  <a:pt x="0" y="0"/>
                </a:moveTo>
                <a:lnTo>
                  <a:pt x="0" y="1000"/>
                </a:lnTo>
                <a:lnTo>
                  <a:pt x="592" y="1696"/>
                </a:lnTo>
                <a:lnTo>
                  <a:pt x="592" y="488"/>
                </a:lnTo>
                <a:lnTo>
                  <a:pt x="0" y="0"/>
                </a:lnTo>
                <a:close/>
              </a:path>
            </a:pathLst>
          </a:custGeom>
          <a:solidFill>
            <a:srgbClr val="00279F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6" name="Freeform 64"/>
          <p:cNvSpPr>
            <a:spLocks noChangeAspect="1"/>
          </p:cNvSpPr>
          <p:nvPr/>
        </p:nvSpPr>
        <p:spPr bwMode="auto">
          <a:xfrm>
            <a:off x="1720850" y="3663950"/>
            <a:ext cx="398463" cy="703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"/>
              </a:cxn>
              <a:cxn ang="0">
                <a:pos x="280" y="592"/>
              </a:cxn>
              <a:cxn ang="0">
                <a:pos x="296" y="240"/>
              </a:cxn>
              <a:cxn ang="0">
                <a:pos x="0" y="0"/>
              </a:cxn>
            </a:cxnLst>
            <a:rect l="0" t="0" r="r" b="b"/>
            <a:pathLst>
              <a:path w="296" h="592">
                <a:moveTo>
                  <a:pt x="0" y="0"/>
                </a:moveTo>
                <a:lnTo>
                  <a:pt x="0" y="352"/>
                </a:lnTo>
                <a:lnTo>
                  <a:pt x="280" y="592"/>
                </a:lnTo>
                <a:lnTo>
                  <a:pt x="296" y="2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7" name="Freeform 65"/>
          <p:cNvSpPr>
            <a:spLocks noChangeAspect="1"/>
          </p:cNvSpPr>
          <p:nvPr/>
        </p:nvSpPr>
        <p:spPr bwMode="auto">
          <a:xfrm>
            <a:off x="1568450" y="4071938"/>
            <a:ext cx="615950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60"/>
              </a:cxn>
              <a:cxn ang="0">
                <a:pos x="440" y="848"/>
              </a:cxn>
              <a:cxn ang="0">
                <a:pos x="456" y="384"/>
              </a:cxn>
              <a:cxn ang="0">
                <a:pos x="0" y="0"/>
              </a:cxn>
            </a:cxnLst>
            <a:rect l="0" t="0" r="r" b="b"/>
            <a:pathLst>
              <a:path w="456" h="848">
                <a:moveTo>
                  <a:pt x="0" y="0"/>
                </a:moveTo>
                <a:lnTo>
                  <a:pt x="0" y="360"/>
                </a:lnTo>
                <a:lnTo>
                  <a:pt x="440" y="848"/>
                </a:lnTo>
                <a:lnTo>
                  <a:pt x="456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78" name="Text Box 66"/>
          <p:cNvSpPr txBox="1">
            <a:spLocks noChangeAspect="1" noChangeArrowheads="1"/>
          </p:cNvSpPr>
          <p:nvPr/>
        </p:nvSpPr>
        <p:spPr bwMode="auto">
          <a:xfrm rot="2158837">
            <a:off x="1687513" y="3881438"/>
            <a:ext cx="4857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Calibri" pitchFamily="34" charset="0"/>
              </a:rPr>
              <a:t>CPU</a:t>
            </a:r>
            <a:endParaRPr lang="en-US" altLang="en-US" sz="1600">
              <a:latin typeface="Calibri" pitchFamily="34" charset="0"/>
            </a:endParaRPr>
          </a:p>
        </p:txBody>
      </p:sp>
      <p:sp>
        <p:nvSpPr>
          <p:cNvPr id="192579" name="Text Box 67"/>
          <p:cNvSpPr txBox="1">
            <a:spLocks noChangeAspect="1" noChangeArrowheads="1"/>
          </p:cNvSpPr>
          <p:nvPr/>
        </p:nvSpPr>
        <p:spPr bwMode="auto">
          <a:xfrm rot="2485238">
            <a:off x="1457325" y="4498975"/>
            <a:ext cx="1143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1400">
                <a:latin typeface="Calibri" pitchFamily="34" charset="0"/>
              </a:rPr>
              <a:t>Memory</a:t>
            </a: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5191125" y="5032375"/>
            <a:ext cx="2286000" cy="762000"/>
            <a:chOff x="3264" y="3120"/>
            <a:chExt cx="1489" cy="816"/>
          </a:xfrm>
        </p:grpSpPr>
        <p:sp>
          <p:nvSpPr>
            <p:cNvPr id="192581" name="Line 69"/>
            <p:cNvSpPr>
              <a:spLocks noChangeShapeType="1"/>
            </p:cNvSpPr>
            <p:nvPr/>
          </p:nvSpPr>
          <p:spPr bwMode="auto">
            <a:xfrm flipV="1">
              <a:off x="3264" y="3120"/>
              <a:ext cx="1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82" name="Line 70"/>
            <p:cNvSpPr>
              <a:spLocks noChangeShapeType="1"/>
            </p:cNvSpPr>
            <p:nvPr/>
          </p:nvSpPr>
          <p:spPr bwMode="auto">
            <a:xfrm flipV="1">
              <a:off x="4752" y="3120"/>
              <a:ext cx="1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5191125" y="1984375"/>
            <a:ext cx="2286000" cy="1905000"/>
            <a:chOff x="3264" y="1536"/>
            <a:chExt cx="1440" cy="1200"/>
          </a:xfrm>
        </p:grpSpPr>
        <p:sp>
          <p:nvSpPr>
            <p:cNvPr id="192584" name="Freeform 72"/>
            <p:cNvSpPr>
              <a:spLocks/>
            </p:cNvSpPr>
            <p:nvPr/>
          </p:nvSpPr>
          <p:spPr bwMode="auto">
            <a:xfrm>
              <a:off x="3264" y="1536"/>
              <a:ext cx="720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0" y="240"/>
                </a:cxn>
                <a:cxn ang="0">
                  <a:pos x="720" y="0"/>
                </a:cxn>
              </a:cxnLst>
              <a:rect l="0" t="0" r="r" b="b"/>
              <a:pathLst>
                <a:path w="720" h="1200">
                  <a:moveTo>
                    <a:pt x="0" y="1200"/>
                  </a:moveTo>
                  <a:lnTo>
                    <a:pt x="0" y="240"/>
                  </a:lnTo>
                  <a:lnTo>
                    <a:pt x="72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85" name="Freeform 73"/>
            <p:cNvSpPr>
              <a:spLocks/>
            </p:cNvSpPr>
            <p:nvPr/>
          </p:nvSpPr>
          <p:spPr bwMode="auto">
            <a:xfrm flipH="1">
              <a:off x="3984" y="1584"/>
              <a:ext cx="720" cy="1152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0" y="240"/>
                </a:cxn>
                <a:cxn ang="0">
                  <a:pos x="720" y="0"/>
                </a:cxn>
              </a:cxnLst>
              <a:rect l="0" t="0" r="r" b="b"/>
              <a:pathLst>
                <a:path w="720" h="1200">
                  <a:moveTo>
                    <a:pt x="0" y="1200"/>
                  </a:moveTo>
                  <a:lnTo>
                    <a:pt x="0" y="240"/>
                  </a:lnTo>
                  <a:lnTo>
                    <a:pt x="72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4810125" y="1984375"/>
            <a:ext cx="3048000" cy="1828800"/>
            <a:chOff x="3024" y="1536"/>
            <a:chExt cx="1920" cy="2352"/>
          </a:xfrm>
        </p:grpSpPr>
        <p:sp>
          <p:nvSpPr>
            <p:cNvPr id="192587" name="Freeform 75"/>
            <p:cNvSpPr>
              <a:spLocks/>
            </p:cNvSpPr>
            <p:nvPr/>
          </p:nvSpPr>
          <p:spPr bwMode="auto">
            <a:xfrm>
              <a:off x="3984" y="1536"/>
              <a:ext cx="960" cy="2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288"/>
                </a:cxn>
                <a:cxn ang="0">
                  <a:pos x="960" y="2304"/>
                </a:cxn>
              </a:cxnLst>
              <a:rect l="0" t="0" r="r" b="b"/>
              <a:pathLst>
                <a:path w="960" h="2304">
                  <a:moveTo>
                    <a:pt x="0" y="0"/>
                  </a:moveTo>
                  <a:lnTo>
                    <a:pt x="960" y="288"/>
                  </a:lnTo>
                  <a:lnTo>
                    <a:pt x="960" y="2304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88" name="Freeform 76"/>
            <p:cNvSpPr>
              <a:spLocks/>
            </p:cNvSpPr>
            <p:nvPr/>
          </p:nvSpPr>
          <p:spPr bwMode="auto">
            <a:xfrm flipH="1">
              <a:off x="3024" y="1584"/>
              <a:ext cx="960" cy="2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288"/>
                </a:cxn>
                <a:cxn ang="0">
                  <a:pos x="960" y="2304"/>
                </a:cxn>
              </a:cxnLst>
              <a:rect l="0" t="0" r="r" b="b"/>
              <a:pathLst>
                <a:path w="960" h="2304">
                  <a:moveTo>
                    <a:pt x="0" y="0"/>
                  </a:moveTo>
                  <a:lnTo>
                    <a:pt x="960" y="288"/>
                  </a:lnTo>
                  <a:lnTo>
                    <a:pt x="960" y="2304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4525963" y="4597400"/>
            <a:ext cx="876300" cy="485775"/>
            <a:chOff x="733" y="3084"/>
            <a:chExt cx="552" cy="306"/>
          </a:xfrm>
        </p:grpSpPr>
        <p:sp>
          <p:nvSpPr>
            <p:cNvPr id="192590" name="Rectangle 78"/>
            <p:cNvSpPr>
              <a:spLocks noChangeArrowheads="1"/>
            </p:cNvSpPr>
            <p:nvPr/>
          </p:nvSpPr>
          <p:spPr bwMode="auto">
            <a:xfrm>
              <a:off x="733" y="3084"/>
              <a:ext cx="552" cy="2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91" name="Text Box 79"/>
            <p:cNvSpPr txBox="1">
              <a:spLocks noChangeArrowheads="1"/>
            </p:cNvSpPr>
            <p:nvPr/>
          </p:nvSpPr>
          <p:spPr bwMode="auto">
            <a:xfrm>
              <a:off x="766" y="3086"/>
              <a:ext cx="490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>
                  <a:latin typeface="Calibri" pitchFamily="34" charset="0"/>
                </a:rPr>
                <a:t>Fwding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altLang="en-US" sz="1600">
                  <a:latin typeface="Calibri" pitchFamily="34" charset="0"/>
                </a:rPr>
                <a:t>Table</a:t>
              </a:r>
            </a:p>
          </p:txBody>
        </p:sp>
      </p:grpSp>
      <p:sp>
        <p:nvSpPr>
          <p:cNvPr id="192592" name="Rectangle 80"/>
          <p:cNvSpPr>
            <a:spLocks noChangeArrowheads="1"/>
          </p:cNvSpPr>
          <p:nvPr/>
        </p:nvSpPr>
        <p:spPr bwMode="auto">
          <a:xfrm>
            <a:off x="5886450" y="3922713"/>
            <a:ext cx="876300" cy="4365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3" name="Text Box 81"/>
          <p:cNvSpPr txBox="1">
            <a:spLocks noChangeArrowheads="1"/>
          </p:cNvSpPr>
          <p:nvPr/>
        </p:nvSpPr>
        <p:spPr bwMode="auto">
          <a:xfrm>
            <a:off x="5915025" y="3914775"/>
            <a:ext cx="8255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600">
                <a:latin typeface="Calibri" pitchFamily="34" charset="0"/>
              </a:rPr>
              <a:t>Routing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sz="1600">
                <a:latin typeface="Calibri" pitchFamily="34" charset="0"/>
              </a:rPr>
              <a:t>Table</a:t>
            </a:r>
          </a:p>
        </p:txBody>
      </p:sp>
      <p:sp>
        <p:nvSpPr>
          <p:cNvPr id="192594" name="Rectangle 82"/>
          <p:cNvSpPr>
            <a:spLocks noChangeArrowheads="1"/>
          </p:cNvSpPr>
          <p:nvPr/>
        </p:nvSpPr>
        <p:spPr bwMode="auto">
          <a:xfrm>
            <a:off x="7286625" y="4605338"/>
            <a:ext cx="876300" cy="4270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595" name="Text Box 83"/>
          <p:cNvSpPr txBox="1">
            <a:spLocks noChangeArrowheads="1"/>
          </p:cNvSpPr>
          <p:nvPr/>
        </p:nvSpPr>
        <p:spPr bwMode="auto">
          <a:xfrm>
            <a:off x="7321550" y="4600575"/>
            <a:ext cx="777875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1600">
                <a:latin typeface="Calibri" pitchFamily="34" charset="0"/>
              </a:rPr>
              <a:t>Fwding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altLang="en-US" sz="1600">
                <a:latin typeface="Calibri" pitchFamily="34" charset="0"/>
              </a:rPr>
              <a:t>Table</a:t>
            </a:r>
          </a:p>
        </p:txBody>
      </p: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4810125" y="4422775"/>
            <a:ext cx="3048000" cy="1447800"/>
            <a:chOff x="3024" y="3072"/>
            <a:chExt cx="1920" cy="912"/>
          </a:xfrm>
        </p:grpSpPr>
        <p:sp>
          <p:nvSpPr>
            <p:cNvPr id="192597" name="Line 85"/>
            <p:cNvSpPr>
              <a:spLocks noChangeShapeType="1"/>
            </p:cNvSpPr>
            <p:nvPr/>
          </p:nvSpPr>
          <p:spPr bwMode="auto">
            <a:xfrm>
              <a:off x="3024" y="3072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598" name="Line 86"/>
            <p:cNvSpPr>
              <a:spLocks noChangeShapeType="1"/>
            </p:cNvSpPr>
            <p:nvPr/>
          </p:nvSpPr>
          <p:spPr bwMode="auto">
            <a:xfrm>
              <a:off x="4944" y="3072"/>
              <a:ext cx="0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5191125" y="4394200"/>
            <a:ext cx="2286000" cy="257175"/>
            <a:chOff x="3264" y="3054"/>
            <a:chExt cx="1440" cy="162"/>
          </a:xfrm>
        </p:grpSpPr>
        <p:sp>
          <p:nvSpPr>
            <p:cNvPr id="192600" name="Line 88"/>
            <p:cNvSpPr>
              <a:spLocks noChangeShapeType="1"/>
            </p:cNvSpPr>
            <p:nvPr/>
          </p:nvSpPr>
          <p:spPr bwMode="auto">
            <a:xfrm flipV="1">
              <a:off x="3264" y="3054"/>
              <a:ext cx="0" cy="1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601" name="Line 89"/>
            <p:cNvSpPr>
              <a:spLocks noChangeShapeType="1"/>
            </p:cNvSpPr>
            <p:nvPr/>
          </p:nvSpPr>
          <p:spPr bwMode="auto">
            <a:xfrm flipV="1">
              <a:off x="4704" y="307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602" name="Text Box 90"/>
          <p:cNvSpPr txBox="1">
            <a:spLocks noChangeArrowheads="1"/>
          </p:cNvSpPr>
          <p:nvPr/>
        </p:nvSpPr>
        <p:spPr bwMode="auto">
          <a:xfrm>
            <a:off x="2219325" y="6003925"/>
            <a:ext cx="400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99"/>
                </a:solidFill>
                <a:latin typeface="Calibri" pitchFamily="34" charset="0"/>
              </a:rPr>
              <a:t>Typically &lt;50Gb/s aggregate capacity</a:t>
            </a:r>
          </a:p>
        </p:txBody>
      </p:sp>
      <p:sp>
        <p:nvSpPr>
          <p:cNvPr id="192603" name="Rectangle 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Third Generation Routers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48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3A294-5D53-4EF0-BE5F-31E790ED9B79}" type="slidenum">
              <a:rPr lang="en-US"/>
              <a:pPr/>
              <a:t>53</a:t>
            </a:fld>
            <a:endParaRPr lang="en-US"/>
          </a:p>
        </p:txBody>
      </p:sp>
      <p:sp>
        <p:nvSpPr>
          <p:cNvPr id="48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2484438" y="3292475"/>
            <a:ext cx="198437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2484438" y="2532063"/>
            <a:ext cx="198437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Freeform 5"/>
          <p:cNvSpPr>
            <a:spLocks/>
          </p:cNvSpPr>
          <p:nvPr/>
        </p:nvSpPr>
        <p:spPr bwMode="auto">
          <a:xfrm>
            <a:off x="922338" y="1455738"/>
            <a:ext cx="1231900" cy="4116387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0" y="0"/>
              </a:cxn>
              <a:cxn ang="0">
                <a:pos x="768" y="0"/>
              </a:cxn>
              <a:cxn ang="0">
                <a:pos x="768" y="1104"/>
              </a:cxn>
            </a:cxnLst>
            <a:rect l="0" t="0" r="r" b="b"/>
            <a:pathLst>
              <a:path w="768" h="1104">
                <a:moveTo>
                  <a:pt x="0" y="1104"/>
                </a:moveTo>
                <a:lnTo>
                  <a:pt x="0" y="0"/>
                </a:lnTo>
                <a:lnTo>
                  <a:pt x="768" y="0"/>
                </a:lnTo>
                <a:lnTo>
                  <a:pt x="768" y="1104"/>
                </a:lnTo>
              </a:path>
            </a:pathLst>
          </a:custGeom>
          <a:solidFill>
            <a:schemeClr val="bg2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Freeform 6"/>
          <p:cNvSpPr>
            <a:spLocks/>
          </p:cNvSpPr>
          <p:nvPr/>
        </p:nvSpPr>
        <p:spPr bwMode="auto">
          <a:xfrm>
            <a:off x="971550" y="1574800"/>
            <a:ext cx="1131888" cy="3989388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0" y="0"/>
              </a:cxn>
              <a:cxn ang="0">
                <a:pos x="768" y="0"/>
              </a:cxn>
              <a:cxn ang="0">
                <a:pos x="768" y="1104"/>
              </a:cxn>
            </a:cxnLst>
            <a:rect l="0" t="0" r="r" b="b"/>
            <a:pathLst>
              <a:path w="768" h="1104">
                <a:moveTo>
                  <a:pt x="0" y="1104"/>
                </a:moveTo>
                <a:lnTo>
                  <a:pt x="0" y="0"/>
                </a:lnTo>
                <a:lnTo>
                  <a:pt x="768" y="0"/>
                </a:lnTo>
                <a:lnTo>
                  <a:pt x="768" y="1104"/>
                </a:lnTo>
              </a:path>
            </a:pathLst>
          </a:cu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839788" y="5572125"/>
            <a:ext cx="139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971550" y="3324225"/>
            <a:ext cx="1131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Freeform 9"/>
          <p:cNvSpPr>
            <a:spLocks/>
          </p:cNvSpPr>
          <p:nvPr/>
        </p:nvSpPr>
        <p:spPr bwMode="auto">
          <a:xfrm>
            <a:off x="1003300" y="2290763"/>
            <a:ext cx="1060450" cy="1166812"/>
          </a:xfrm>
          <a:custGeom>
            <a:avLst/>
            <a:gdLst/>
            <a:ahLst/>
            <a:cxnLst>
              <a:cxn ang="0">
                <a:pos x="0" y="2784"/>
              </a:cxn>
              <a:cxn ang="0">
                <a:pos x="0" y="0"/>
              </a:cxn>
              <a:cxn ang="0">
                <a:pos x="1584" y="0"/>
              </a:cxn>
              <a:cxn ang="0">
                <a:pos x="1584" y="2784"/>
              </a:cxn>
              <a:cxn ang="0">
                <a:pos x="0" y="2784"/>
              </a:cxn>
            </a:cxnLst>
            <a:rect l="0" t="0" r="r" b="b"/>
            <a:pathLst>
              <a:path w="1584" h="2784">
                <a:moveTo>
                  <a:pt x="0" y="2784"/>
                </a:moveTo>
                <a:lnTo>
                  <a:pt x="0" y="0"/>
                </a:lnTo>
                <a:lnTo>
                  <a:pt x="1584" y="0"/>
                </a:lnTo>
                <a:lnTo>
                  <a:pt x="1584" y="2784"/>
                </a:lnTo>
                <a:lnTo>
                  <a:pt x="0" y="2784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033463" y="2362200"/>
            <a:ext cx="61912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alt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1095375" y="2362200"/>
            <a:ext cx="61913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1157288" y="2362200"/>
            <a:ext cx="63500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1220788" y="2362200"/>
            <a:ext cx="61912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1282700" y="2362200"/>
            <a:ext cx="61913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1344613" y="2362200"/>
            <a:ext cx="63500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1408113" y="2362200"/>
            <a:ext cx="63500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1471613" y="2362200"/>
            <a:ext cx="61912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1533525" y="2362200"/>
            <a:ext cx="61913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auto">
          <a:xfrm>
            <a:off x="1595438" y="2362200"/>
            <a:ext cx="61912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0" name="Rectangle 20"/>
          <p:cNvSpPr>
            <a:spLocks noChangeArrowheads="1"/>
          </p:cNvSpPr>
          <p:nvPr/>
        </p:nvSpPr>
        <p:spPr bwMode="auto">
          <a:xfrm>
            <a:off x="1657350" y="2362200"/>
            <a:ext cx="63500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1" name="Rectangle 21"/>
          <p:cNvSpPr>
            <a:spLocks noChangeArrowheads="1"/>
          </p:cNvSpPr>
          <p:nvPr/>
        </p:nvSpPr>
        <p:spPr bwMode="auto">
          <a:xfrm>
            <a:off x="1720850" y="2362200"/>
            <a:ext cx="61913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1782763" y="2362200"/>
            <a:ext cx="61912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1844675" y="2362200"/>
            <a:ext cx="61913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>
            <a:off x="1906588" y="2362200"/>
            <a:ext cx="63500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1970088" y="2362200"/>
            <a:ext cx="61912" cy="4286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54100" y="2514600"/>
            <a:ext cx="957263" cy="176213"/>
            <a:chOff x="504" y="1666"/>
            <a:chExt cx="691" cy="134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504" y="1666"/>
              <a:ext cx="15" cy="38"/>
              <a:chOff x="1392" y="2592"/>
              <a:chExt cx="96" cy="96"/>
            </a:xfrm>
          </p:grpSpPr>
          <p:sp>
            <p:nvSpPr>
              <p:cNvPr id="194588" name="Oval 28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89" name="Oval 29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590" name="Freeform 30"/>
            <p:cNvSpPr>
              <a:spLocks/>
            </p:cNvSpPr>
            <p:nvPr/>
          </p:nvSpPr>
          <p:spPr bwMode="auto">
            <a:xfrm>
              <a:off x="512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549" y="1666"/>
              <a:ext cx="15" cy="38"/>
              <a:chOff x="1392" y="2592"/>
              <a:chExt cx="96" cy="96"/>
            </a:xfrm>
          </p:grpSpPr>
          <p:sp>
            <p:nvSpPr>
              <p:cNvPr id="194592" name="Oval 32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93" name="Oval 33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594" name="Freeform 34"/>
            <p:cNvSpPr>
              <a:spLocks/>
            </p:cNvSpPr>
            <p:nvPr/>
          </p:nvSpPr>
          <p:spPr bwMode="auto">
            <a:xfrm>
              <a:off x="557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594" y="1666"/>
              <a:ext cx="15" cy="38"/>
              <a:chOff x="1392" y="2592"/>
              <a:chExt cx="96" cy="96"/>
            </a:xfrm>
          </p:grpSpPr>
          <p:sp>
            <p:nvSpPr>
              <p:cNvPr id="194596" name="Oval 36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97" name="Oval 37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598" name="Freeform 38"/>
            <p:cNvSpPr>
              <a:spLocks/>
            </p:cNvSpPr>
            <p:nvPr/>
          </p:nvSpPr>
          <p:spPr bwMode="auto">
            <a:xfrm>
              <a:off x="602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639" y="1666"/>
              <a:ext cx="15" cy="38"/>
              <a:chOff x="1392" y="2592"/>
              <a:chExt cx="96" cy="96"/>
            </a:xfrm>
          </p:grpSpPr>
          <p:sp>
            <p:nvSpPr>
              <p:cNvPr id="194600" name="Oval 40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01" name="Oval 41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02" name="Freeform 42"/>
            <p:cNvSpPr>
              <a:spLocks/>
            </p:cNvSpPr>
            <p:nvPr/>
          </p:nvSpPr>
          <p:spPr bwMode="auto">
            <a:xfrm>
              <a:off x="647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684" y="1666"/>
              <a:ext cx="15" cy="38"/>
              <a:chOff x="1392" y="2592"/>
              <a:chExt cx="96" cy="96"/>
            </a:xfrm>
          </p:grpSpPr>
          <p:sp>
            <p:nvSpPr>
              <p:cNvPr id="194604" name="Oval 44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05" name="Oval 45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06" name="Freeform 46"/>
            <p:cNvSpPr>
              <a:spLocks/>
            </p:cNvSpPr>
            <p:nvPr/>
          </p:nvSpPr>
          <p:spPr bwMode="auto">
            <a:xfrm>
              <a:off x="692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729" y="1666"/>
              <a:ext cx="15" cy="38"/>
              <a:chOff x="1392" y="2592"/>
              <a:chExt cx="96" cy="96"/>
            </a:xfrm>
          </p:grpSpPr>
          <p:sp>
            <p:nvSpPr>
              <p:cNvPr id="194608" name="Oval 48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09" name="Oval 49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10" name="Freeform 50"/>
            <p:cNvSpPr>
              <a:spLocks/>
            </p:cNvSpPr>
            <p:nvPr/>
          </p:nvSpPr>
          <p:spPr bwMode="auto">
            <a:xfrm>
              <a:off x="737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775" y="1666"/>
              <a:ext cx="15" cy="38"/>
              <a:chOff x="1392" y="2592"/>
              <a:chExt cx="96" cy="96"/>
            </a:xfrm>
          </p:grpSpPr>
          <p:sp>
            <p:nvSpPr>
              <p:cNvPr id="194612" name="Oval 52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13" name="Oval 53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14" name="Freeform 54"/>
            <p:cNvSpPr>
              <a:spLocks/>
            </p:cNvSpPr>
            <p:nvPr/>
          </p:nvSpPr>
          <p:spPr bwMode="auto">
            <a:xfrm>
              <a:off x="782" y="1685"/>
              <a:ext cx="8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820" y="1666"/>
              <a:ext cx="15" cy="38"/>
              <a:chOff x="1392" y="2592"/>
              <a:chExt cx="96" cy="96"/>
            </a:xfrm>
          </p:grpSpPr>
          <p:sp>
            <p:nvSpPr>
              <p:cNvPr id="194616" name="Oval 56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17" name="Oval 57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18" name="Freeform 58"/>
            <p:cNvSpPr>
              <a:spLocks/>
            </p:cNvSpPr>
            <p:nvPr/>
          </p:nvSpPr>
          <p:spPr bwMode="auto">
            <a:xfrm>
              <a:off x="827" y="1685"/>
              <a:ext cx="8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865" y="1666"/>
              <a:ext cx="15" cy="38"/>
              <a:chOff x="1392" y="2592"/>
              <a:chExt cx="96" cy="96"/>
            </a:xfrm>
          </p:grpSpPr>
          <p:sp>
            <p:nvSpPr>
              <p:cNvPr id="194620" name="Oval 60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21" name="Oval 61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22" name="Freeform 62"/>
            <p:cNvSpPr>
              <a:spLocks/>
            </p:cNvSpPr>
            <p:nvPr/>
          </p:nvSpPr>
          <p:spPr bwMode="auto">
            <a:xfrm>
              <a:off x="872" y="1685"/>
              <a:ext cx="8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910" y="1666"/>
              <a:ext cx="15" cy="38"/>
              <a:chOff x="1392" y="2592"/>
              <a:chExt cx="96" cy="96"/>
            </a:xfrm>
          </p:grpSpPr>
          <p:sp>
            <p:nvSpPr>
              <p:cNvPr id="194624" name="Oval 64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25" name="Oval 65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26" name="Freeform 66"/>
            <p:cNvSpPr>
              <a:spLocks/>
            </p:cNvSpPr>
            <p:nvPr/>
          </p:nvSpPr>
          <p:spPr bwMode="auto">
            <a:xfrm>
              <a:off x="917" y="1685"/>
              <a:ext cx="8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955" y="1666"/>
              <a:ext cx="15" cy="38"/>
              <a:chOff x="1392" y="2592"/>
              <a:chExt cx="96" cy="96"/>
            </a:xfrm>
          </p:grpSpPr>
          <p:sp>
            <p:nvSpPr>
              <p:cNvPr id="194628" name="Oval 68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29" name="Oval 69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30" name="Freeform 70"/>
            <p:cNvSpPr>
              <a:spLocks/>
            </p:cNvSpPr>
            <p:nvPr/>
          </p:nvSpPr>
          <p:spPr bwMode="auto">
            <a:xfrm>
              <a:off x="962" y="1685"/>
              <a:ext cx="8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71"/>
            <p:cNvGrpSpPr>
              <a:grpSpLocks/>
            </p:cNvGrpSpPr>
            <p:nvPr/>
          </p:nvGrpSpPr>
          <p:grpSpPr bwMode="auto">
            <a:xfrm>
              <a:off x="1000" y="1666"/>
              <a:ext cx="15" cy="38"/>
              <a:chOff x="1392" y="2592"/>
              <a:chExt cx="96" cy="96"/>
            </a:xfrm>
          </p:grpSpPr>
          <p:sp>
            <p:nvSpPr>
              <p:cNvPr id="194632" name="Oval 72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33" name="Oval 73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34" name="Freeform 74"/>
            <p:cNvSpPr>
              <a:spLocks/>
            </p:cNvSpPr>
            <p:nvPr/>
          </p:nvSpPr>
          <p:spPr bwMode="auto">
            <a:xfrm>
              <a:off x="1007" y="1685"/>
              <a:ext cx="8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75"/>
            <p:cNvGrpSpPr>
              <a:grpSpLocks/>
            </p:cNvGrpSpPr>
            <p:nvPr/>
          </p:nvGrpSpPr>
          <p:grpSpPr bwMode="auto">
            <a:xfrm>
              <a:off x="1045" y="1666"/>
              <a:ext cx="15" cy="38"/>
              <a:chOff x="1392" y="2592"/>
              <a:chExt cx="96" cy="96"/>
            </a:xfrm>
          </p:grpSpPr>
          <p:sp>
            <p:nvSpPr>
              <p:cNvPr id="194636" name="Oval 76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37" name="Oval 77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38" name="Freeform 78"/>
            <p:cNvSpPr>
              <a:spLocks/>
            </p:cNvSpPr>
            <p:nvPr/>
          </p:nvSpPr>
          <p:spPr bwMode="auto">
            <a:xfrm>
              <a:off x="1053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1090" y="1666"/>
              <a:ext cx="15" cy="38"/>
              <a:chOff x="1392" y="2592"/>
              <a:chExt cx="96" cy="96"/>
            </a:xfrm>
          </p:grpSpPr>
          <p:sp>
            <p:nvSpPr>
              <p:cNvPr id="194640" name="Oval 80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41" name="Oval 81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42" name="Freeform 82"/>
            <p:cNvSpPr>
              <a:spLocks/>
            </p:cNvSpPr>
            <p:nvPr/>
          </p:nvSpPr>
          <p:spPr bwMode="auto">
            <a:xfrm>
              <a:off x="1098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83"/>
            <p:cNvGrpSpPr>
              <a:grpSpLocks/>
            </p:cNvGrpSpPr>
            <p:nvPr/>
          </p:nvGrpSpPr>
          <p:grpSpPr bwMode="auto">
            <a:xfrm>
              <a:off x="1135" y="1666"/>
              <a:ext cx="15" cy="38"/>
              <a:chOff x="1392" y="2592"/>
              <a:chExt cx="96" cy="96"/>
            </a:xfrm>
          </p:grpSpPr>
          <p:sp>
            <p:nvSpPr>
              <p:cNvPr id="194644" name="Oval 84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45" name="Oval 85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46" name="Freeform 86"/>
            <p:cNvSpPr>
              <a:spLocks/>
            </p:cNvSpPr>
            <p:nvPr/>
          </p:nvSpPr>
          <p:spPr bwMode="auto">
            <a:xfrm>
              <a:off x="1143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87"/>
            <p:cNvGrpSpPr>
              <a:grpSpLocks/>
            </p:cNvGrpSpPr>
            <p:nvPr/>
          </p:nvGrpSpPr>
          <p:grpSpPr bwMode="auto">
            <a:xfrm>
              <a:off x="1180" y="1666"/>
              <a:ext cx="15" cy="38"/>
              <a:chOff x="1392" y="2592"/>
              <a:chExt cx="96" cy="96"/>
            </a:xfrm>
          </p:grpSpPr>
          <p:sp>
            <p:nvSpPr>
              <p:cNvPr id="194648" name="Oval 88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49" name="Oval 89"/>
              <p:cNvSpPr>
                <a:spLocks noChangeArrowheads="1"/>
              </p:cNvSpPr>
              <p:nvPr/>
            </p:nvSpPr>
            <p:spPr bwMode="auto">
              <a:xfrm>
                <a:off x="1416" y="2616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50" name="Freeform 90"/>
            <p:cNvSpPr>
              <a:spLocks/>
            </p:cNvSpPr>
            <p:nvPr/>
          </p:nvSpPr>
          <p:spPr bwMode="auto">
            <a:xfrm>
              <a:off x="1188" y="1685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0"/>
                </a:cxn>
                <a:cxn ang="0">
                  <a:pos x="48" y="288"/>
                </a:cxn>
              </a:cxnLst>
              <a:rect l="0" t="0" r="r" b="b"/>
              <a:pathLst>
                <a:path w="48" h="288">
                  <a:moveTo>
                    <a:pt x="0" y="0"/>
                  </a:moveTo>
                  <a:lnTo>
                    <a:pt x="0" y="240"/>
                  </a:lnTo>
                  <a:lnTo>
                    <a:pt x="48" y="288"/>
                  </a:lnTo>
                </a:path>
              </a:pathLst>
            </a:custGeom>
            <a:solidFill>
              <a:schemeClr val="hlink"/>
            </a:solidFill>
            <a:ln w="1905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51" name="Rectangle 91"/>
          <p:cNvSpPr>
            <a:spLocks noChangeArrowheads="1"/>
          </p:cNvSpPr>
          <p:nvPr/>
        </p:nvSpPr>
        <p:spPr bwMode="auto">
          <a:xfrm>
            <a:off x="1033463" y="2801938"/>
            <a:ext cx="61912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92"/>
          <p:cNvGrpSpPr>
            <a:grpSpLocks/>
          </p:cNvGrpSpPr>
          <p:nvPr/>
        </p:nvGrpSpPr>
        <p:grpSpPr bwMode="auto">
          <a:xfrm>
            <a:off x="1054100" y="2952750"/>
            <a:ext cx="20638" cy="50800"/>
            <a:chOff x="1392" y="2592"/>
            <a:chExt cx="96" cy="96"/>
          </a:xfrm>
        </p:grpSpPr>
        <p:sp>
          <p:nvSpPr>
            <p:cNvPr id="194653" name="Oval 93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4" name="Oval 94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55" name="Freeform 95"/>
          <p:cNvSpPr>
            <a:spLocks/>
          </p:cNvSpPr>
          <p:nvPr/>
        </p:nvSpPr>
        <p:spPr bwMode="auto">
          <a:xfrm>
            <a:off x="1065213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6" name="Rectangle 96"/>
          <p:cNvSpPr>
            <a:spLocks noChangeArrowheads="1"/>
          </p:cNvSpPr>
          <p:nvPr/>
        </p:nvSpPr>
        <p:spPr bwMode="auto">
          <a:xfrm>
            <a:off x="1095375" y="2801938"/>
            <a:ext cx="61913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1116013" y="2952750"/>
            <a:ext cx="20637" cy="50800"/>
            <a:chOff x="1392" y="2592"/>
            <a:chExt cx="96" cy="96"/>
          </a:xfrm>
        </p:grpSpPr>
        <p:sp>
          <p:nvSpPr>
            <p:cNvPr id="194658" name="Oval 98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9" name="Oval 99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60" name="Freeform 100"/>
          <p:cNvSpPr>
            <a:spLocks/>
          </p:cNvSpPr>
          <p:nvPr/>
        </p:nvSpPr>
        <p:spPr bwMode="auto">
          <a:xfrm>
            <a:off x="1127125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1" name="Rectangle 101"/>
          <p:cNvSpPr>
            <a:spLocks noChangeArrowheads="1"/>
          </p:cNvSpPr>
          <p:nvPr/>
        </p:nvSpPr>
        <p:spPr bwMode="auto">
          <a:xfrm>
            <a:off x="1157288" y="2801938"/>
            <a:ext cx="63500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02"/>
          <p:cNvGrpSpPr>
            <a:grpSpLocks/>
          </p:cNvGrpSpPr>
          <p:nvPr/>
        </p:nvGrpSpPr>
        <p:grpSpPr bwMode="auto">
          <a:xfrm>
            <a:off x="1177925" y="2952750"/>
            <a:ext cx="20638" cy="50800"/>
            <a:chOff x="1392" y="2592"/>
            <a:chExt cx="96" cy="96"/>
          </a:xfrm>
        </p:grpSpPr>
        <p:sp>
          <p:nvSpPr>
            <p:cNvPr id="194663" name="Oval 103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4" name="Oval 104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65" name="Freeform 105"/>
          <p:cNvSpPr>
            <a:spLocks/>
          </p:cNvSpPr>
          <p:nvPr/>
        </p:nvSpPr>
        <p:spPr bwMode="auto">
          <a:xfrm>
            <a:off x="1189038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6" name="Rectangle 106"/>
          <p:cNvSpPr>
            <a:spLocks noChangeArrowheads="1"/>
          </p:cNvSpPr>
          <p:nvPr/>
        </p:nvSpPr>
        <p:spPr bwMode="auto">
          <a:xfrm>
            <a:off x="1220788" y="2801938"/>
            <a:ext cx="61912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07"/>
          <p:cNvGrpSpPr>
            <a:grpSpLocks/>
          </p:cNvGrpSpPr>
          <p:nvPr/>
        </p:nvGrpSpPr>
        <p:grpSpPr bwMode="auto">
          <a:xfrm>
            <a:off x="1241425" y="2952750"/>
            <a:ext cx="20638" cy="50800"/>
            <a:chOff x="1392" y="2592"/>
            <a:chExt cx="96" cy="96"/>
          </a:xfrm>
        </p:grpSpPr>
        <p:sp>
          <p:nvSpPr>
            <p:cNvPr id="194668" name="Oval 108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9" name="Oval 109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70" name="Freeform 110"/>
          <p:cNvSpPr>
            <a:spLocks/>
          </p:cNvSpPr>
          <p:nvPr/>
        </p:nvSpPr>
        <p:spPr bwMode="auto">
          <a:xfrm>
            <a:off x="1252538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1" name="Rectangle 111"/>
          <p:cNvSpPr>
            <a:spLocks noChangeArrowheads="1"/>
          </p:cNvSpPr>
          <p:nvPr/>
        </p:nvSpPr>
        <p:spPr bwMode="auto">
          <a:xfrm>
            <a:off x="1282700" y="2801938"/>
            <a:ext cx="61913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12"/>
          <p:cNvGrpSpPr>
            <a:grpSpLocks/>
          </p:cNvGrpSpPr>
          <p:nvPr/>
        </p:nvGrpSpPr>
        <p:grpSpPr bwMode="auto">
          <a:xfrm>
            <a:off x="1303338" y="2952750"/>
            <a:ext cx="20637" cy="50800"/>
            <a:chOff x="1392" y="2592"/>
            <a:chExt cx="96" cy="96"/>
          </a:xfrm>
        </p:grpSpPr>
        <p:sp>
          <p:nvSpPr>
            <p:cNvPr id="194673" name="Oval 113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4" name="Oval 114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75" name="Freeform 115"/>
          <p:cNvSpPr>
            <a:spLocks/>
          </p:cNvSpPr>
          <p:nvPr/>
        </p:nvSpPr>
        <p:spPr bwMode="auto">
          <a:xfrm>
            <a:off x="1314450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6" name="Rectangle 116"/>
          <p:cNvSpPr>
            <a:spLocks noChangeArrowheads="1"/>
          </p:cNvSpPr>
          <p:nvPr/>
        </p:nvSpPr>
        <p:spPr bwMode="auto">
          <a:xfrm>
            <a:off x="1344613" y="2801938"/>
            <a:ext cx="63500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17"/>
          <p:cNvGrpSpPr>
            <a:grpSpLocks/>
          </p:cNvGrpSpPr>
          <p:nvPr/>
        </p:nvGrpSpPr>
        <p:grpSpPr bwMode="auto">
          <a:xfrm>
            <a:off x="1365250" y="2952750"/>
            <a:ext cx="20638" cy="50800"/>
            <a:chOff x="1392" y="2592"/>
            <a:chExt cx="96" cy="96"/>
          </a:xfrm>
        </p:grpSpPr>
        <p:sp>
          <p:nvSpPr>
            <p:cNvPr id="194678" name="Oval 118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9" name="Oval 119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80" name="Freeform 120"/>
          <p:cNvSpPr>
            <a:spLocks/>
          </p:cNvSpPr>
          <p:nvPr/>
        </p:nvSpPr>
        <p:spPr bwMode="auto">
          <a:xfrm>
            <a:off x="1376363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1" name="Rectangle 121"/>
          <p:cNvSpPr>
            <a:spLocks noChangeArrowheads="1"/>
          </p:cNvSpPr>
          <p:nvPr/>
        </p:nvSpPr>
        <p:spPr bwMode="auto">
          <a:xfrm>
            <a:off x="1408113" y="2801938"/>
            <a:ext cx="63500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122"/>
          <p:cNvGrpSpPr>
            <a:grpSpLocks/>
          </p:cNvGrpSpPr>
          <p:nvPr/>
        </p:nvGrpSpPr>
        <p:grpSpPr bwMode="auto">
          <a:xfrm>
            <a:off x="1428750" y="2952750"/>
            <a:ext cx="20638" cy="50800"/>
            <a:chOff x="1392" y="2592"/>
            <a:chExt cx="96" cy="96"/>
          </a:xfrm>
        </p:grpSpPr>
        <p:sp>
          <p:nvSpPr>
            <p:cNvPr id="194683" name="Oval 123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4" name="Oval 124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85" name="Freeform 125"/>
          <p:cNvSpPr>
            <a:spLocks/>
          </p:cNvSpPr>
          <p:nvPr/>
        </p:nvSpPr>
        <p:spPr bwMode="auto">
          <a:xfrm>
            <a:off x="1438275" y="2978150"/>
            <a:ext cx="11113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86" name="Rectangle 126"/>
          <p:cNvSpPr>
            <a:spLocks noChangeArrowheads="1"/>
          </p:cNvSpPr>
          <p:nvPr/>
        </p:nvSpPr>
        <p:spPr bwMode="auto">
          <a:xfrm>
            <a:off x="1471613" y="2801938"/>
            <a:ext cx="61912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27"/>
          <p:cNvGrpSpPr>
            <a:grpSpLocks/>
          </p:cNvGrpSpPr>
          <p:nvPr/>
        </p:nvGrpSpPr>
        <p:grpSpPr bwMode="auto">
          <a:xfrm>
            <a:off x="1492250" y="2952750"/>
            <a:ext cx="20638" cy="50800"/>
            <a:chOff x="1392" y="2592"/>
            <a:chExt cx="96" cy="96"/>
          </a:xfrm>
        </p:grpSpPr>
        <p:sp>
          <p:nvSpPr>
            <p:cNvPr id="194688" name="Oval 128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9" name="Oval 129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90" name="Freeform 130"/>
          <p:cNvSpPr>
            <a:spLocks/>
          </p:cNvSpPr>
          <p:nvPr/>
        </p:nvSpPr>
        <p:spPr bwMode="auto">
          <a:xfrm>
            <a:off x="1501775" y="2978150"/>
            <a:ext cx="11113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1" name="Rectangle 131"/>
          <p:cNvSpPr>
            <a:spLocks noChangeArrowheads="1"/>
          </p:cNvSpPr>
          <p:nvPr/>
        </p:nvSpPr>
        <p:spPr bwMode="auto">
          <a:xfrm>
            <a:off x="1533525" y="2801938"/>
            <a:ext cx="61913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32"/>
          <p:cNvGrpSpPr>
            <a:grpSpLocks/>
          </p:cNvGrpSpPr>
          <p:nvPr/>
        </p:nvGrpSpPr>
        <p:grpSpPr bwMode="auto">
          <a:xfrm>
            <a:off x="1554163" y="2952750"/>
            <a:ext cx="20637" cy="50800"/>
            <a:chOff x="1392" y="2592"/>
            <a:chExt cx="96" cy="96"/>
          </a:xfrm>
        </p:grpSpPr>
        <p:sp>
          <p:nvSpPr>
            <p:cNvPr id="194693" name="Oval 133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4" name="Oval 134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95" name="Freeform 135"/>
          <p:cNvSpPr>
            <a:spLocks/>
          </p:cNvSpPr>
          <p:nvPr/>
        </p:nvSpPr>
        <p:spPr bwMode="auto">
          <a:xfrm>
            <a:off x="1563688" y="2978150"/>
            <a:ext cx="11112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96" name="Rectangle 136"/>
          <p:cNvSpPr>
            <a:spLocks noChangeArrowheads="1"/>
          </p:cNvSpPr>
          <p:nvPr/>
        </p:nvSpPr>
        <p:spPr bwMode="auto">
          <a:xfrm>
            <a:off x="1595438" y="2801938"/>
            <a:ext cx="61912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37"/>
          <p:cNvGrpSpPr>
            <a:grpSpLocks/>
          </p:cNvGrpSpPr>
          <p:nvPr/>
        </p:nvGrpSpPr>
        <p:grpSpPr bwMode="auto">
          <a:xfrm>
            <a:off x="1616075" y="2952750"/>
            <a:ext cx="20638" cy="50800"/>
            <a:chOff x="1392" y="2592"/>
            <a:chExt cx="96" cy="96"/>
          </a:xfrm>
        </p:grpSpPr>
        <p:sp>
          <p:nvSpPr>
            <p:cNvPr id="194698" name="Oval 138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9" name="Oval 139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00" name="Freeform 140"/>
          <p:cNvSpPr>
            <a:spLocks/>
          </p:cNvSpPr>
          <p:nvPr/>
        </p:nvSpPr>
        <p:spPr bwMode="auto">
          <a:xfrm>
            <a:off x="1625600" y="2978150"/>
            <a:ext cx="11113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1" name="Rectangle 141"/>
          <p:cNvSpPr>
            <a:spLocks noChangeArrowheads="1"/>
          </p:cNvSpPr>
          <p:nvPr/>
        </p:nvSpPr>
        <p:spPr bwMode="auto">
          <a:xfrm>
            <a:off x="1657350" y="2801938"/>
            <a:ext cx="63500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1677988" y="2952750"/>
            <a:ext cx="22225" cy="50800"/>
            <a:chOff x="1392" y="2592"/>
            <a:chExt cx="96" cy="96"/>
          </a:xfrm>
        </p:grpSpPr>
        <p:sp>
          <p:nvSpPr>
            <p:cNvPr id="194703" name="Oval 143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4" name="Oval 144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05" name="Freeform 145"/>
          <p:cNvSpPr>
            <a:spLocks/>
          </p:cNvSpPr>
          <p:nvPr/>
        </p:nvSpPr>
        <p:spPr bwMode="auto">
          <a:xfrm>
            <a:off x="1689100" y="2978150"/>
            <a:ext cx="11113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6" name="Rectangle 146"/>
          <p:cNvSpPr>
            <a:spLocks noChangeArrowheads="1"/>
          </p:cNvSpPr>
          <p:nvPr/>
        </p:nvSpPr>
        <p:spPr bwMode="auto">
          <a:xfrm>
            <a:off x="1720850" y="2801938"/>
            <a:ext cx="61913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147"/>
          <p:cNvGrpSpPr>
            <a:grpSpLocks/>
          </p:cNvGrpSpPr>
          <p:nvPr/>
        </p:nvGrpSpPr>
        <p:grpSpPr bwMode="auto">
          <a:xfrm>
            <a:off x="1741488" y="2952750"/>
            <a:ext cx="20637" cy="50800"/>
            <a:chOff x="1392" y="2592"/>
            <a:chExt cx="96" cy="96"/>
          </a:xfrm>
        </p:grpSpPr>
        <p:sp>
          <p:nvSpPr>
            <p:cNvPr id="194708" name="Oval 148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9" name="Oval 149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10" name="Freeform 150"/>
          <p:cNvSpPr>
            <a:spLocks/>
          </p:cNvSpPr>
          <p:nvPr/>
        </p:nvSpPr>
        <p:spPr bwMode="auto">
          <a:xfrm>
            <a:off x="1751013" y="2978150"/>
            <a:ext cx="11112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1" name="Rectangle 151"/>
          <p:cNvSpPr>
            <a:spLocks noChangeArrowheads="1"/>
          </p:cNvSpPr>
          <p:nvPr/>
        </p:nvSpPr>
        <p:spPr bwMode="auto">
          <a:xfrm>
            <a:off x="1782763" y="2801938"/>
            <a:ext cx="61912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152"/>
          <p:cNvGrpSpPr>
            <a:grpSpLocks/>
          </p:cNvGrpSpPr>
          <p:nvPr/>
        </p:nvGrpSpPr>
        <p:grpSpPr bwMode="auto">
          <a:xfrm>
            <a:off x="1803400" y="2952750"/>
            <a:ext cx="20638" cy="50800"/>
            <a:chOff x="1392" y="2592"/>
            <a:chExt cx="96" cy="96"/>
          </a:xfrm>
        </p:grpSpPr>
        <p:sp>
          <p:nvSpPr>
            <p:cNvPr id="194713" name="Oval 153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4" name="Oval 154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15" name="Freeform 155"/>
          <p:cNvSpPr>
            <a:spLocks/>
          </p:cNvSpPr>
          <p:nvPr/>
        </p:nvSpPr>
        <p:spPr bwMode="auto">
          <a:xfrm>
            <a:off x="1814513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6" name="Rectangle 156"/>
          <p:cNvSpPr>
            <a:spLocks noChangeArrowheads="1"/>
          </p:cNvSpPr>
          <p:nvPr/>
        </p:nvSpPr>
        <p:spPr bwMode="auto">
          <a:xfrm>
            <a:off x="1844675" y="2801938"/>
            <a:ext cx="61913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44" name="Group 157"/>
          <p:cNvGrpSpPr>
            <a:grpSpLocks/>
          </p:cNvGrpSpPr>
          <p:nvPr/>
        </p:nvGrpSpPr>
        <p:grpSpPr bwMode="auto">
          <a:xfrm>
            <a:off x="1865313" y="2952750"/>
            <a:ext cx="20637" cy="50800"/>
            <a:chOff x="1392" y="2592"/>
            <a:chExt cx="96" cy="96"/>
          </a:xfrm>
        </p:grpSpPr>
        <p:sp>
          <p:nvSpPr>
            <p:cNvPr id="194718" name="Oval 158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9" name="Oval 159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20" name="Freeform 160"/>
          <p:cNvSpPr>
            <a:spLocks/>
          </p:cNvSpPr>
          <p:nvPr/>
        </p:nvSpPr>
        <p:spPr bwMode="auto">
          <a:xfrm>
            <a:off x="1876425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1" name="Rectangle 161"/>
          <p:cNvSpPr>
            <a:spLocks noChangeArrowheads="1"/>
          </p:cNvSpPr>
          <p:nvPr/>
        </p:nvSpPr>
        <p:spPr bwMode="auto">
          <a:xfrm>
            <a:off x="1906588" y="2801938"/>
            <a:ext cx="63500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45" name="Group 162"/>
          <p:cNvGrpSpPr>
            <a:grpSpLocks/>
          </p:cNvGrpSpPr>
          <p:nvPr/>
        </p:nvGrpSpPr>
        <p:grpSpPr bwMode="auto">
          <a:xfrm>
            <a:off x="1928813" y="2952750"/>
            <a:ext cx="20637" cy="50800"/>
            <a:chOff x="1392" y="2592"/>
            <a:chExt cx="96" cy="96"/>
          </a:xfrm>
        </p:grpSpPr>
        <p:sp>
          <p:nvSpPr>
            <p:cNvPr id="194723" name="Oval 163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4" name="Oval 164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25" name="Freeform 165"/>
          <p:cNvSpPr>
            <a:spLocks/>
          </p:cNvSpPr>
          <p:nvPr/>
        </p:nvSpPr>
        <p:spPr bwMode="auto">
          <a:xfrm>
            <a:off x="1939925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26" name="Rectangle 166"/>
          <p:cNvSpPr>
            <a:spLocks noChangeArrowheads="1"/>
          </p:cNvSpPr>
          <p:nvPr/>
        </p:nvSpPr>
        <p:spPr bwMode="auto">
          <a:xfrm>
            <a:off x="1970088" y="2801938"/>
            <a:ext cx="61912" cy="430212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46" name="Group 167"/>
          <p:cNvGrpSpPr>
            <a:grpSpLocks/>
          </p:cNvGrpSpPr>
          <p:nvPr/>
        </p:nvGrpSpPr>
        <p:grpSpPr bwMode="auto">
          <a:xfrm>
            <a:off x="1990725" y="2952750"/>
            <a:ext cx="20638" cy="50800"/>
            <a:chOff x="1392" y="2592"/>
            <a:chExt cx="96" cy="96"/>
          </a:xfrm>
        </p:grpSpPr>
        <p:sp>
          <p:nvSpPr>
            <p:cNvPr id="194728" name="Oval 168"/>
            <p:cNvSpPr>
              <a:spLocks noChangeArrowheads="1"/>
            </p:cNvSpPr>
            <p:nvPr/>
          </p:nvSpPr>
          <p:spPr bwMode="auto">
            <a:xfrm>
              <a:off x="1392" y="259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9" name="Oval 169"/>
            <p:cNvSpPr>
              <a:spLocks noChangeArrowheads="1"/>
            </p:cNvSpPr>
            <p:nvPr/>
          </p:nvSpPr>
          <p:spPr bwMode="auto">
            <a:xfrm>
              <a:off x="1416" y="2616"/>
              <a:ext cx="48" cy="4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30" name="Freeform 170"/>
          <p:cNvSpPr>
            <a:spLocks/>
          </p:cNvSpPr>
          <p:nvPr/>
        </p:nvSpPr>
        <p:spPr bwMode="auto">
          <a:xfrm>
            <a:off x="2001838" y="2978150"/>
            <a:ext cx="9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"/>
              </a:cxn>
              <a:cxn ang="0">
                <a:pos x="48" y="288"/>
              </a:cxn>
            </a:cxnLst>
            <a:rect l="0" t="0" r="r" b="b"/>
            <a:pathLst>
              <a:path w="48" h="288">
                <a:moveTo>
                  <a:pt x="0" y="0"/>
                </a:moveTo>
                <a:lnTo>
                  <a:pt x="0" y="240"/>
                </a:lnTo>
                <a:lnTo>
                  <a:pt x="48" y="288"/>
                </a:lnTo>
              </a:path>
            </a:pathLst>
          </a:custGeom>
          <a:noFill/>
          <a:ln w="1905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47" name="Group 171"/>
          <p:cNvGrpSpPr>
            <a:grpSpLocks/>
          </p:cNvGrpSpPr>
          <p:nvPr/>
        </p:nvGrpSpPr>
        <p:grpSpPr bwMode="auto">
          <a:xfrm>
            <a:off x="1033463" y="3249613"/>
            <a:ext cx="998537" cy="150812"/>
            <a:chOff x="1076" y="1968"/>
            <a:chExt cx="1536" cy="240"/>
          </a:xfrm>
        </p:grpSpPr>
        <p:sp>
          <p:nvSpPr>
            <p:cNvPr id="194732" name="Rectangle 172"/>
            <p:cNvSpPr>
              <a:spLocks noChangeArrowheads="1"/>
            </p:cNvSpPr>
            <p:nvPr/>
          </p:nvSpPr>
          <p:spPr bwMode="auto">
            <a:xfrm>
              <a:off x="1076" y="1968"/>
              <a:ext cx="1536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3" name="Line 173"/>
            <p:cNvSpPr>
              <a:spLocks noChangeShapeType="1"/>
            </p:cNvSpPr>
            <p:nvPr/>
          </p:nvSpPr>
          <p:spPr bwMode="auto">
            <a:xfrm>
              <a:off x="1844" y="19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48" name="Group 174"/>
          <p:cNvGrpSpPr>
            <a:grpSpLocks/>
          </p:cNvGrpSpPr>
          <p:nvPr/>
        </p:nvGrpSpPr>
        <p:grpSpPr bwMode="auto">
          <a:xfrm>
            <a:off x="1049338" y="3316288"/>
            <a:ext cx="30162" cy="68262"/>
            <a:chOff x="630" y="2478"/>
            <a:chExt cx="47" cy="216"/>
          </a:xfrm>
        </p:grpSpPr>
        <p:sp>
          <p:nvSpPr>
            <p:cNvPr id="194735" name="Rectangle 175"/>
            <p:cNvSpPr>
              <a:spLocks noChangeArrowheads="1"/>
            </p:cNvSpPr>
            <p:nvPr/>
          </p:nvSpPr>
          <p:spPr bwMode="auto">
            <a:xfrm>
              <a:off x="630" y="2478"/>
              <a:ext cx="47" cy="10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6" name="Rectangle 176"/>
            <p:cNvSpPr>
              <a:spLocks noChangeArrowheads="1"/>
            </p:cNvSpPr>
            <p:nvPr/>
          </p:nvSpPr>
          <p:spPr bwMode="auto">
            <a:xfrm>
              <a:off x="630" y="2586"/>
              <a:ext cx="47" cy="1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49" name="Group 177"/>
          <p:cNvGrpSpPr>
            <a:grpSpLocks/>
          </p:cNvGrpSpPr>
          <p:nvPr/>
        </p:nvGrpSpPr>
        <p:grpSpPr bwMode="auto">
          <a:xfrm>
            <a:off x="1555750" y="3313113"/>
            <a:ext cx="30163" cy="69850"/>
            <a:chOff x="630" y="2478"/>
            <a:chExt cx="47" cy="216"/>
          </a:xfrm>
        </p:grpSpPr>
        <p:sp>
          <p:nvSpPr>
            <p:cNvPr id="194738" name="Rectangle 178"/>
            <p:cNvSpPr>
              <a:spLocks noChangeArrowheads="1"/>
            </p:cNvSpPr>
            <p:nvPr/>
          </p:nvSpPr>
          <p:spPr bwMode="auto">
            <a:xfrm>
              <a:off x="630" y="2478"/>
              <a:ext cx="47" cy="10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9" name="Rectangle 179"/>
            <p:cNvSpPr>
              <a:spLocks noChangeArrowheads="1"/>
            </p:cNvSpPr>
            <p:nvPr/>
          </p:nvSpPr>
          <p:spPr bwMode="auto">
            <a:xfrm>
              <a:off x="630" y="2586"/>
              <a:ext cx="47" cy="1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50" name="Group 180"/>
          <p:cNvGrpSpPr>
            <a:grpSpLocks/>
          </p:cNvGrpSpPr>
          <p:nvPr/>
        </p:nvGrpSpPr>
        <p:grpSpPr bwMode="auto">
          <a:xfrm>
            <a:off x="1046163" y="2316163"/>
            <a:ext cx="190500" cy="30162"/>
            <a:chOff x="624" y="240"/>
            <a:chExt cx="292" cy="144"/>
          </a:xfrm>
        </p:grpSpPr>
        <p:sp>
          <p:nvSpPr>
            <p:cNvPr id="194741" name="Line 181"/>
            <p:cNvSpPr>
              <a:spLocks noChangeShapeType="1"/>
            </p:cNvSpPr>
            <p:nvPr/>
          </p:nvSpPr>
          <p:spPr bwMode="auto">
            <a:xfrm>
              <a:off x="624" y="240"/>
              <a:ext cx="2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2" name="Line 182"/>
            <p:cNvSpPr>
              <a:spLocks noChangeShapeType="1"/>
            </p:cNvSpPr>
            <p:nvPr/>
          </p:nvSpPr>
          <p:spPr bwMode="auto">
            <a:xfrm>
              <a:off x="624" y="288"/>
              <a:ext cx="2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3" name="Line 183"/>
            <p:cNvSpPr>
              <a:spLocks noChangeShapeType="1"/>
            </p:cNvSpPr>
            <p:nvPr/>
          </p:nvSpPr>
          <p:spPr bwMode="auto">
            <a:xfrm>
              <a:off x="624" y="336"/>
              <a:ext cx="2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4" name="Line 184"/>
            <p:cNvSpPr>
              <a:spLocks noChangeShapeType="1"/>
            </p:cNvSpPr>
            <p:nvPr/>
          </p:nvSpPr>
          <p:spPr bwMode="auto">
            <a:xfrm>
              <a:off x="624" y="384"/>
              <a:ext cx="2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45" name="Freeform 185"/>
          <p:cNvSpPr>
            <a:spLocks/>
          </p:cNvSpPr>
          <p:nvPr/>
        </p:nvSpPr>
        <p:spPr bwMode="auto">
          <a:xfrm>
            <a:off x="5053013" y="1455738"/>
            <a:ext cx="1231900" cy="4116387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0" y="0"/>
              </a:cxn>
              <a:cxn ang="0">
                <a:pos x="768" y="0"/>
              </a:cxn>
              <a:cxn ang="0">
                <a:pos x="768" y="1104"/>
              </a:cxn>
            </a:cxnLst>
            <a:rect l="0" t="0" r="r" b="b"/>
            <a:pathLst>
              <a:path w="768" h="1104">
                <a:moveTo>
                  <a:pt x="0" y="1104"/>
                </a:moveTo>
                <a:lnTo>
                  <a:pt x="0" y="0"/>
                </a:lnTo>
                <a:lnTo>
                  <a:pt x="768" y="0"/>
                </a:lnTo>
                <a:lnTo>
                  <a:pt x="768" y="1104"/>
                </a:lnTo>
              </a:path>
            </a:pathLst>
          </a:custGeom>
          <a:solidFill>
            <a:schemeClr val="bg2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6" name="Freeform 186"/>
          <p:cNvSpPr>
            <a:spLocks/>
          </p:cNvSpPr>
          <p:nvPr/>
        </p:nvSpPr>
        <p:spPr bwMode="auto">
          <a:xfrm>
            <a:off x="5102225" y="1574800"/>
            <a:ext cx="1131888" cy="3989388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0" y="0"/>
              </a:cxn>
              <a:cxn ang="0">
                <a:pos x="768" y="0"/>
              </a:cxn>
              <a:cxn ang="0">
                <a:pos x="768" y="1104"/>
              </a:cxn>
            </a:cxnLst>
            <a:rect l="0" t="0" r="r" b="b"/>
            <a:pathLst>
              <a:path w="768" h="1104">
                <a:moveTo>
                  <a:pt x="0" y="1104"/>
                </a:moveTo>
                <a:lnTo>
                  <a:pt x="0" y="0"/>
                </a:lnTo>
                <a:lnTo>
                  <a:pt x="768" y="0"/>
                </a:lnTo>
                <a:lnTo>
                  <a:pt x="768" y="1104"/>
                </a:lnTo>
              </a:path>
            </a:pathLst>
          </a:cu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7" name="Line 187"/>
          <p:cNvSpPr>
            <a:spLocks noChangeShapeType="1"/>
          </p:cNvSpPr>
          <p:nvPr/>
        </p:nvSpPr>
        <p:spPr bwMode="auto">
          <a:xfrm>
            <a:off x="4970463" y="5572125"/>
            <a:ext cx="1395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8" name="Rectangle 188"/>
          <p:cNvSpPr>
            <a:spLocks noChangeArrowheads="1"/>
          </p:cNvSpPr>
          <p:nvPr/>
        </p:nvSpPr>
        <p:spPr bwMode="auto">
          <a:xfrm>
            <a:off x="5137150" y="1881188"/>
            <a:ext cx="144463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9" name="Oval 189"/>
          <p:cNvSpPr>
            <a:spLocks noChangeArrowheads="1"/>
          </p:cNvSpPr>
          <p:nvPr/>
        </p:nvSpPr>
        <p:spPr bwMode="auto">
          <a:xfrm>
            <a:off x="5187950" y="2368550"/>
            <a:ext cx="42863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0" name="Oval 190"/>
          <p:cNvSpPr>
            <a:spLocks noChangeArrowheads="1"/>
          </p:cNvSpPr>
          <p:nvPr/>
        </p:nvSpPr>
        <p:spPr bwMode="auto">
          <a:xfrm>
            <a:off x="5199063" y="239553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1" name="Rectangle 191"/>
          <p:cNvSpPr>
            <a:spLocks noChangeArrowheads="1"/>
          </p:cNvSpPr>
          <p:nvPr/>
        </p:nvSpPr>
        <p:spPr bwMode="auto">
          <a:xfrm>
            <a:off x="5151438" y="315436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2" name="Rectangle 192"/>
          <p:cNvSpPr>
            <a:spLocks noChangeArrowheads="1"/>
          </p:cNvSpPr>
          <p:nvPr/>
        </p:nvSpPr>
        <p:spPr bwMode="auto">
          <a:xfrm>
            <a:off x="5151438" y="19335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3" name="Rectangle 193"/>
          <p:cNvSpPr>
            <a:spLocks noChangeArrowheads="1"/>
          </p:cNvSpPr>
          <p:nvPr/>
        </p:nvSpPr>
        <p:spPr bwMode="auto">
          <a:xfrm>
            <a:off x="5318125" y="1881188"/>
            <a:ext cx="144463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4" name="Oval 194"/>
          <p:cNvSpPr>
            <a:spLocks noChangeArrowheads="1"/>
          </p:cNvSpPr>
          <p:nvPr/>
        </p:nvSpPr>
        <p:spPr bwMode="auto">
          <a:xfrm>
            <a:off x="5368925" y="23685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5" name="Oval 195"/>
          <p:cNvSpPr>
            <a:spLocks noChangeArrowheads="1"/>
          </p:cNvSpPr>
          <p:nvPr/>
        </p:nvSpPr>
        <p:spPr bwMode="auto">
          <a:xfrm>
            <a:off x="5380038" y="239553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6" name="Rectangle 196"/>
          <p:cNvSpPr>
            <a:spLocks noChangeArrowheads="1"/>
          </p:cNvSpPr>
          <p:nvPr/>
        </p:nvSpPr>
        <p:spPr bwMode="auto">
          <a:xfrm>
            <a:off x="5332413" y="3154363"/>
            <a:ext cx="117475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7" name="Rectangle 197"/>
          <p:cNvSpPr>
            <a:spLocks noChangeArrowheads="1"/>
          </p:cNvSpPr>
          <p:nvPr/>
        </p:nvSpPr>
        <p:spPr bwMode="auto">
          <a:xfrm>
            <a:off x="5332413" y="1933575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8" name="Rectangle 198"/>
          <p:cNvSpPr>
            <a:spLocks noChangeArrowheads="1"/>
          </p:cNvSpPr>
          <p:nvPr/>
        </p:nvSpPr>
        <p:spPr bwMode="auto">
          <a:xfrm>
            <a:off x="5499100" y="1881188"/>
            <a:ext cx="144463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9" name="Oval 199"/>
          <p:cNvSpPr>
            <a:spLocks noChangeArrowheads="1"/>
          </p:cNvSpPr>
          <p:nvPr/>
        </p:nvSpPr>
        <p:spPr bwMode="auto">
          <a:xfrm>
            <a:off x="5548313" y="23685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0" name="Oval 200"/>
          <p:cNvSpPr>
            <a:spLocks noChangeArrowheads="1"/>
          </p:cNvSpPr>
          <p:nvPr/>
        </p:nvSpPr>
        <p:spPr bwMode="auto">
          <a:xfrm>
            <a:off x="5559425" y="239553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1" name="Rectangle 201"/>
          <p:cNvSpPr>
            <a:spLocks noChangeArrowheads="1"/>
          </p:cNvSpPr>
          <p:nvPr/>
        </p:nvSpPr>
        <p:spPr bwMode="auto">
          <a:xfrm>
            <a:off x="5513388" y="315436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2" name="Rectangle 202"/>
          <p:cNvSpPr>
            <a:spLocks noChangeArrowheads="1"/>
          </p:cNvSpPr>
          <p:nvPr/>
        </p:nvSpPr>
        <p:spPr bwMode="auto">
          <a:xfrm>
            <a:off x="5513388" y="19335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3" name="Rectangle 203"/>
          <p:cNvSpPr>
            <a:spLocks noChangeArrowheads="1"/>
          </p:cNvSpPr>
          <p:nvPr/>
        </p:nvSpPr>
        <p:spPr bwMode="auto">
          <a:xfrm>
            <a:off x="5680075" y="1881188"/>
            <a:ext cx="144463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4" name="Oval 204"/>
          <p:cNvSpPr>
            <a:spLocks noChangeArrowheads="1"/>
          </p:cNvSpPr>
          <p:nvPr/>
        </p:nvSpPr>
        <p:spPr bwMode="auto">
          <a:xfrm>
            <a:off x="5730875" y="23685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5" name="Oval 205"/>
          <p:cNvSpPr>
            <a:spLocks noChangeArrowheads="1"/>
          </p:cNvSpPr>
          <p:nvPr/>
        </p:nvSpPr>
        <p:spPr bwMode="auto">
          <a:xfrm>
            <a:off x="5741988" y="239553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6" name="Rectangle 206"/>
          <p:cNvSpPr>
            <a:spLocks noChangeArrowheads="1"/>
          </p:cNvSpPr>
          <p:nvPr/>
        </p:nvSpPr>
        <p:spPr bwMode="auto">
          <a:xfrm>
            <a:off x="5694363" y="315436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7" name="Rectangle 207"/>
          <p:cNvSpPr>
            <a:spLocks noChangeArrowheads="1"/>
          </p:cNvSpPr>
          <p:nvPr/>
        </p:nvSpPr>
        <p:spPr bwMode="auto">
          <a:xfrm>
            <a:off x="5694363" y="19335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8" name="Rectangle 208"/>
          <p:cNvSpPr>
            <a:spLocks noChangeArrowheads="1"/>
          </p:cNvSpPr>
          <p:nvPr/>
        </p:nvSpPr>
        <p:spPr bwMode="auto">
          <a:xfrm>
            <a:off x="5861050" y="1881188"/>
            <a:ext cx="144463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9" name="Oval 209"/>
          <p:cNvSpPr>
            <a:spLocks noChangeArrowheads="1"/>
          </p:cNvSpPr>
          <p:nvPr/>
        </p:nvSpPr>
        <p:spPr bwMode="auto">
          <a:xfrm>
            <a:off x="5910263" y="23685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0" name="Oval 210"/>
          <p:cNvSpPr>
            <a:spLocks noChangeArrowheads="1"/>
          </p:cNvSpPr>
          <p:nvPr/>
        </p:nvSpPr>
        <p:spPr bwMode="auto">
          <a:xfrm>
            <a:off x="5921375" y="239553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1" name="Rectangle 211"/>
          <p:cNvSpPr>
            <a:spLocks noChangeArrowheads="1"/>
          </p:cNvSpPr>
          <p:nvPr/>
        </p:nvSpPr>
        <p:spPr bwMode="auto">
          <a:xfrm>
            <a:off x="5873750" y="3154363"/>
            <a:ext cx="117475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2" name="Rectangle 212"/>
          <p:cNvSpPr>
            <a:spLocks noChangeArrowheads="1"/>
          </p:cNvSpPr>
          <p:nvPr/>
        </p:nvSpPr>
        <p:spPr bwMode="auto">
          <a:xfrm>
            <a:off x="5873750" y="1933575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3" name="Rectangle 213"/>
          <p:cNvSpPr>
            <a:spLocks noChangeArrowheads="1"/>
          </p:cNvSpPr>
          <p:nvPr/>
        </p:nvSpPr>
        <p:spPr bwMode="auto">
          <a:xfrm>
            <a:off x="6040438" y="1881188"/>
            <a:ext cx="144462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4" name="Oval 214"/>
          <p:cNvSpPr>
            <a:spLocks noChangeArrowheads="1"/>
          </p:cNvSpPr>
          <p:nvPr/>
        </p:nvSpPr>
        <p:spPr bwMode="auto">
          <a:xfrm>
            <a:off x="6091238" y="23685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5" name="Oval 215"/>
          <p:cNvSpPr>
            <a:spLocks noChangeArrowheads="1"/>
          </p:cNvSpPr>
          <p:nvPr/>
        </p:nvSpPr>
        <p:spPr bwMode="auto">
          <a:xfrm>
            <a:off x="6102350" y="239553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6" name="Rectangle 216"/>
          <p:cNvSpPr>
            <a:spLocks noChangeArrowheads="1"/>
          </p:cNvSpPr>
          <p:nvPr/>
        </p:nvSpPr>
        <p:spPr bwMode="auto">
          <a:xfrm>
            <a:off x="6054725" y="3154363"/>
            <a:ext cx="115888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7" name="Rectangle 217"/>
          <p:cNvSpPr>
            <a:spLocks noChangeArrowheads="1"/>
          </p:cNvSpPr>
          <p:nvPr/>
        </p:nvSpPr>
        <p:spPr bwMode="auto">
          <a:xfrm>
            <a:off x="6054725" y="1933575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8" name="Freeform 218"/>
          <p:cNvSpPr>
            <a:spLocks/>
          </p:cNvSpPr>
          <p:nvPr/>
        </p:nvSpPr>
        <p:spPr bwMode="auto">
          <a:xfrm>
            <a:off x="5138738" y="2416175"/>
            <a:ext cx="77787" cy="269875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264"/>
              </a:cxn>
              <a:cxn ang="0">
                <a:pos x="0" y="360"/>
              </a:cxn>
            </a:cxnLst>
            <a:rect l="0" t="0" r="r" b="b"/>
            <a:pathLst>
              <a:path w="56" h="360">
                <a:moveTo>
                  <a:pt x="56" y="0"/>
                </a:moveTo>
                <a:lnTo>
                  <a:pt x="56" y="264"/>
                </a:lnTo>
                <a:lnTo>
                  <a:pt x="0" y="360"/>
                </a:lnTo>
              </a:path>
            </a:pathLst>
          </a:custGeom>
          <a:noFill/>
          <a:ln w="1270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9" name="Freeform 219"/>
          <p:cNvSpPr>
            <a:spLocks/>
          </p:cNvSpPr>
          <p:nvPr/>
        </p:nvSpPr>
        <p:spPr bwMode="auto">
          <a:xfrm>
            <a:off x="5319713" y="2416175"/>
            <a:ext cx="77787" cy="269875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264"/>
              </a:cxn>
              <a:cxn ang="0">
                <a:pos x="0" y="360"/>
              </a:cxn>
            </a:cxnLst>
            <a:rect l="0" t="0" r="r" b="b"/>
            <a:pathLst>
              <a:path w="56" h="360">
                <a:moveTo>
                  <a:pt x="56" y="0"/>
                </a:moveTo>
                <a:lnTo>
                  <a:pt x="56" y="264"/>
                </a:lnTo>
                <a:lnTo>
                  <a:pt x="0" y="360"/>
                </a:lnTo>
              </a:path>
            </a:pathLst>
          </a:custGeom>
          <a:noFill/>
          <a:ln w="1270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0" name="Freeform 220"/>
          <p:cNvSpPr>
            <a:spLocks/>
          </p:cNvSpPr>
          <p:nvPr/>
        </p:nvSpPr>
        <p:spPr bwMode="auto">
          <a:xfrm>
            <a:off x="5500688" y="2416175"/>
            <a:ext cx="77787" cy="269875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264"/>
              </a:cxn>
              <a:cxn ang="0">
                <a:pos x="0" y="360"/>
              </a:cxn>
            </a:cxnLst>
            <a:rect l="0" t="0" r="r" b="b"/>
            <a:pathLst>
              <a:path w="56" h="360">
                <a:moveTo>
                  <a:pt x="56" y="0"/>
                </a:moveTo>
                <a:lnTo>
                  <a:pt x="56" y="264"/>
                </a:lnTo>
                <a:lnTo>
                  <a:pt x="0" y="360"/>
                </a:lnTo>
              </a:path>
            </a:pathLst>
          </a:custGeom>
          <a:noFill/>
          <a:ln w="1270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1" name="Freeform 221"/>
          <p:cNvSpPr>
            <a:spLocks/>
          </p:cNvSpPr>
          <p:nvPr/>
        </p:nvSpPr>
        <p:spPr bwMode="auto">
          <a:xfrm>
            <a:off x="5681663" y="2416175"/>
            <a:ext cx="77787" cy="269875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264"/>
              </a:cxn>
              <a:cxn ang="0">
                <a:pos x="0" y="360"/>
              </a:cxn>
            </a:cxnLst>
            <a:rect l="0" t="0" r="r" b="b"/>
            <a:pathLst>
              <a:path w="56" h="360">
                <a:moveTo>
                  <a:pt x="56" y="0"/>
                </a:moveTo>
                <a:lnTo>
                  <a:pt x="56" y="264"/>
                </a:lnTo>
                <a:lnTo>
                  <a:pt x="0" y="360"/>
                </a:lnTo>
              </a:path>
            </a:pathLst>
          </a:custGeom>
          <a:noFill/>
          <a:ln w="1270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2" name="Freeform 222"/>
          <p:cNvSpPr>
            <a:spLocks/>
          </p:cNvSpPr>
          <p:nvPr/>
        </p:nvSpPr>
        <p:spPr bwMode="auto">
          <a:xfrm>
            <a:off x="5862638" y="2416175"/>
            <a:ext cx="77787" cy="269875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264"/>
              </a:cxn>
              <a:cxn ang="0">
                <a:pos x="0" y="360"/>
              </a:cxn>
            </a:cxnLst>
            <a:rect l="0" t="0" r="r" b="b"/>
            <a:pathLst>
              <a:path w="56" h="360">
                <a:moveTo>
                  <a:pt x="56" y="0"/>
                </a:moveTo>
                <a:lnTo>
                  <a:pt x="56" y="264"/>
                </a:lnTo>
                <a:lnTo>
                  <a:pt x="0" y="360"/>
                </a:lnTo>
              </a:path>
            </a:pathLst>
          </a:custGeom>
          <a:noFill/>
          <a:ln w="1270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3" name="Freeform 223"/>
          <p:cNvSpPr>
            <a:spLocks/>
          </p:cNvSpPr>
          <p:nvPr/>
        </p:nvSpPr>
        <p:spPr bwMode="auto">
          <a:xfrm>
            <a:off x="6042025" y="2416175"/>
            <a:ext cx="77788" cy="269875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264"/>
              </a:cxn>
              <a:cxn ang="0">
                <a:pos x="0" y="360"/>
              </a:cxn>
            </a:cxnLst>
            <a:rect l="0" t="0" r="r" b="b"/>
            <a:pathLst>
              <a:path w="56" h="360">
                <a:moveTo>
                  <a:pt x="56" y="0"/>
                </a:moveTo>
                <a:lnTo>
                  <a:pt x="56" y="264"/>
                </a:lnTo>
                <a:lnTo>
                  <a:pt x="0" y="360"/>
                </a:lnTo>
              </a:path>
            </a:pathLst>
          </a:custGeom>
          <a:noFill/>
          <a:ln w="12700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4" name="Line 224"/>
          <p:cNvSpPr>
            <a:spLocks noChangeShapeType="1"/>
          </p:cNvSpPr>
          <p:nvPr/>
        </p:nvSpPr>
        <p:spPr bwMode="auto">
          <a:xfrm>
            <a:off x="5106988" y="4918075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5" name="Line 225"/>
          <p:cNvSpPr>
            <a:spLocks noChangeShapeType="1"/>
          </p:cNvSpPr>
          <p:nvPr/>
        </p:nvSpPr>
        <p:spPr bwMode="auto">
          <a:xfrm>
            <a:off x="5106988" y="3398838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6" name="Rectangle 226"/>
          <p:cNvSpPr>
            <a:spLocks noChangeArrowheads="1"/>
          </p:cNvSpPr>
          <p:nvPr/>
        </p:nvSpPr>
        <p:spPr bwMode="auto">
          <a:xfrm>
            <a:off x="5153025" y="3454400"/>
            <a:ext cx="144463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7" name="Oval 227"/>
          <p:cNvSpPr>
            <a:spLocks noChangeArrowheads="1"/>
          </p:cNvSpPr>
          <p:nvPr/>
        </p:nvSpPr>
        <p:spPr bwMode="auto">
          <a:xfrm>
            <a:off x="5202238" y="39433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8" name="Oval 228"/>
          <p:cNvSpPr>
            <a:spLocks noChangeArrowheads="1"/>
          </p:cNvSpPr>
          <p:nvPr/>
        </p:nvSpPr>
        <p:spPr bwMode="auto">
          <a:xfrm>
            <a:off x="5213350" y="3968750"/>
            <a:ext cx="22225" cy="523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9" name="Rectangle 229"/>
          <p:cNvSpPr>
            <a:spLocks noChangeArrowheads="1"/>
          </p:cNvSpPr>
          <p:nvPr/>
        </p:nvSpPr>
        <p:spPr bwMode="auto">
          <a:xfrm>
            <a:off x="5165725" y="4727575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0" name="Rectangle 230"/>
          <p:cNvSpPr>
            <a:spLocks noChangeArrowheads="1"/>
          </p:cNvSpPr>
          <p:nvPr/>
        </p:nvSpPr>
        <p:spPr bwMode="auto">
          <a:xfrm>
            <a:off x="5165725" y="3508375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1" name="Rectangle 231"/>
          <p:cNvSpPr>
            <a:spLocks noChangeArrowheads="1"/>
          </p:cNvSpPr>
          <p:nvPr/>
        </p:nvSpPr>
        <p:spPr bwMode="auto">
          <a:xfrm>
            <a:off x="5334000" y="3454400"/>
            <a:ext cx="144463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2" name="Oval 232"/>
          <p:cNvSpPr>
            <a:spLocks noChangeArrowheads="1"/>
          </p:cNvSpPr>
          <p:nvPr/>
        </p:nvSpPr>
        <p:spPr bwMode="auto">
          <a:xfrm>
            <a:off x="5383213" y="39433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3" name="Oval 233"/>
          <p:cNvSpPr>
            <a:spLocks noChangeArrowheads="1"/>
          </p:cNvSpPr>
          <p:nvPr/>
        </p:nvSpPr>
        <p:spPr bwMode="auto">
          <a:xfrm>
            <a:off x="5394325" y="3968750"/>
            <a:ext cx="22225" cy="523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4" name="Rectangle 234"/>
          <p:cNvSpPr>
            <a:spLocks noChangeArrowheads="1"/>
          </p:cNvSpPr>
          <p:nvPr/>
        </p:nvSpPr>
        <p:spPr bwMode="auto">
          <a:xfrm>
            <a:off x="5348288" y="47275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5" name="Rectangle 235"/>
          <p:cNvSpPr>
            <a:spLocks noChangeArrowheads="1"/>
          </p:cNvSpPr>
          <p:nvPr/>
        </p:nvSpPr>
        <p:spPr bwMode="auto">
          <a:xfrm>
            <a:off x="5348288" y="35083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6" name="Rectangle 236"/>
          <p:cNvSpPr>
            <a:spLocks noChangeArrowheads="1"/>
          </p:cNvSpPr>
          <p:nvPr/>
        </p:nvSpPr>
        <p:spPr bwMode="auto">
          <a:xfrm>
            <a:off x="5514975" y="3454400"/>
            <a:ext cx="142875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7" name="Oval 237"/>
          <p:cNvSpPr>
            <a:spLocks noChangeArrowheads="1"/>
          </p:cNvSpPr>
          <p:nvPr/>
        </p:nvSpPr>
        <p:spPr bwMode="auto">
          <a:xfrm>
            <a:off x="5564188" y="39433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8" name="Oval 238"/>
          <p:cNvSpPr>
            <a:spLocks noChangeArrowheads="1"/>
          </p:cNvSpPr>
          <p:nvPr/>
        </p:nvSpPr>
        <p:spPr bwMode="auto">
          <a:xfrm>
            <a:off x="5575300" y="3968750"/>
            <a:ext cx="22225" cy="523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9" name="Rectangle 239"/>
          <p:cNvSpPr>
            <a:spLocks noChangeArrowheads="1"/>
          </p:cNvSpPr>
          <p:nvPr/>
        </p:nvSpPr>
        <p:spPr bwMode="auto">
          <a:xfrm>
            <a:off x="5527675" y="4727575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0" name="Rectangle 240"/>
          <p:cNvSpPr>
            <a:spLocks noChangeArrowheads="1"/>
          </p:cNvSpPr>
          <p:nvPr/>
        </p:nvSpPr>
        <p:spPr bwMode="auto">
          <a:xfrm>
            <a:off x="5527675" y="3508375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1" name="Rectangle 241"/>
          <p:cNvSpPr>
            <a:spLocks noChangeArrowheads="1"/>
          </p:cNvSpPr>
          <p:nvPr/>
        </p:nvSpPr>
        <p:spPr bwMode="auto">
          <a:xfrm>
            <a:off x="5695950" y="3454400"/>
            <a:ext cx="144463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2" name="Oval 242"/>
          <p:cNvSpPr>
            <a:spLocks noChangeArrowheads="1"/>
          </p:cNvSpPr>
          <p:nvPr/>
        </p:nvSpPr>
        <p:spPr bwMode="auto">
          <a:xfrm>
            <a:off x="5745163" y="39433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3" name="Oval 243"/>
          <p:cNvSpPr>
            <a:spLocks noChangeArrowheads="1"/>
          </p:cNvSpPr>
          <p:nvPr/>
        </p:nvSpPr>
        <p:spPr bwMode="auto">
          <a:xfrm>
            <a:off x="5756275" y="3968750"/>
            <a:ext cx="22225" cy="523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4" name="Rectangle 244"/>
          <p:cNvSpPr>
            <a:spLocks noChangeArrowheads="1"/>
          </p:cNvSpPr>
          <p:nvPr/>
        </p:nvSpPr>
        <p:spPr bwMode="auto">
          <a:xfrm>
            <a:off x="5710238" y="47275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5" name="Rectangle 245"/>
          <p:cNvSpPr>
            <a:spLocks noChangeArrowheads="1"/>
          </p:cNvSpPr>
          <p:nvPr/>
        </p:nvSpPr>
        <p:spPr bwMode="auto">
          <a:xfrm>
            <a:off x="5710238" y="35083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6" name="Rectangle 246"/>
          <p:cNvSpPr>
            <a:spLocks noChangeArrowheads="1"/>
          </p:cNvSpPr>
          <p:nvPr/>
        </p:nvSpPr>
        <p:spPr bwMode="auto">
          <a:xfrm>
            <a:off x="5875338" y="3454400"/>
            <a:ext cx="144462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7" name="Oval 247"/>
          <p:cNvSpPr>
            <a:spLocks noChangeArrowheads="1"/>
          </p:cNvSpPr>
          <p:nvPr/>
        </p:nvSpPr>
        <p:spPr bwMode="auto">
          <a:xfrm>
            <a:off x="5926138" y="39433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8" name="Oval 248"/>
          <p:cNvSpPr>
            <a:spLocks noChangeArrowheads="1"/>
          </p:cNvSpPr>
          <p:nvPr/>
        </p:nvSpPr>
        <p:spPr bwMode="auto">
          <a:xfrm>
            <a:off x="5937250" y="3968750"/>
            <a:ext cx="22225" cy="523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09" name="Rectangle 249"/>
          <p:cNvSpPr>
            <a:spLocks noChangeArrowheads="1"/>
          </p:cNvSpPr>
          <p:nvPr/>
        </p:nvSpPr>
        <p:spPr bwMode="auto">
          <a:xfrm>
            <a:off x="5889625" y="4727575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0" name="Rectangle 250"/>
          <p:cNvSpPr>
            <a:spLocks noChangeArrowheads="1"/>
          </p:cNvSpPr>
          <p:nvPr/>
        </p:nvSpPr>
        <p:spPr bwMode="auto">
          <a:xfrm>
            <a:off x="5889625" y="3508375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1" name="Rectangle 251"/>
          <p:cNvSpPr>
            <a:spLocks noChangeArrowheads="1"/>
          </p:cNvSpPr>
          <p:nvPr/>
        </p:nvSpPr>
        <p:spPr bwMode="auto">
          <a:xfrm>
            <a:off x="6056313" y="3454400"/>
            <a:ext cx="144462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2" name="Oval 252"/>
          <p:cNvSpPr>
            <a:spLocks noChangeArrowheads="1"/>
          </p:cNvSpPr>
          <p:nvPr/>
        </p:nvSpPr>
        <p:spPr bwMode="auto">
          <a:xfrm>
            <a:off x="6105525" y="394335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3" name="Oval 253"/>
          <p:cNvSpPr>
            <a:spLocks noChangeArrowheads="1"/>
          </p:cNvSpPr>
          <p:nvPr/>
        </p:nvSpPr>
        <p:spPr bwMode="auto">
          <a:xfrm>
            <a:off x="6116638" y="3968750"/>
            <a:ext cx="22225" cy="523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4" name="Rectangle 254"/>
          <p:cNvSpPr>
            <a:spLocks noChangeArrowheads="1"/>
          </p:cNvSpPr>
          <p:nvPr/>
        </p:nvSpPr>
        <p:spPr bwMode="auto">
          <a:xfrm>
            <a:off x="6070600" y="4727575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5" name="Rectangle 255"/>
          <p:cNvSpPr>
            <a:spLocks noChangeArrowheads="1"/>
          </p:cNvSpPr>
          <p:nvPr/>
        </p:nvSpPr>
        <p:spPr bwMode="auto">
          <a:xfrm>
            <a:off x="6070600" y="3508375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51" name="Group 256"/>
          <p:cNvGrpSpPr>
            <a:grpSpLocks/>
          </p:cNvGrpSpPr>
          <p:nvPr/>
        </p:nvGrpSpPr>
        <p:grpSpPr bwMode="auto">
          <a:xfrm>
            <a:off x="5143500" y="5002213"/>
            <a:ext cx="1065213" cy="506412"/>
            <a:chOff x="2160" y="3024"/>
            <a:chExt cx="768" cy="384"/>
          </a:xfrm>
        </p:grpSpPr>
        <p:sp>
          <p:nvSpPr>
            <p:cNvPr id="194817" name="Rectangle 257"/>
            <p:cNvSpPr>
              <a:spLocks noChangeArrowheads="1"/>
            </p:cNvSpPr>
            <p:nvPr/>
          </p:nvSpPr>
          <p:spPr bwMode="auto">
            <a:xfrm>
              <a:off x="2160" y="3024"/>
              <a:ext cx="768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52" name="Group 258"/>
            <p:cNvGrpSpPr>
              <a:grpSpLocks/>
            </p:cNvGrpSpPr>
            <p:nvPr/>
          </p:nvGrpSpPr>
          <p:grpSpPr bwMode="auto">
            <a:xfrm>
              <a:off x="2208" y="3312"/>
              <a:ext cx="22" cy="52"/>
              <a:chOff x="630" y="2478"/>
              <a:chExt cx="47" cy="216"/>
            </a:xfrm>
          </p:grpSpPr>
          <p:sp>
            <p:nvSpPr>
              <p:cNvPr id="194819" name="Rectangle 259"/>
              <p:cNvSpPr>
                <a:spLocks noChangeArrowheads="1"/>
              </p:cNvSpPr>
              <p:nvPr/>
            </p:nvSpPr>
            <p:spPr bwMode="auto">
              <a:xfrm>
                <a:off x="630" y="2478"/>
                <a:ext cx="47" cy="10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0" name="Rectangle 26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47" cy="1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53" name="Group 261"/>
            <p:cNvGrpSpPr>
              <a:grpSpLocks/>
            </p:cNvGrpSpPr>
            <p:nvPr/>
          </p:nvGrpSpPr>
          <p:grpSpPr bwMode="auto">
            <a:xfrm>
              <a:off x="2640" y="3310"/>
              <a:ext cx="22" cy="52"/>
              <a:chOff x="630" y="2478"/>
              <a:chExt cx="47" cy="216"/>
            </a:xfrm>
          </p:grpSpPr>
          <p:sp>
            <p:nvSpPr>
              <p:cNvPr id="194822" name="Rectangle 262"/>
              <p:cNvSpPr>
                <a:spLocks noChangeArrowheads="1"/>
              </p:cNvSpPr>
              <p:nvPr/>
            </p:nvSpPr>
            <p:spPr bwMode="auto">
              <a:xfrm>
                <a:off x="630" y="2478"/>
                <a:ext cx="47" cy="10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3" name="Rectangle 263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47" cy="1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824" name="Line 264"/>
            <p:cNvSpPr>
              <a:spLocks noChangeShapeType="1"/>
            </p:cNvSpPr>
            <p:nvPr/>
          </p:nvSpPr>
          <p:spPr bwMode="auto">
            <a:xfrm>
              <a:off x="2544" y="302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54" name="Group 265"/>
          <p:cNvGrpSpPr>
            <a:grpSpLocks/>
          </p:cNvGrpSpPr>
          <p:nvPr/>
        </p:nvGrpSpPr>
        <p:grpSpPr bwMode="auto">
          <a:xfrm>
            <a:off x="5151438" y="4005263"/>
            <a:ext cx="981075" cy="268287"/>
            <a:chOff x="2174" y="1064"/>
            <a:chExt cx="708" cy="204"/>
          </a:xfrm>
        </p:grpSpPr>
        <p:sp>
          <p:nvSpPr>
            <p:cNvPr id="194826" name="Freeform 266"/>
            <p:cNvSpPr>
              <a:spLocks/>
            </p:cNvSpPr>
            <p:nvPr/>
          </p:nvSpPr>
          <p:spPr bwMode="auto">
            <a:xfrm>
              <a:off x="2174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7" name="Freeform 267"/>
            <p:cNvSpPr>
              <a:spLocks/>
            </p:cNvSpPr>
            <p:nvPr/>
          </p:nvSpPr>
          <p:spPr bwMode="auto">
            <a:xfrm>
              <a:off x="230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8" name="Freeform 268"/>
            <p:cNvSpPr>
              <a:spLocks/>
            </p:cNvSpPr>
            <p:nvPr/>
          </p:nvSpPr>
          <p:spPr bwMode="auto">
            <a:xfrm>
              <a:off x="243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9" name="Freeform 269"/>
            <p:cNvSpPr>
              <a:spLocks/>
            </p:cNvSpPr>
            <p:nvPr/>
          </p:nvSpPr>
          <p:spPr bwMode="auto">
            <a:xfrm>
              <a:off x="256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0" name="Freeform 270"/>
            <p:cNvSpPr>
              <a:spLocks/>
            </p:cNvSpPr>
            <p:nvPr/>
          </p:nvSpPr>
          <p:spPr bwMode="auto">
            <a:xfrm>
              <a:off x="269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1" name="Freeform 271"/>
            <p:cNvSpPr>
              <a:spLocks/>
            </p:cNvSpPr>
            <p:nvPr/>
          </p:nvSpPr>
          <p:spPr bwMode="auto">
            <a:xfrm>
              <a:off x="282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55" name="Group 272"/>
          <p:cNvGrpSpPr>
            <a:grpSpLocks/>
          </p:cNvGrpSpPr>
          <p:nvPr/>
        </p:nvGrpSpPr>
        <p:grpSpPr bwMode="auto">
          <a:xfrm>
            <a:off x="5143500" y="1622425"/>
            <a:ext cx="1023938" cy="188913"/>
            <a:chOff x="2160" y="480"/>
            <a:chExt cx="768" cy="144"/>
          </a:xfrm>
        </p:grpSpPr>
        <p:sp>
          <p:nvSpPr>
            <p:cNvPr id="194833" name="Rectangle 273"/>
            <p:cNvSpPr>
              <a:spLocks noChangeArrowheads="1"/>
            </p:cNvSpPr>
            <p:nvPr/>
          </p:nvSpPr>
          <p:spPr bwMode="auto">
            <a:xfrm>
              <a:off x="2160" y="480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56" name="Group 274"/>
            <p:cNvGrpSpPr>
              <a:grpSpLocks/>
            </p:cNvGrpSpPr>
            <p:nvPr/>
          </p:nvGrpSpPr>
          <p:grpSpPr bwMode="auto">
            <a:xfrm>
              <a:off x="2208" y="528"/>
              <a:ext cx="288" cy="48"/>
              <a:chOff x="1296" y="336"/>
              <a:chExt cx="288" cy="96"/>
            </a:xfrm>
          </p:grpSpPr>
          <p:sp>
            <p:nvSpPr>
              <p:cNvPr id="194835" name="Line 275"/>
              <p:cNvSpPr>
                <a:spLocks noChangeShapeType="1"/>
              </p:cNvSpPr>
              <p:nvPr/>
            </p:nvSpPr>
            <p:spPr bwMode="auto">
              <a:xfrm>
                <a:off x="1296" y="3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6" name="Line 276"/>
              <p:cNvSpPr>
                <a:spLocks noChangeShapeType="1"/>
              </p:cNvSpPr>
              <p:nvPr/>
            </p:nvSpPr>
            <p:spPr bwMode="auto">
              <a:xfrm>
                <a:off x="1296" y="3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7" name="Line 277"/>
              <p:cNvSpPr>
                <a:spLocks noChangeShapeType="1"/>
              </p:cNvSpPr>
              <p:nvPr/>
            </p:nvSpPr>
            <p:spPr bwMode="auto">
              <a:xfrm>
                <a:off x="1296" y="43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838" name="Freeform 278"/>
          <p:cNvSpPr>
            <a:spLocks/>
          </p:cNvSpPr>
          <p:nvPr/>
        </p:nvSpPr>
        <p:spPr bwMode="auto">
          <a:xfrm>
            <a:off x="6583363" y="1455738"/>
            <a:ext cx="1231900" cy="4116387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0" y="0"/>
              </a:cxn>
              <a:cxn ang="0">
                <a:pos x="768" y="0"/>
              </a:cxn>
              <a:cxn ang="0">
                <a:pos x="768" y="1104"/>
              </a:cxn>
            </a:cxnLst>
            <a:rect l="0" t="0" r="r" b="b"/>
            <a:pathLst>
              <a:path w="768" h="1104">
                <a:moveTo>
                  <a:pt x="0" y="1104"/>
                </a:moveTo>
                <a:lnTo>
                  <a:pt x="0" y="0"/>
                </a:lnTo>
                <a:lnTo>
                  <a:pt x="768" y="0"/>
                </a:lnTo>
                <a:lnTo>
                  <a:pt x="768" y="1104"/>
                </a:lnTo>
              </a:path>
            </a:pathLst>
          </a:custGeom>
          <a:solidFill>
            <a:schemeClr val="bg2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39" name="Freeform 279"/>
          <p:cNvSpPr>
            <a:spLocks/>
          </p:cNvSpPr>
          <p:nvPr/>
        </p:nvSpPr>
        <p:spPr bwMode="auto">
          <a:xfrm>
            <a:off x="6632575" y="1574800"/>
            <a:ext cx="1130300" cy="3989388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0" y="0"/>
              </a:cxn>
              <a:cxn ang="0">
                <a:pos x="768" y="0"/>
              </a:cxn>
              <a:cxn ang="0">
                <a:pos x="768" y="1104"/>
              </a:cxn>
            </a:cxnLst>
            <a:rect l="0" t="0" r="r" b="b"/>
            <a:pathLst>
              <a:path w="768" h="1104">
                <a:moveTo>
                  <a:pt x="0" y="1104"/>
                </a:moveTo>
                <a:lnTo>
                  <a:pt x="0" y="0"/>
                </a:lnTo>
                <a:lnTo>
                  <a:pt x="768" y="0"/>
                </a:lnTo>
                <a:lnTo>
                  <a:pt x="768" y="1104"/>
                </a:lnTo>
              </a:path>
            </a:pathLst>
          </a:cu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0" name="Line 280"/>
          <p:cNvSpPr>
            <a:spLocks noChangeShapeType="1"/>
          </p:cNvSpPr>
          <p:nvPr/>
        </p:nvSpPr>
        <p:spPr bwMode="auto">
          <a:xfrm>
            <a:off x="6499225" y="5572125"/>
            <a:ext cx="139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1" name="Rectangle 281"/>
          <p:cNvSpPr>
            <a:spLocks noChangeArrowheads="1"/>
          </p:cNvSpPr>
          <p:nvPr/>
        </p:nvSpPr>
        <p:spPr bwMode="auto">
          <a:xfrm>
            <a:off x="6667500" y="1884363"/>
            <a:ext cx="144463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2" name="Oval 282"/>
          <p:cNvSpPr>
            <a:spLocks noChangeArrowheads="1"/>
          </p:cNvSpPr>
          <p:nvPr/>
        </p:nvSpPr>
        <p:spPr bwMode="auto">
          <a:xfrm>
            <a:off x="6716713" y="23733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3" name="Oval 283"/>
          <p:cNvSpPr>
            <a:spLocks noChangeArrowheads="1"/>
          </p:cNvSpPr>
          <p:nvPr/>
        </p:nvSpPr>
        <p:spPr bwMode="auto">
          <a:xfrm>
            <a:off x="6727825" y="23987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4" name="Rectangle 284"/>
          <p:cNvSpPr>
            <a:spLocks noChangeArrowheads="1"/>
          </p:cNvSpPr>
          <p:nvPr/>
        </p:nvSpPr>
        <p:spPr bwMode="auto">
          <a:xfrm>
            <a:off x="6680200" y="3157538"/>
            <a:ext cx="117475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5" name="Rectangle 285"/>
          <p:cNvSpPr>
            <a:spLocks noChangeArrowheads="1"/>
          </p:cNvSpPr>
          <p:nvPr/>
        </p:nvSpPr>
        <p:spPr bwMode="auto">
          <a:xfrm>
            <a:off x="6680200" y="1936750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6" name="Rectangle 286"/>
          <p:cNvSpPr>
            <a:spLocks noChangeArrowheads="1"/>
          </p:cNvSpPr>
          <p:nvPr/>
        </p:nvSpPr>
        <p:spPr bwMode="auto">
          <a:xfrm>
            <a:off x="6848475" y="1884363"/>
            <a:ext cx="144463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7" name="Oval 287"/>
          <p:cNvSpPr>
            <a:spLocks noChangeArrowheads="1"/>
          </p:cNvSpPr>
          <p:nvPr/>
        </p:nvSpPr>
        <p:spPr bwMode="auto">
          <a:xfrm>
            <a:off x="6899275" y="2373313"/>
            <a:ext cx="42863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8" name="Oval 288"/>
          <p:cNvSpPr>
            <a:spLocks noChangeArrowheads="1"/>
          </p:cNvSpPr>
          <p:nvPr/>
        </p:nvSpPr>
        <p:spPr bwMode="auto">
          <a:xfrm>
            <a:off x="6910388" y="2398713"/>
            <a:ext cx="20637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9" name="Rectangle 289"/>
          <p:cNvSpPr>
            <a:spLocks noChangeArrowheads="1"/>
          </p:cNvSpPr>
          <p:nvPr/>
        </p:nvSpPr>
        <p:spPr bwMode="auto">
          <a:xfrm>
            <a:off x="6862763" y="3157538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0" name="Rectangle 290"/>
          <p:cNvSpPr>
            <a:spLocks noChangeArrowheads="1"/>
          </p:cNvSpPr>
          <p:nvPr/>
        </p:nvSpPr>
        <p:spPr bwMode="auto">
          <a:xfrm>
            <a:off x="6862763" y="1936750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1" name="Rectangle 291"/>
          <p:cNvSpPr>
            <a:spLocks noChangeArrowheads="1"/>
          </p:cNvSpPr>
          <p:nvPr/>
        </p:nvSpPr>
        <p:spPr bwMode="auto">
          <a:xfrm>
            <a:off x="7029450" y="1884363"/>
            <a:ext cx="142875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2" name="Oval 292"/>
          <p:cNvSpPr>
            <a:spLocks noChangeArrowheads="1"/>
          </p:cNvSpPr>
          <p:nvPr/>
        </p:nvSpPr>
        <p:spPr bwMode="auto">
          <a:xfrm>
            <a:off x="7078663" y="23733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3" name="Oval 293"/>
          <p:cNvSpPr>
            <a:spLocks noChangeArrowheads="1"/>
          </p:cNvSpPr>
          <p:nvPr/>
        </p:nvSpPr>
        <p:spPr bwMode="auto">
          <a:xfrm>
            <a:off x="7089775" y="23987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4" name="Rectangle 294"/>
          <p:cNvSpPr>
            <a:spLocks noChangeArrowheads="1"/>
          </p:cNvSpPr>
          <p:nvPr/>
        </p:nvSpPr>
        <p:spPr bwMode="auto">
          <a:xfrm>
            <a:off x="7042150" y="3157538"/>
            <a:ext cx="117475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5" name="Rectangle 295"/>
          <p:cNvSpPr>
            <a:spLocks noChangeArrowheads="1"/>
          </p:cNvSpPr>
          <p:nvPr/>
        </p:nvSpPr>
        <p:spPr bwMode="auto">
          <a:xfrm>
            <a:off x="7042150" y="1936750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6" name="Rectangle 296"/>
          <p:cNvSpPr>
            <a:spLocks noChangeArrowheads="1"/>
          </p:cNvSpPr>
          <p:nvPr/>
        </p:nvSpPr>
        <p:spPr bwMode="auto">
          <a:xfrm>
            <a:off x="7210425" y="1884363"/>
            <a:ext cx="144463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7" name="Oval 297"/>
          <p:cNvSpPr>
            <a:spLocks noChangeArrowheads="1"/>
          </p:cNvSpPr>
          <p:nvPr/>
        </p:nvSpPr>
        <p:spPr bwMode="auto">
          <a:xfrm>
            <a:off x="7259638" y="23733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8" name="Oval 298"/>
          <p:cNvSpPr>
            <a:spLocks noChangeArrowheads="1"/>
          </p:cNvSpPr>
          <p:nvPr/>
        </p:nvSpPr>
        <p:spPr bwMode="auto">
          <a:xfrm>
            <a:off x="7270750" y="23987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9" name="Rectangle 299"/>
          <p:cNvSpPr>
            <a:spLocks noChangeArrowheads="1"/>
          </p:cNvSpPr>
          <p:nvPr/>
        </p:nvSpPr>
        <p:spPr bwMode="auto">
          <a:xfrm>
            <a:off x="7224713" y="3157538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0" name="Rectangle 300"/>
          <p:cNvSpPr>
            <a:spLocks noChangeArrowheads="1"/>
          </p:cNvSpPr>
          <p:nvPr/>
        </p:nvSpPr>
        <p:spPr bwMode="auto">
          <a:xfrm>
            <a:off x="7224713" y="1936750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1" name="Rectangle 301"/>
          <p:cNvSpPr>
            <a:spLocks noChangeArrowheads="1"/>
          </p:cNvSpPr>
          <p:nvPr/>
        </p:nvSpPr>
        <p:spPr bwMode="auto">
          <a:xfrm>
            <a:off x="7389813" y="1884363"/>
            <a:ext cx="144462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2" name="Oval 302"/>
          <p:cNvSpPr>
            <a:spLocks noChangeArrowheads="1"/>
          </p:cNvSpPr>
          <p:nvPr/>
        </p:nvSpPr>
        <p:spPr bwMode="auto">
          <a:xfrm>
            <a:off x="7440613" y="23733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3" name="Oval 303"/>
          <p:cNvSpPr>
            <a:spLocks noChangeArrowheads="1"/>
          </p:cNvSpPr>
          <p:nvPr/>
        </p:nvSpPr>
        <p:spPr bwMode="auto">
          <a:xfrm>
            <a:off x="7451725" y="23987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4" name="Rectangle 304"/>
          <p:cNvSpPr>
            <a:spLocks noChangeArrowheads="1"/>
          </p:cNvSpPr>
          <p:nvPr/>
        </p:nvSpPr>
        <p:spPr bwMode="auto">
          <a:xfrm>
            <a:off x="7404100" y="3157538"/>
            <a:ext cx="115888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5" name="Rectangle 305"/>
          <p:cNvSpPr>
            <a:spLocks noChangeArrowheads="1"/>
          </p:cNvSpPr>
          <p:nvPr/>
        </p:nvSpPr>
        <p:spPr bwMode="auto">
          <a:xfrm>
            <a:off x="7404100" y="1936750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6" name="Rectangle 306"/>
          <p:cNvSpPr>
            <a:spLocks noChangeArrowheads="1"/>
          </p:cNvSpPr>
          <p:nvPr/>
        </p:nvSpPr>
        <p:spPr bwMode="auto">
          <a:xfrm>
            <a:off x="7570788" y="1884363"/>
            <a:ext cx="144462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7" name="Oval 307"/>
          <p:cNvSpPr>
            <a:spLocks noChangeArrowheads="1"/>
          </p:cNvSpPr>
          <p:nvPr/>
        </p:nvSpPr>
        <p:spPr bwMode="auto">
          <a:xfrm>
            <a:off x="7620000" y="23733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8" name="Oval 308"/>
          <p:cNvSpPr>
            <a:spLocks noChangeArrowheads="1"/>
          </p:cNvSpPr>
          <p:nvPr/>
        </p:nvSpPr>
        <p:spPr bwMode="auto">
          <a:xfrm>
            <a:off x="7631113" y="23987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9" name="Rectangle 309"/>
          <p:cNvSpPr>
            <a:spLocks noChangeArrowheads="1"/>
          </p:cNvSpPr>
          <p:nvPr/>
        </p:nvSpPr>
        <p:spPr bwMode="auto">
          <a:xfrm>
            <a:off x="7585075" y="3157538"/>
            <a:ext cx="115888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0" name="Rectangle 310"/>
          <p:cNvSpPr>
            <a:spLocks noChangeArrowheads="1"/>
          </p:cNvSpPr>
          <p:nvPr/>
        </p:nvSpPr>
        <p:spPr bwMode="auto">
          <a:xfrm>
            <a:off x="7585075" y="1936750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1" name="Line 311"/>
          <p:cNvSpPr>
            <a:spLocks noChangeShapeType="1"/>
          </p:cNvSpPr>
          <p:nvPr/>
        </p:nvSpPr>
        <p:spPr bwMode="auto">
          <a:xfrm>
            <a:off x="6630988" y="3413125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57" name="Group 312"/>
          <p:cNvGrpSpPr>
            <a:grpSpLocks/>
          </p:cNvGrpSpPr>
          <p:nvPr/>
        </p:nvGrpSpPr>
        <p:grpSpPr bwMode="auto">
          <a:xfrm>
            <a:off x="6673850" y="5010150"/>
            <a:ext cx="1063625" cy="506413"/>
            <a:chOff x="2160" y="3024"/>
            <a:chExt cx="768" cy="384"/>
          </a:xfrm>
        </p:grpSpPr>
        <p:sp>
          <p:nvSpPr>
            <p:cNvPr id="194873" name="Rectangle 313"/>
            <p:cNvSpPr>
              <a:spLocks noChangeArrowheads="1"/>
            </p:cNvSpPr>
            <p:nvPr/>
          </p:nvSpPr>
          <p:spPr bwMode="auto">
            <a:xfrm>
              <a:off x="2160" y="3024"/>
              <a:ext cx="768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58" name="Group 314"/>
            <p:cNvGrpSpPr>
              <a:grpSpLocks/>
            </p:cNvGrpSpPr>
            <p:nvPr/>
          </p:nvGrpSpPr>
          <p:grpSpPr bwMode="auto">
            <a:xfrm>
              <a:off x="2208" y="3312"/>
              <a:ext cx="22" cy="52"/>
              <a:chOff x="630" y="2478"/>
              <a:chExt cx="47" cy="216"/>
            </a:xfrm>
          </p:grpSpPr>
          <p:sp>
            <p:nvSpPr>
              <p:cNvPr id="194875" name="Rectangle 315"/>
              <p:cNvSpPr>
                <a:spLocks noChangeArrowheads="1"/>
              </p:cNvSpPr>
              <p:nvPr/>
            </p:nvSpPr>
            <p:spPr bwMode="auto">
              <a:xfrm>
                <a:off x="630" y="2478"/>
                <a:ext cx="47" cy="10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6" name="Rectangle 316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47" cy="1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59" name="Group 317"/>
            <p:cNvGrpSpPr>
              <a:grpSpLocks/>
            </p:cNvGrpSpPr>
            <p:nvPr/>
          </p:nvGrpSpPr>
          <p:grpSpPr bwMode="auto">
            <a:xfrm>
              <a:off x="2640" y="3310"/>
              <a:ext cx="22" cy="52"/>
              <a:chOff x="630" y="2478"/>
              <a:chExt cx="47" cy="216"/>
            </a:xfrm>
          </p:grpSpPr>
          <p:sp>
            <p:nvSpPr>
              <p:cNvPr id="194878" name="Rectangle 318"/>
              <p:cNvSpPr>
                <a:spLocks noChangeArrowheads="1"/>
              </p:cNvSpPr>
              <p:nvPr/>
            </p:nvSpPr>
            <p:spPr bwMode="auto">
              <a:xfrm>
                <a:off x="630" y="2478"/>
                <a:ext cx="47" cy="10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9" name="Rectangle 319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47" cy="1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880" name="Line 320"/>
            <p:cNvSpPr>
              <a:spLocks noChangeShapeType="1"/>
            </p:cNvSpPr>
            <p:nvPr/>
          </p:nvSpPr>
          <p:spPr bwMode="auto">
            <a:xfrm>
              <a:off x="2544" y="302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60" name="Group 321"/>
          <p:cNvGrpSpPr>
            <a:grpSpLocks/>
          </p:cNvGrpSpPr>
          <p:nvPr/>
        </p:nvGrpSpPr>
        <p:grpSpPr bwMode="auto">
          <a:xfrm>
            <a:off x="6664325" y="2424113"/>
            <a:ext cx="981075" cy="269875"/>
            <a:chOff x="2174" y="1064"/>
            <a:chExt cx="708" cy="204"/>
          </a:xfrm>
        </p:grpSpPr>
        <p:sp>
          <p:nvSpPr>
            <p:cNvPr id="194882" name="Freeform 322"/>
            <p:cNvSpPr>
              <a:spLocks/>
            </p:cNvSpPr>
            <p:nvPr/>
          </p:nvSpPr>
          <p:spPr bwMode="auto">
            <a:xfrm>
              <a:off x="2174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3" name="Freeform 323"/>
            <p:cNvSpPr>
              <a:spLocks/>
            </p:cNvSpPr>
            <p:nvPr/>
          </p:nvSpPr>
          <p:spPr bwMode="auto">
            <a:xfrm>
              <a:off x="230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4" name="Freeform 324"/>
            <p:cNvSpPr>
              <a:spLocks/>
            </p:cNvSpPr>
            <p:nvPr/>
          </p:nvSpPr>
          <p:spPr bwMode="auto">
            <a:xfrm>
              <a:off x="243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5" name="Freeform 325"/>
            <p:cNvSpPr>
              <a:spLocks/>
            </p:cNvSpPr>
            <p:nvPr/>
          </p:nvSpPr>
          <p:spPr bwMode="auto">
            <a:xfrm>
              <a:off x="256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6" name="Freeform 326"/>
            <p:cNvSpPr>
              <a:spLocks/>
            </p:cNvSpPr>
            <p:nvPr/>
          </p:nvSpPr>
          <p:spPr bwMode="auto">
            <a:xfrm>
              <a:off x="269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7" name="Freeform 327"/>
            <p:cNvSpPr>
              <a:spLocks/>
            </p:cNvSpPr>
            <p:nvPr/>
          </p:nvSpPr>
          <p:spPr bwMode="auto">
            <a:xfrm>
              <a:off x="282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61" name="Group 328"/>
          <p:cNvGrpSpPr>
            <a:grpSpLocks/>
          </p:cNvGrpSpPr>
          <p:nvPr/>
        </p:nvGrpSpPr>
        <p:grpSpPr bwMode="auto">
          <a:xfrm>
            <a:off x="6673850" y="1630363"/>
            <a:ext cx="1022350" cy="188912"/>
            <a:chOff x="2160" y="480"/>
            <a:chExt cx="768" cy="144"/>
          </a:xfrm>
        </p:grpSpPr>
        <p:sp>
          <p:nvSpPr>
            <p:cNvPr id="194889" name="Rectangle 329"/>
            <p:cNvSpPr>
              <a:spLocks noChangeArrowheads="1"/>
            </p:cNvSpPr>
            <p:nvPr/>
          </p:nvSpPr>
          <p:spPr bwMode="auto">
            <a:xfrm>
              <a:off x="2160" y="480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62" name="Group 330"/>
            <p:cNvGrpSpPr>
              <a:grpSpLocks/>
            </p:cNvGrpSpPr>
            <p:nvPr/>
          </p:nvGrpSpPr>
          <p:grpSpPr bwMode="auto">
            <a:xfrm>
              <a:off x="2208" y="528"/>
              <a:ext cx="288" cy="48"/>
              <a:chOff x="1296" y="336"/>
              <a:chExt cx="288" cy="96"/>
            </a:xfrm>
          </p:grpSpPr>
          <p:sp>
            <p:nvSpPr>
              <p:cNvPr id="194891" name="Line 331"/>
              <p:cNvSpPr>
                <a:spLocks noChangeShapeType="1"/>
              </p:cNvSpPr>
              <p:nvPr/>
            </p:nvSpPr>
            <p:spPr bwMode="auto">
              <a:xfrm>
                <a:off x="1296" y="3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2" name="Line 332"/>
              <p:cNvSpPr>
                <a:spLocks noChangeShapeType="1"/>
              </p:cNvSpPr>
              <p:nvPr/>
            </p:nvSpPr>
            <p:spPr bwMode="auto">
              <a:xfrm>
                <a:off x="1296" y="3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3" name="Line 333"/>
              <p:cNvSpPr>
                <a:spLocks noChangeShapeType="1"/>
              </p:cNvSpPr>
              <p:nvPr/>
            </p:nvSpPr>
            <p:spPr bwMode="auto">
              <a:xfrm>
                <a:off x="1296" y="43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894" name="Freeform 334"/>
          <p:cNvSpPr>
            <a:spLocks/>
          </p:cNvSpPr>
          <p:nvPr/>
        </p:nvSpPr>
        <p:spPr bwMode="auto">
          <a:xfrm>
            <a:off x="3541713" y="1455738"/>
            <a:ext cx="1231900" cy="4116387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0" y="0"/>
              </a:cxn>
              <a:cxn ang="0">
                <a:pos x="768" y="0"/>
              </a:cxn>
              <a:cxn ang="0">
                <a:pos x="768" y="1104"/>
              </a:cxn>
            </a:cxnLst>
            <a:rect l="0" t="0" r="r" b="b"/>
            <a:pathLst>
              <a:path w="768" h="1104">
                <a:moveTo>
                  <a:pt x="0" y="1104"/>
                </a:moveTo>
                <a:lnTo>
                  <a:pt x="0" y="0"/>
                </a:lnTo>
                <a:lnTo>
                  <a:pt x="768" y="0"/>
                </a:lnTo>
                <a:lnTo>
                  <a:pt x="768" y="1104"/>
                </a:lnTo>
              </a:path>
            </a:pathLst>
          </a:custGeom>
          <a:solidFill>
            <a:schemeClr val="bg2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5" name="Freeform 335"/>
          <p:cNvSpPr>
            <a:spLocks/>
          </p:cNvSpPr>
          <p:nvPr/>
        </p:nvSpPr>
        <p:spPr bwMode="auto">
          <a:xfrm>
            <a:off x="3590925" y="1574800"/>
            <a:ext cx="1130300" cy="3989388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0" y="0"/>
              </a:cxn>
              <a:cxn ang="0">
                <a:pos x="768" y="0"/>
              </a:cxn>
              <a:cxn ang="0">
                <a:pos x="768" y="1104"/>
              </a:cxn>
            </a:cxnLst>
            <a:rect l="0" t="0" r="r" b="b"/>
            <a:pathLst>
              <a:path w="768" h="1104">
                <a:moveTo>
                  <a:pt x="0" y="1104"/>
                </a:moveTo>
                <a:lnTo>
                  <a:pt x="0" y="0"/>
                </a:lnTo>
                <a:lnTo>
                  <a:pt x="768" y="0"/>
                </a:lnTo>
                <a:lnTo>
                  <a:pt x="768" y="1104"/>
                </a:lnTo>
              </a:path>
            </a:pathLst>
          </a:custGeom>
          <a:solidFill>
            <a:schemeClr val="bg1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6" name="Line 336"/>
          <p:cNvSpPr>
            <a:spLocks noChangeShapeType="1"/>
          </p:cNvSpPr>
          <p:nvPr/>
        </p:nvSpPr>
        <p:spPr bwMode="auto">
          <a:xfrm>
            <a:off x="3457575" y="5572125"/>
            <a:ext cx="139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7" name="Line 337"/>
          <p:cNvSpPr>
            <a:spLocks noChangeShapeType="1"/>
          </p:cNvSpPr>
          <p:nvPr/>
        </p:nvSpPr>
        <p:spPr bwMode="auto">
          <a:xfrm>
            <a:off x="3590925" y="4929188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8" name="Line 338"/>
          <p:cNvSpPr>
            <a:spLocks noChangeShapeType="1"/>
          </p:cNvSpPr>
          <p:nvPr/>
        </p:nvSpPr>
        <p:spPr bwMode="auto">
          <a:xfrm>
            <a:off x="3590925" y="3408363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99" name="Rectangle 339"/>
          <p:cNvSpPr>
            <a:spLocks noChangeArrowheads="1"/>
          </p:cNvSpPr>
          <p:nvPr/>
        </p:nvSpPr>
        <p:spPr bwMode="auto">
          <a:xfrm>
            <a:off x="3632200" y="1881188"/>
            <a:ext cx="144463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0" name="Rectangle 340"/>
          <p:cNvSpPr>
            <a:spLocks noChangeArrowheads="1"/>
          </p:cNvSpPr>
          <p:nvPr/>
        </p:nvSpPr>
        <p:spPr bwMode="auto">
          <a:xfrm>
            <a:off x="3646488" y="315436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1" name="Rectangle 341"/>
          <p:cNvSpPr>
            <a:spLocks noChangeArrowheads="1"/>
          </p:cNvSpPr>
          <p:nvPr/>
        </p:nvSpPr>
        <p:spPr bwMode="auto">
          <a:xfrm>
            <a:off x="3646488" y="19335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2" name="Rectangle 342"/>
          <p:cNvSpPr>
            <a:spLocks noChangeArrowheads="1"/>
          </p:cNvSpPr>
          <p:nvPr/>
        </p:nvSpPr>
        <p:spPr bwMode="auto">
          <a:xfrm>
            <a:off x="3814763" y="1881188"/>
            <a:ext cx="142875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3" name="Rectangle 343"/>
          <p:cNvSpPr>
            <a:spLocks noChangeArrowheads="1"/>
          </p:cNvSpPr>
          <p:nvPr/>
        </p:nvSpPr>
        <p:spPr bwMode="auto">
          <a:xfrm>
            <a:off x="3827463" y="3154363"/>
            <a:ext cx="117475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4" name="Rectangle 344"/>
          <p:cNvSpPr>
            <a:spLocks noChangeArrowheads="1"/>
          </p:cNvSpPr>
          <p:nvPr/>
        </p:nvSpPr>
        <p:spPr bwMode="auto">
          <a:xfrm>
            <a:off x="3827463" y="1933575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5" name="Rectangle 345"/>
          <p:cNvSpPr>
            <a:spLocks noChangeArrowheads="1"/>
          </p:cNvSpPr>
          <p:nvPr/>
        </p:nvSpPr>
        <p:spPr bwMode="auto">
          <a:xfrm>
            <a:off x="3994150" y="1881188"/>
            <a:ext cx="144463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6" name="Rectangle 346"/>
          <p:cNvSpPr>
            <a:spLocks noChangeArrowheads="1"/>
          </p:cNvSpPr>
          <p:nvPr/>
        </p:nvSpPr>
        <p:spPr bwMode="auto">
          <a:xfrm>
            <a:off x="4008438" y="315436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7" name="Rectangle 347"/>
          <p:cNvSpPr>
            <a:spLocks noChangeArrowheads="1"/>
          </p:cNvSpPr>
          <p:nvPr/>
        </p:nvSpPr>
        <p:spPr bwMode="auto">
          <a:xfrm>
            <a:off x="4008438" y="19335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8" name="Rectangle 348"/>
          <p:cNvSpPr>
            <a:spLocks noChangeArrowheads="1"/>
          </p:cNvSpPr>
          <p:nvPr/>
        </p:nvSpPr>
        <p:spPr bwMode="auto">
          <a:xfrm>
            <a:off x="4175125" y="1881188"/>
            <a:ext cx="144463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09" name="Rectangle 349"/>
          <p:cNvSpPr>
            <a:spLocks noChangeArrowheads="1"/>
          </p:cNvSpPr>
          <p:nvPr/>
        </p:nvSpPr>
        <p:spPr bwMode="auto">
          <a:xfrm>
            <a:off x="4189413" y="315436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0" name="Rectangle 350"/>
          <p:cNvSpPr>
            <a:spLocks noChangeArrowheads="1"/>
          </p:cNvSpPr>
          <p:nvPr/>
        </p:nvSpPr>
        <p:spPr bwMode="auto">
          <a:xfrm>
            <a:off x="4189413" y="19335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1" name="Rectangle 351"/>
          <p:cNvSpPr>
            <a:spLocks noChangeArrowheads="1"/>
          </p:cNvSpPr>
          <p:nvPr/>
        </p:nvSpPr>
        <p:spPr bwMode="auto">
          <a:xfrm>
            <a:off x="4356100" y="1881188"/>
            <a:ext cx="144463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2" name="Rectangle 352"/>
          <p:cNvSpPr>
            <a:spLocks noChangeArrowheads="1"/>
          </p:cNvSpPr>
          <p:nvPr/>
        </p:nvSpPr>
        <p:spPr bwMode="auto">
          <a:xfrm>
            <a:off x="4370388" y="315436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3" name="Rectangle 353"/>
          <p:cNvSpPr>
            <a:spLocks noChangeArrowheads="1"/>
          </p:cNvSpPr>
          <p:nvPr/>
        </p:nvSpPr>
        <p:spPr bwMode="auto">
          <a:xfrm>
            <a:off x="4370388" y="193357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14" name="Rectangle 354"/>
          <p:cNvSpPr>
            <a:spLocks noChangeArrowheads="1"/>
          </p:cNvSpPr>
          <p:nvPr/>
        </p:nvSpPr>
        <p:spPr bwMode="auto">
          <a:xfrm>
            <a:off x="4535488" y="1881188"/>
            <a:ext cx="144462" cy="1416050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63" name="Group 355"/>
          <p:cNvGrpSpPr>
            <a:grpSpLocks/>
          </p:cNvGrpSpPr>
          <p:nvPr/>
        </p:nvGrpSpPr>
        <p:grpSpPr bwMode="auto">
          <a:xfrm>
            <a:off x="3683000" y="2368550"/>
            <a:ext cx="947738" cy="104775"/>
            <a:chOff x="2209" y="1028"/>
            <a:chExt cx="684" cy="79"/>
          </a:xfrm>
        </p:grpSpPr>
        <p:sp>
          <p:nvSpPr>
            <p:cNvPr id="194916" name="Oval 356"/>
            <p:cNvSpPr>
              <a:spLocks noChangeArrowheads="1"/>
            </p:cNvSpPr>
            <p:nvPr/>
          </p:nvSpPr>
          <p:spPr bwMode="auto">
            <a:xfrm>
              <a:off x="2209" y="1028"/>
              <a:ext cx="32" cy="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7" name="Oval 357"/>
            <p:cNvSpPr>
              <a:spLocks noChangeArrowheads="1"/>
            </p:cNvSpPr>
            <p:nvPr/>
          </p:nvSpPr>
          <p:spPr bwMode="auto">
            <a:xfrm>
              <a:off x="2217" y="1048"/>
              <a:ext cx="16" cy="3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8" name="Oval 358"/>
            <p:cNvSpPr>
              <a:spLocks noChangeArrowheads="1"/>
            </p:cNvSpPr>
            <p:nvPr/>
          </p:nvSpPr>
          <p:spPr bwMode="auto">
            <a:xfrm>
              <a:off x="2340" y="1028"/>
              <a:ext cx="32" cy="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9" name="Oval 359"/>
            <p:cNvSpPr>
              <a:spLocks noChangeArrowheads="1"/>
            </p:cNvSpPr>
            <p:nvPr/>
          </p:nvSpPr>
          <p:spPr bwMode="auto">
            <a:xfrm>
              <a:off x="2348" y="1048"/>
              <a:ext cx="16" cy="3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0" name="Oval 360"/>
            <p:cNvSpPr>
              <a:spLocks noChangeArrowheads="1"/>
            </p:cNvSpPr>
            <p:nvPr/>
          </p:nvSpPr>
          <p:spPr bwMode="auto">
            <a:xfrm>
              <a:off x="2470" y="1028"/>
              <a:ext cx="32" cy="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1" name="Oval 361"/>
            <p:cNvSpPr>
              <a:spLocks noChangeArrowheads="1"/>
            </p:cNvSpPr>
            <p:nvPr/>
          </p:nvSpPr>
          <p:spPr bwMode="auto">
            <a:xfrm>
              <a:off x="2478" y="1048"/>
              <a:ext cx="16" cy="3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2" name="Oval 362"/>
            <p:cNvSpPr>
              <a:spLocks noChangeArrowheads="1"/>
            </p:cNvSpPr>
            <p:nvPr/>
          </p:nvSpPr>
          <p:spPr bwMode="auto">
            <a:xfrm>
              <a:off x="2601" y="1028"/>
              <a:ext cx="32" cy="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3" name="Oval 363"/>
            <p:cNvSpPr>
              <a:spLocks noChangeArrowheads="1"/>
            </p:cNvSpPr>
            <p:nvPr/>
          </p:nvSpPr>
          <p:spPr bwMode="auto">
            <a:xfrm>
              <a:off x="2609" y="1048"/>
              <a:ext cx="16" cy="3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4" name="Oval 364"/>
            <p:cNvSpPr>
              <a:spLocks noChangeArrowheads="1"/>
            </p:cNvSpPr>
            <p:nvPr/>
          </p:nvSpPr>
          <p:spPr bwMode="auto">
            <a:xfrm>
              <a:off x="2731" y="1028"/>
              <a:ext cx="32" cy="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5" name="Oval 365"/>
            <p:cNvSpPr>
              <a:spLocks noChangeArrowheads="1"/>
            </p:cNvSpPr>
            <p:nvPr/>
          </p:nvSpPr>
          <p:spPr bwMode="auto">
            <a:xfrm>
              <a:off x="2739" y="1048"/>
              <a:ext cx="16" cy="3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6" name="Oval 366"/>
            <p:cNvSpPr>
              <a:spLocks noChangeArrowheads="1"/>
            </p:cNvSpPr>
            <p:nvPr/>
          </p:nvSpPr>
          <p:spPr bwMode="auto">
            <a:xfrm>
              <a:off x="2861" y="1028"/>
              <a:ext cx="32" cy="7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7" name="Oval 367"/>
            <p:cNvSpPr>
              <a:spLocks noChangeArrowheads="1"/>
            </p:cNvSpPr>
            <p:nvPr/>
          </p:nvSpPr>
          <p:spPr bwMode="auto">
            <a:xfrm>
              <a:off x="2869" y="1048"/>
              <a:ext cx="16" cy="39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28" name="Rectangle 368"/>
          <p:cNvSpPr>
            <a:spLocks noChangeArrowheads="1"/>
          </p:cNvSpPr>
          <p:nvPr/>
        </p:nvSpPr>
        <p:spPr bwMode="auto">
          <a:xfrm>
            <a:off x="4549775" y="3154363"/>
            <a:ext cx="115888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9" name="Rectangle 369"/>
          <p:cNvSpPr>
            <a:spLocks noChangeArrowheads="1"/>
          </p:cNvSpPr>
          <p:nvPr/>
        </p:nvSpPr>
        <p:spPr bwMode="auto">
          <a:xfrm>
            <a:off x="4549775" y="1933575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0" name="Rectangle 370"/>
          <p:cNvSpPr>
            <a:spLocks noChangeArrowheads="1"/>
          </p:cNvSpPr>
          <p:nvPr/>
        </p:nvSpPr>
        <p:spPr bwMode="auto">
          <a:xfrm>
            <a:off x="3632200" y="3460750"/>
            <a:ext cx="144463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1" name="Oval 371"/>
          <p:cNvSpPr>
            <a:spLocks noChangeArrowheads="1"/>
          </p:cNvSpPr>
          <p:nvPr/>
        </p:nvSpPr>
        <p:spPr bwMode="auto">
          <a:xfrm>
            <a:off x="3683000" y="394970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2" name="Oval 372"/>
          <p:cNvSpPr>
            <a:spLocks noChangeArrowheads="1"/>
          </p:cNvSpPr>
          <p:nvPr/>
        </p:nvSpPr>
        <p:spPr bwMode="auto">
          <a:xfrm>
            <a:off x="3694113" y="397668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3" name="Rectangle 373"/>
          <p:cNvSpPr>
            <a:spLocks noChangeArrowheads="1"/>
          </p:cNvSpPr>
          <p:nvPr/>
        </p:nvSpPr>
        <p:spPr bwMode="auto">
          <a:xfrm>
            <a:off x="3646488" y="473551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4" name="Rectangle 374"/>
          <p:cNvSpPr>
            <a:spLocks noChangeArrowheads="1"/>
          </p:cNvSpPr>
          <p:nvPr/>
        </p:nvSpPr>
        <p:spPr bwMode="auto">
          <a:xfrm>
            <a:off x="3646488" y="351472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5" name="Rectangle 375"/>
          <p:cNvSpPr>
            <a:spLocks noChangeArrowheads="1"/>
          </p:cNvSpPr>
          <p:nvPr/>
        </p:nvSpPr>
        <p:spPr bwMode="auto">
          <a:xfrm>
            <a:off x="3814763" y="3460750"/>
            <a:ext cx="142875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6" name="Oval 376"/>
          <p:cNvSpPr>
            <a:spLocks noChangeArrowheads="1"/>
          </p:cNvSpPr>
          <p:nvPr/>
        </p:nvSpPr>
        <p:spPr bwMode="auto">
          <a:xfrm>
            <a:off x="3863975" y="394970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7" name="Oval 377"/>
          <p:cNvSpPr>
            <a:spLocks noChangeArrowheads="1"/>
          </p:cNvSpPr>
          <p:nvPr/>
        </p:nvSpPr>
        <p:spPr bwMode="auto">
          <a:xfrm>
            <a:off x="3875088" y="397668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8" name="Rectangle 378"/>
          <p:cNvSpPr>
            <a:spLocks noChangeArrowheads="1"/>
          </p:cNvSpPr>
          <p:nvPr/>
        </p:nvSpPr>
        <p:spPr bwMode="auto">
          <a:xfrm>
            <a:off x="3827463" y="4735513"/>
            <a:ext cx="117475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9" name="Rectangle 379"/>
          <p:cNvSpPr>
            <a:spLocks noChangeArrowheads="1"/>
          </p:cNvSpPr>
          <p:nvPr/>
        </p:nvSpPr>
        <p:spPr bwMode="auto">
          <a:xfrm>
            <a:off x="3827463" y="3514725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0" name="Rectangle 380"/>
          <p:cNvSpPr>
            <a:spLocks noChangeArrowheads="1"/>
          </p:cNvSpPr>
          <p:nvPr/>
        </p:nvSpPr>
        <p:spPr bwMode="auto">
          <a:xfrm>
            <a:off x="3994150" y="3460750"/>
            <a:ext cx="144463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1" name="Oval 381"/>
          <p:cNvSpPr>
            <a:spLocks noChangeArrowheads="1"/>
          </p:cNvSpPr>
          <p:nvPr/>
        </p:nvSpPr>
        <p:spPr bwMode="auto">
          <a:xfrm>
            <a:off x="4043363" y="394970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2" name="Oval 382"/>
          <p:cNvSpPr>
            <a:spLocks noChangeArrowheads="1"/>
          </p:cNvSpPr>
          <p:nvPr/>
        </p:nvSpPr>
        <p:spPr bwMode="auto">
          <a:xfrm>
            <a:off x="4054475" y="397668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3" name="Rectangle 383"/>
          <p:cNvSpPr>
            <a:spLocks noChangeArrowheads="1"/>
          </p:cNvSpPr>
          <p:nvPr/>
        </p:nvSpPr>
        <p:spPr bwMode="auto">
          <a:xfrm>
            <a:off x="4008438" y="473551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4" name="Rectangle 384"/>
          <p:cNvSpPr>
            <a:spLocks noChangeArrowheads="1"/>
          </p:cNvSpPr>
          <p:nvPr/>
        </p:nvSpPr>
        <p:spPr bwMode="auto">
          <a:xfrm>
            <a:off x="4008438" y="351472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5" name="Rectangle 385"/>
          <p:cNvSpPr>
            <a:spLocks noChangeArrowheads="1"/>
          </p:cNvSpPr>
          <p:nvPr/>
        </p:nvSpPr>
        <p:spPr bwMode="auto">
          <a:xfrm>
            <a:off x="4175125" y="3460750"/>
            <a:ext cx="144463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6" name="Oval 386"/>
          <p:cNvSpPr>
            <a:spLocks noChangeArrowheads="1"/>
          </p:cNvSpPr>
          <p:nvPr/>
        </p:nvSpPr>
        <p:spPr bwMode="auto">
          <a:xfrm>
            <a:off x="4225925" y="394970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7" name="Oval 387"/>
          <p:cNvSpPr>
            <a:spLocks noChangeArrowheads="1"/>
          </p:cNvSpPr>
          <p:nvPr/>
        </p:nvSpPr>
        <p:spPr bwMode="auto">
          <a:xfrm>
            <a:off x="4237038" y="397668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8" name="Rectangle 388"/>
          <p:cNvSpPr>
            <a:spLocks noChangeArrowheads="1"/>
          </p:cNvSpPr>
          <p:nvPr/>
        </p:nvSpPr>
        <p:spPr bwMode="auto">
          <a:xfrm>
            <a:off x="4189413" y="473551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49" name="Rectangle 389"/>
          <p:cNvSpPr>
            <a:spLocks noChangeArrowheads="1"/>
          </p:cNvSpPr>
          <p:nvPr/>
        </p:nvSpPr>
        <p:spPr bwMode="auto">
          <a:xfrm>
            <a:off x="4189413" y="351472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0" name="Rectangle 390"/>
          <p:cNvSpPr>
            <a:spLocks noChangeArrowheads="1"/>
          </p:cNvSpPr>
          <p:nvPr/>
        </p:nvSpPr>
        <p:spPr bwMode="auto">
          <a:xfrm>
            <a:off x="4356100" y="3460750"/>
            <a:ext cx="144463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1" name="Oval 391"/>
          <p:cNvSpPr>
            <a:spLocks noChangeArrowheads="1"/>
          </p:cNvSpPr>
          <p:nvPr/>
        </p:nvSpPr>
        <p:spPr bwMode="auto">
          <a:xfrm>
            <a:off x="4405313" y="394970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2" name="Oval 392"/>
          <p:cNvSpPr>
            <a:spLocks noChangeArrowheads="1"/>
          </p:cNvSpPr>
          <p:nvPr/>
        </p:nvSpPr>
        <p:spPr bwMode="auto">
          <a:xfrm>
            <a:off x="4416425" y="397668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3" name="Rectangle 393"/>
          <p:cNvSpPr>
            <a:spLocks noChangeArrowheads="1"/>
          </p:cNvSpPr>
          <p:nvPr/>
        </p:nvSpPr>
        <p:spPr bwMode="auto">
          <a:xfrm>
            <a:off x="4370388" y="4735513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4" name="Rectangle 394"/>
          <p:cNvSpPr>
            <a:spLocks noChangeArrowheads="1"/>
          </p:cNvSpPr>
          <p:nvPr/>
        </p:nvSpPr>
        <p:spPr bwMode="auto">
          <a:xfrm>
            <a:off x="4370388" y="3514725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5" name="Rectangle 395"/>
          <p:cNvSpPr>
            <a:spLocks noChangeArrowheads="1"/>
          </p:cNvSpPr>
          <p:nvPr/>
        </p:nvSpPr>
        <p:spPr bwMode="auto">
          <a:xfrm>
            <a:off x="4535488" y="3460750"/>
            <a:ext cx="144462" cy="1417638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6" name="Oval 396"/>
          <p:cNvSpPr>
            <a:spLocks noChangeArrowheads="1"/>
          </p:cNvSpPr>
          <p:nvPr/>
        </p:nvSpPr>
        <p:spPr bwMode="auto">
          <a:xfrm>
            <a:off x="4586288" y="3949700"/>
            <a:ext cx="44450" cy="1047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7" name="Oval 397"/>
          <p:cNvSpPr>
            <a:spLocks noChangeArrowheads="1"/>
          </p:cNvSpPr>
          <p:nvPr/>
        </p:nvSpPr>
        <p:spPr bwMode="auto">
          <a:xfrm>
            <a:off x="4597400" y="3976688"/>
            <a:ext cx="22225" cy="508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8" name="Rectangle 398"/>
          <p:cNvSpPr>
            <a:spLocks noChangeArrowheads="1"/>
          </p:cNvSpPr>
          <p:nvPr/>
        </p:nvSpPr>
        <p:spPr bwMode="auto">
          <a:xfrm>
            <a:off x="4549775" y="4735513"/>
            <a:ext cx="115888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9" name="Rectangle 399"/>
          <p:cNvSpPr>
            <a:spLocks noChangeArrowheads="1"/>
          </p:cNvSpPr>
          <p:nvPr/>
        </p:nvSpPr>
        <p:spPr bwMode="auto">
          <a:xfrm>
            <a:off x="4549775" y="3514725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64" name="Group 400"/>
          <p:cNvGrpSpPr>
            <a:grpSpLocks/>
          </p:cNvGrpSpPr>
          <p:nvPr/>
        </p:nvGrpSpPr>
        <p:grpSpPr bwMode="auto">
          <a:xfrm>
            <a:off x="3633788" y="2416175"/>
            <a:ext cx="981075" cy="269875"/>
            <a:chOff x="2174" y="1064"/>
            <a:chExt cx="708" cy="204"/>
          </a:xfrm>
        </p:grpSpPr>
        <p:sp>
          <p:nvSpPr>
            <p:cNvPr id="194961" name="Freeform 401"/>
            <p:cNvSpPr>
              <a:spLocks/>
            </p:cNvSpPr>
            <p:nvPr/>
          </p:nvSpPr>
          <p:spPr bwMode="auto">
            <a:xfrm>
              <a:off x="2174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2" name="Freeform 402"/>
            <p:cNvSpPr>
              <a:spLocks/>
            </p:cNvSpPr>
            <p:nvPr/>
          </p:nvSpPr>
          <p:spPr bwMode="auto">
            <a:xfrm>
              <a:off x="230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3" name="Freeform 403"/>
            <p:cNvSpPr>
              <a:spLocks/>
            </p:cNvSpPr>
            <p:nvPr/>
          </p:nvSpPr>
          <p:spPr bwMode="auto">
            <a:xfrm>
              <a:off x="243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4" name="Freeform 404"/>
            <p:cNvSpPr>
              <a:spLocks/>
            </p:cNvSpPr>
            <p:nvPr/>
          </p:nvSpPr>
          <p:spPr bwMode="auto">
            <a:xfrm>
              <a:off x="256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5" name="Freeform 405"/>
            <p:cNvSpPr>
              <a:spLocks/>
            </p:cNvSpPr>
            <p:nvPr/>
          </p:nvSpPr>
          <p:spPr bwMode="auto">
            <a:xfrm>
              <a:off x="269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6" name="Freeform 406"/>
            <p:cNvSpPr>
              <a:spLocks/>
            </p:cNvSpPr>
            <p:nvPr/>
          </p:nvSpPr>
          <p:spPr bwMode="auto">
            <a:xfrm>
              <a:off x="282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65" name="Group 407"/>
          <p:cNvGrpSpPr>
            <a:grpSpLocks/>
          </p:cNvGrpSpPr>
          <p:nvPr/>
        </p:nvGrpSpPr>
        <p:grpSpPr bwMode="auto">
          <a:xfrm>
            <a:off x="3614738" y="5002213"/>
            <a:ext cx="1063625" cy="506412"/>
            <a:chOff x="2160" y="3024"/>
            <a:chExt cx="768" cy="384"/>
          </a:xfrm>
        </p:grpSpPr>
        <p:sp>
          <p:nvSpPr>
            <p:cNvPr id="194968" name="Rectangle 408"/>
            <p:cNvSpPr>
              <a:spLocks noChangeArrowheads="1"/>
            </p:cNvSpPr>
            <p:nvPr/>
          </p:nvSpPr>
          <p:spPr bwMode="auto">
            <a:xfrm>
              <a:off x="2160" y="3024"/>
              <a:ext cx="768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66" name="Group 409"/>
            <p:cNvGrpSpPr>
              <a:grpSpLocks/>
            </p:cNvGrpSpPr>
            <p:nvPr/>
          </p:nvGrpSpPr>
          <p:grpSpPr bwMode="auto">
            <a:xfrm>
              <a:off x="2208" y="3312"/>
              <a:ext cx="22" cy="52"/>
              <a:chOff x="630" y="2478"/>
              <a:chExt cx="47" cy="216"/>
            </a:xfrm>
          </p:grpSpPr>
          <p:sp>
            <p:nvSpPr>
              <p:cNvPr id="194970" name="Rectangle 410"/>
              <p:cNvSpPr>
                <a:spLocks noChangeArrowheads="1"/>
              </p:cNvSpPr>
              <p:nvPr/>
            </p:nvSpPr>
            <p:spPr bwMode="auto">
              <a:xfrm>
                <a:off x="630" y="2478"/>
                <a:ext cx="47" cy="10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1" name="Rectangle 41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47" cy="1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67" name="Group 412"/>
            <p:cNvGrpSpPr>
              <a:grpSpLocks/>
            </p:cNvGrpSpPr>
            <p:nvPr/>
          </p:nvGrpSpPr>
          <p:grpSpPr bwMode="auto">
            <a:xfrm>
              <a:off x="2640" y="3310"/>
              <a:ext cx="22" cy="52"/>
              <a:chOff x="630" y="2478"/>
              <a:chExt cx="47" cy="216"/>
            </a:xfrm>
          </p:grpSpPr>
          <p:sp>
            <p:nvSpPr>
              <p:cNvPr id="194973" name="Rectangle 413"/>
              <p:cNvSpPr>
                <a:spLocks noChangeArrowheads="1"/>
              </p:cNvSpPr>
              <p:nvPr/>
            </p:nvSpPr>
            <p:spPr bwMode="auto">
              <a:xfrm>
                <a:off x="630" y="2478"/>
                <a:ext cx="47" cy="10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4" name="Rectangle 41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47" cy="1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975" name="Line 415"/>
            <p:cNvSpPr>
              <a:spLocks noChangeShapeType="1"/>
            </p:cNvSpPr>
            <p:nvPr/>
          </p:nvSpPr>
          <p:spPr bwMode="auto">
            <a:xfrm>
              <a:off x="2544" y="302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68" name="Group 416"/>
          <p:cNvGrpSpPr>
            <a:grpSpLocks/>
          </p:cNvGrpSpPr>
          <p:nvPr/>
        </p:nvGrpSpPr>
        <p:grpSpPr bwMode="auto">
          <a:xfrm>
            <a:off x="3629025" y="4003675"/>
            <a:ext cx="981075" cy="269875"/>
            <a:chOff x="2174" y="1064"/>
            <a:chExt cx="708" cy="204"/>
          </a:xfrm>
        </p:grpSpPr>
        <p:sp>
          <p:nvSpPr>
            <p:cNvPr id="194977" name="Freeform 417"/>
            <p:cNvSpPr>
              <a:spLocks/>
            </p:cNvSpPr>
            <p:nvPr/>
          </p:nvSpPr>
          <p:spPr bwMode="auto">
            <a:xfrm>
              <a:off x="2174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8" name="Freeform 418"/>
            <p:cNvSpPr>
              <a:spLocks/>
            </p:cNvSpPr>
            <p:nvPr/>
          </p:nvSpPr>
          <p:spPr bwMode="auto">
            <a:xfrm>
              <a:off x="230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9" name="Freeform 419"/>
            <p:cNvSpPr>
              <a:spLocks/>
            </p:cNvSpPr>
            <p:nvPr/>
          </p:nvSpPr>
          <p:spPr bwMode="auto">
            <a:xfrm>
              <a:off x="243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0" name="Freeform 420"/>
            <p:cNvSpPr>
              <a:spLocks/>
            </p:cNvSpPr>
            <p:nvPr/>
          </p:nvSpPr>
          <p:spPr bwMode="auto">
            <a:xfrm>
              <a:off x="256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1" name="Freeform 421"/>
            <p:cNvSpPr>
              <a:spLocks/>
            </p:cNvSpPr>
            <p:nvPr/>
          </p:nvSpPr>
          <p:spPr bwMode="auto">
            <a:xfrm>
              <a:off x="269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2" name="Freeform 422"/>
            <p:cNvSpPr>
              <a:spLocks/>
            </p:cNvSpPr>
            <p:nvPr/>
          </p:nvSpPr>
          <p:spPr bwMode="auto">
            <a:xfrm>
              <a:off x="282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069" name="Group 423"/>
          <p:cNvGrpSpPr>
            <a:grpSpLocks/>
          </p:cNvGrpSpPr>
          <p:nvPr/>
        </p:nvGrpSpPr>
        <p:grpSpPr bwMode="auto">
          <a:xfrm>
            <a:off x="3640138" y="1622425"/>
            <a:ext cx="1022350" cy="188913"/>
            <a:chOff x="2160" y="480"/>
            <a:chExt cx="768" cy="144"/>
          </a:xfrm>
        </p:grpSpPr>
        <p:sp>
          <p:nvSpPr>
            <p:cNvPr id="194984" name="Rectangle 424"/>
            <p:cNvSpPr>
              <a:spLocks noChangeArrowheads="1"/>
            </p:cNvSpPr>
            <p:nvPr/>
          </p:nvSpPr>
          <p:spPr bwMode="auto">
            <a:xfrm>
              <a:off x="2160" y="480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70" name="Group 425"/>
            <p:cNvGrpSpPr>
              <a:grpSpLocks/>
            </p:cNvGrpSpPr>
            <p:nvPr/>
          </p:nvGrpSpPr>
          <p:grpSpPr bwMode="auto">
            <a:xfrm>
              <a:off x="2208" y="528"/>
              <a:ext cx="288" cy="48"/>
              <a:chOff x="1296" y="336"/>
              <a:chExt cx="288" cy="96"/>
            </a:xfrm>
          </p:grpSpPr>
          <p:sp>
            <p:nvSpPr>
              <p:cNvPr id="194986" name="Line 426"/>
              <p:cNvSpPr>
                <a:spLocks noChangeShapeType="1"/>
              </p:cNvSpPr>
              <p:nvPr/>
            </p:nvSpPr>
            <p:spPr bwMode="auto">
              <a:xfrm>
                <a:off x="1296" y="3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7" name="Line 427"/>
              <p:cNvSpPr>
                <a:spLocks noChangeShapeType="1"/>
              </p:cNvSpPr>
              <p:nvPr/>
            </p:nvSpPr>
            <p:spPr bwMode="auto">
              <a:xfrm>
                <a:off x="1296" y="3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8" name="Line 428"/>
              <p:cNvSpPr>
                <a:spLocks noChangeShapeType="1"/>
              </p:cNvSpPr>
              <p:nvPr/>
            </p:nvSpPr>
            <p:spPr bwMode="auto">
              <a:xfrm>
                <a:off x="1296" y="43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989" name="Line 429"/>
          <p:cNvSpPr>
            <a:spLocks noChangeShapeType="1"/>
          </p:cNvSpPr>
          <p:nvPr/>
        </p:nvSpPr>
        <p:spPr bwMode="auto">
          <a:xfrm>
            <a:off x="1074738" y="2695575"/>
            <a:ext cx="6505575" cy="0"/>
          </a:xfrm>
          <a:prstGeom prst="line">
            <a:avLst/>
          </a:prstGeom>
          <a:noFill/>
          <a:ln w="28575">
            <a:solidFill>
              <a:srgbClr val="FE9B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071" name="Group 430"/>
          <p:cNvGrpSpPr>
            <a:grpSpLocks/>
          </p:cNvGrpSpPr>
          <p:nvPr/>
        </p:nvGrpSpPr>
        <p:grpSpPr bwMode="auto">
          <a:xfrm>
            <a:off x="1012825" y="1622425"/>
            <a:ext cx="1022350" cy="188913"/>
            <a:chOff x="2160" y="480"/>
            <a:chExt cx="768" cy="144"/>
          </a:xfrm>
        </p:grpSpPr>
        <p:sp>
          <p:nvSpPr>
            <p:cNvPr id="194991" name="Rectangle 431"/>
            <p:cNvSpPr>
              <a:spLocks noChangeArrowheads="1"/>
            </p:cNvSpPr>
            <p:nvPr/>
          </p:nvSpPr>
          <p:spPr bwMode="auto">
            <a:xfrm>
              <a:off x="2160" y="480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560" name="Group 432"/>
            <p:cNvGrpSpPr>
              <a:grpSpLocks/>
            </p:cNvGrpSpPr>
            <p:nvPr/>
          </p:nvGrpSpPr>
          <p:grpSpPr bwMode="auto">
            <a:xfrm>
              <a:off x="2208" y="528"/>
              <a:ext cx="288" cy="48"/>
              <a:chOff x="1296" y="336"/>
              <a:chExt cx="288" cy="96"/>
            </a:xfrm>
          </p:grpSpPr>
          <p:sp>
            <p:nvSpPr>
              <p:cNvPr id="194993" name="Line 433"/>
              <p:cNvSpPr>
                <a:spLocks noChangeShapeType="1"/>
              </p:cNvSpPr>
              <p:nvPr/>
            </p:nvSpPr>
            <p:spPr bwMode="auto">
              <a:xfrm>
                <a:off x="1296" y="336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4" name="Line 434"/>
              <p:cNvSpPr>
                <a:spLocks noChangeShapeType="1"/>
              </p:cNvSpPr>
              <p:nvPr/>
            </p:nvSpPr>
            <p:spPr bwMode="auto">
              <a:xfrm>
                <a:off x="1296" y="384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5" name="Line 435"/>
              <p:cNvSpPr>
                <a:spLocks noChangeShapeType="1"/>
              </p:cNvSpPr>
              <p:nvPr/>
            </p:nvSpPr>
            <p:spPr bwMode="auto">
              <a:xfrm>
                <a:off x="1296" y="432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996" name="Rectangle 436"/>
          <p:cNvSpPr>
            <a:spLocks noChangeArrowheads="1"/>
          </p:cNvSpPr>
          <p:nvPr/>
        </p:nvSpPr>
        <p:spPr bwMode="auto">
          <a:xfrm>
            <a:off x="6673850" y="3471863"/>
            <a:ext cx="144463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7" name="Oval 437"/>
          <p:cNvSpPr>
            <a:spLocks noChangeArrowheads="1"/>
          </p:cNvSpPr>
          <p:nvPr/>
        </p:nvSpPr>
        <p:spPr bwMode="auto">
          <a:xfrm>
            <a:off x="6724650" y="3960813"/>
            <a:ext cx="42863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8" name="Oval 438"/>
          <p:cNvSpPr>
            <a:spLocks noChangeArrowheads="1"/>
          </p:cNvSpPr>
          <p:nvPr/>
        </p:nvSpPr>
        <p:spPr bwMode="auto">
          <a:xfrm>
            <a:off x="6735763" y="39862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99" name="Rectangle 439"/>
          <p:cNvSpPr>
            <a:spLocks noChangeArrowheads="1"/>
          </p:cNvSpPr>
          <p:nvPr/>
        </p:nvSpPr>
        <p:spPr bwMode="auto">
          <a:xfrm>
            <a:off x="6688138" y="4745038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0" name="Rectangle 440"/>
          <p:cNvSpPr>
            <a:spLocks noChangeArrowheads="1"/>
          </p:cNvSpPr>
          <p:nvPr/>
        </p:nvSpPr>
        <p:spPr bwMode="auto">
          <a:xfrm>
            <a:off x="6688138" y="3524250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1" name="Rectangle 441"/>
          <p:cNvSpPr>
            <a:spLocks noChangeArrowheads="1"/>
          </p:cNvSpPr>
          <p:nvPr/>
        </p:nvSpPr>
        <p:spPr bwMode="auto">
          <a:xfrm>
            <a:off x="6854825" y="3471863"/>
            <a:ext cx="144463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2" name="Oval 442"/>
          <p:cNvSpPr>
            <a:spLocks noChangeArrowheads="1"/>
          </p:cNvSpPr>
          <p:nvPr/>
        </p:nvSpPr>
        <p:spPr bwMode="auto">
          <a:xfrm>
            <a:off x="6905625" y="39608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3" name="Oval 443"/>
          <p:cNvSpPr>
            <a:spLocks noChangeArrowheads="1"/>
          </p:cNvSpPr>
          <p:nvPr/>
        </p:nvSpPr>
        <p:spPr bwMode="auto">
          <a:xfrm>
            <a:off x="6916738" y="39862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4" name="Rectangle 444"/>
          <p:cNvSpPr>
            <a:spLocks noChangeArrowheads="1"/>
          </p:cNvSpPr>
          <p:nvPr/>
        </p:nvSpPr>
        <p:spPr bwMode="auto">
          <a:xfrm>
            <a:off x="6869113" y="4745038"/>
            <a:ext cx="117475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5" name="Rectangle 445"/>
          <p:cNvSpPr>
            <a:spLocks noChangeArrowheads="1"/>
          </p:cNvSpPr>
          <p:nvPr/>
        </p:nvSpPr>
        <p:spPr bwMode="auto">
          <a:xfrm>
            <a:off x="6869113" y="3524250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6" name="Rectangle 446"/>
          <p:cNvSpPr>
            <a:spLocks noChangeArrowheads="1"/>
          </p:cNvSpPr>
          <p:nvPr/>
        </p:nvSpPr>
        <p:spPr bwMode="auto">
          <a:xfrm>
            <a:off x="7035800" y="3471863"/>
            <a:ext cx="144463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7" name="Oval 447"/>
          <p:cNvSpPr>
            <a:spLocks noChangeArrowheads="1"/>
          </p:cNvSpPr>
          <p:nvPr/>
        </p:nvSpPr>
        <p:spPr bwMode="auto">
          <a:xfrm>
            <a:off x="7085013" y="39608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8" name="Oval 448"/>
          <p:cNvSpPr>
            <a:spLocks noChangeArrowheads="1"/>
          </p:cNvSpPr>
          <p:nvPr/>
        </p:nvSpPr>
        <p:spPr bwMode="auto">
          <a:xfrm>
            <a:off x="7096125" y="39862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09" name="Rectangle 449"/>
          <p:cNvSpPr>
            <a:spLocks noChangeArrowheads="1"/>
          </p:cNvSpPr>
          <p:nvPr/>
        </p:nvSpPr>
        <p:spPr bwMode="auto">
          <a:xfrm>
            <a:off x="7050088" y="4745038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0" name="Rectangle 450"/>
          <p:cNvSpPr>
            <a:spLocks noChangeArrowheads="1"/>
          </p:cNvSpPr>
          <p:nvPr/>
        </p:nvSpPr>
        <p:spPr bwMode="auto">
          <a:xfrm>
            <a:off x="7050088" y="3524250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1" name="Rectangle 451"/>
          <p:cNvSpPr>
            <a:spLocks noChangeArrowheads="1"/>
          </p:cNvSpPr>
          <p:nvPr/>
        </p:nvSpPr>
        <p:spPr bwMode="auto">
          <a:xfrm>
            <a:off x="7216775" y="3471863"/>
            <a:ext cx="144463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2" name="Oval 452"/>
          <p:cNvSpPr>
            <a:spLocks noChangeArrowheads="1"/>
          </p:cNvSpPr>
          <p:nvPr/>
        </p:nvSpPr>
        <p:spPr bwMode="auto">
          <a:xfrm>
            <a:off x="7267575" y="39608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3" name="Oval 453"/>
          <p:cNvSpPr>
            <a:spLocks noChangeArrowheads="1"/>
          </p:cNvSpPr>
          <p:nvPr/>
        </p:nvSpPr>
        <p:spPr bwMode="auto">
          <a:xfrm>
            <a:off x="7278688" y="39862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4" name="Rectangle 454"/>
          <p:cNvSpPr>
            <a:spLocks noChangeArrowheads="1"/>
          </p:cNvSpPr>
          <p:nvPr/>
        </p:nvSpPr>
        <p:spPr bwMode="auto">
          <a:xfrm>
            <a:off x="7231063" y="4745038"/>
            <a:ext cx="115887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5" name="Rectangle 455"/>
          <p:cNvSpPr>
            <a:spLocks noChangeArrowheads="1"/>
          </p:cNvSpPr>
          <p:nvPr/>
        </p:nvSpPr>
        <p:spPr bwMode="auto">
          <a:xfrm>
            <a:off x="7231063" y="3524250"/>
            <a:ext cx="115887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6" name="Rectangle 456"/>
          <p:cNvSpPr>
            <a:spLocks noChangeArrowheads="1"/>
          </p:cNvSpPr>
          <p:nvPr/>
        </p:nvSpPr>
        <p:spPr bwMode="auto">
          <a:xfrm>
            <a:off x="7397750" y="3471863"/>
            <a:ext cx="144463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7" name="Oval 457"/>
          <p:cNvSpPr>
            <a:spLocks noChangeArrowheads="1"/>
          </p:cNvSpPr>
          <p:nvPr/>
        </p:nvSpPr>
        <p:spPr bwMode="auto">
          <a:xfrm>
            <a:off x="7446963" y="39608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8" name="Oval 458"/>
          <p:cNvSpPr>
            <a:spLocks noChangeArrowheads="1"/>
          </p:cNvSpPr>
          <p:nvPr/>
        </p:nvSpPr>
        <p:spPr bwMode="auto">
          <a:xfrm>
            <a:off x="7458075" y="39862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19" name="Rectangle 459"/>
          <p:cNvSpPr>
            <a:spLocks noChangeArrowheads="1"/>
          </p:cNvSpPr>
          <p:nvPr/>
        </p:nvSpPr>
        <p:spPr bwMode="auto">
          <a:xfrm>
            <a:off x="7410450" y="4745038"/>
            <a:ext cx="117475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0" name="Rectangle 460"/>
          <p:cNvSpPr>
            <a:spLocks noChangeArrowheads="1"/>
          </p:cNvSpPr>
          <p:nvPr/>
        </p:nvSpPr>
        <p:spPr bwMode="auto">
          <a:xfrm>
            <a:off x="7410450" y="3524250"/>
            <a:ext cx="117475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1" name="Rectangle 461"/>
          <p:cNvSpPr>
            <a:spLocks noChangeArrowheads="1"/>
          </p:cNvSpPr>
          <p:nvPr/>
        </p:nvSpPr>
        <p:spPr bwMode="auto">
          <a:xfrm>
            <a:off x="7577138" y="3471863"/>
            <a:ext cx="144462" cy="1417637"/>
          </a:xfrm>
          <a:prstGeom prst="rect">
            <a:avLst/>
          </a:prstGeom>
          <a:solidFill>
            <a:srgbClr val="00279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2" name="Oval 462"/>
          <p:cNvSpPr>
            <a:spLocks noChangeArrowheads="1"/>
          </p:cNvSpPr>
          <p:nvPr/>
        </p:nvSpPr>
        <p:spPr bwMode="auto">
          <a:xfrm>
            <a:off x="7627938" y="3960813"/>
            <a:ext cx="44450" cy="1031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3" name="Oval 463"/>
          <p:cNvSpPr>
            <a:spLocks noChangeArrowheads="1"/>
          </p:cNvSpPr>
          <p:nvPr/>
        </p:nvSpPr>
        <p:spPr bwMode="auto">
          <a:xfrm>
            <a:off x="7639050" y="3986213"/>
            <a:ext cx="22225" cy="523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4" name="Rectangle 464"/>
          <p:cNvSpPr>
            <a:spLocks noChangeArrowheads="1"/>
          </p:cNvSpPr>
          <p:nvPr/>
        </p:nvSpPr>
        <p:spPr bwMode="auto">
          <a:xfrm>
            <a:off x="7591425" y="4745038"/>
            <a:ext cx="115888" cy="619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25" name="Rectangle 465"/>
          <p:cNvSpPr>
            <a:spLocks noChangeArrowheads="1"/>
          </p:cNvSpPr>
          <p:nvPr/>
        </p:nvSpPr>
        <p:spPr bwMode="auto">
          <a:xfrm>
            <a:off x="7591425" y="3524250"/>
            <a:ext cx="115888" cy="619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61" name="Group 466"/>
          <p:cNvGrpSpPr>
            <a:grpSpLocks/>
          </p:cNvGrpSpPr>
          <p:nvPr/>
        </p:nvGrpSpPr>
        <p:grpSpPr bwMode="auto">
          <a:xfrm>
            <a:off x="6672263" y="4008438"/>
            <a:ext cx="981075" cy="269875"/>
            <a:chOff x="2174" y="1064"/>
            <a:chExt cx="708" cy="204"/>
          </a:xfrm>
        </p:grpSpPr>
        <p:sp>
          <p:nvSpPr>
            <p:cNvPr id="195027" name="Freeform 467"/>
            <p:cNvSpPr>
              <a:spLocks/>
            </p:cNvSpPr>
            <p:nvPr/>
          </p:nvSpPr>
          <p:spPr bwMode="auto">
            <a:xfrm>
              <a:off x="2174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8" name="Freeform 468"/>
            <p:cNvSpPr>
              <a:spLocks/>
            </p:cNvSpPr>
            <p:nvPr/>
          </p:nvSpPr>
          <p:spPr bwMode="auto">
            <a:xfrm>
              <a:off x="230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9" name="Freeform 469"/>
            <p:cNvSpPr>
              <a:spLocks/>
            </p:cNvSpPr>
            <p:nvPr/>
          </p:nvSpPr>
          <p:spPr bwMode="auto">
            <a:xfrm>
              <a:off x="2435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0" name="Freeform 470"/>
            <p:cNvSpPr>
              <a:spLocks/>
            </p:cNvSpPr>
            <p:nvPr/>
          </p:nvSpPr>
          <p:spPr bwMode="auto">
            <a:xfrm>
              <a:off x="256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1" name="Freeform 471"/>
            <p:cNvSpPr>
              <a:spLocks/>
            </p:cNvSpPr>
            <p:nvPr/>
          </p:nvSpPr>
          <p:spPr bwMode="auto">
            <a:xfrm>
              <a:off x="269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2" name="Freeform 472"/>
            <p:cNvSpPr>
              <a:spLocks/>
            </p:cNvSpPr>
            <p:nvPr/>
          </p:nvSpPr>
          <p:spPr bwMode="auto">
            <a:xfrm>
              <a:off x="2826" y="1064"/>
              <a:ext cx="56" cy="2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264"/>
                </a:cxn>
                <a:cxn ang="0">
                  <a:pos x="0" y="360"/>
                </a:cxn>
              </a:cxnLst>
              <a:rect l="0" t="0" r="r" b="b"/>
              <a:pathLst>
                <a:path w="56" h="360">
                  <a:moveTo>
                    <a:pt x="56" y="0"/>
                  </a:moveTo>
                  <a:lnTo>
                    <a:pt x="56" y="264"/>
                  </a:lnTo>
                  <a:lnTo>
                    <a:pt x="0" y="360"/>
                  </a:lnTo>
                </a:path>
              </a:pathLst>
            </a:custGeom>
            <a:noFill/>
            <a:ln w="12700" cap="flat" cmpd="sng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33" name="Freeform 473"/>
          <p:cNvSpPr>
            <a:spLocks/>
          </p:cNvSpPr>
          <p:nvPr/>
        </p:nvSpPr>
        <p:spPr bwMode="auto">
          <a:xfrm>
            <a:off x="1074738" y="3130550"/>
            <a:ext cx="6519862" cy="1149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3" y="0"/>
              </a:cxn>
              <a:cxn ang="0">
                <a:pos x="1577" y="871"/>
              </a:cxn>
              <a:cxn ang="0">
                <a:pos x="4705" y="867"/>
              </a:cxn>
            </a:cxnLst>
            <a:rect l="0" t="0" r="r" b="b"/>
            <a:pathLst>
              <a:path w="4705" h="871">
                <a:moveTo>
                  <a:pt x="0" y="0"/>
                </a:moveTo>
                <a:lnTo>
                  <a:pt x="913" y="0"/>
                </a:lnTo>
                <a:lnTo>
                  <a:pt x="1577" y="871"/>
                </a:lnTo>
                <a:lnTo>
                  <a:pt x="4705" y="867"/>
                </a:lnTo>
              </a:path>
            </a:pathLst>
          </a:custGeom>
          <a:noFill/>
          <a:ln w="28575" cap="flat" cmpd="sng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4" name="Line 474"/>
          <p:cNvSpPr>
            <a:spLocks noChangeShapeType="1"/>
          </p:cNvSpPr>
          <p:nvPr/>
        </p:nvSpPr>
        <p:spPr bwMode="auto">
          <a:xfrm>
            <a:off x="6648450" y="4933950"/>
            <a:ext cx="113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035" name="Text Box 475"/>
          <p:cNvSpPr txBox="1">
            <a:spLocks noChangeArrowheads="1"/>
          </p:cNvSpPr>
          <p:nvPr/>
        </p:nvSpPr>
        <p:spPr bwMode="auto">
          <a:xfrm>
            <a:off x="681038" y="5622925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</a:rPr>
              <a:t>Switch Core</a:t>
            </a:r>
          </a:p>
        </p:txBody>
      </p:sp>
      <p:sp>
        <p:nvSpPr>
          <p:cNvPr id="195036" name="Text Box 476"/>
          <p:cNvSpPr txBox="1">
            <a:spLocks noChangeArrowheads="1"/>
          </p:cNvSpPr>
          <p:nvPr/>
        </p:nvSpPr>
        <p:spPr bwMode="auto">
          <a:xfrm>
            <a:off x="5067300" y="5629275"/>
            <a:ext cx="116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Calibri" pitchFamily="34" charset="0"/>
              </a:rPr>
              <a:t>Linecards</a:t>
            </a:r>
          </a:p>
        </p:txBody>
      </p:sp>
      <p:sp>
        <p:nvSpPr>
          <p:cNvPr id="195037" name="Line 477"/>
          <p:cNvSpPr>
            <a:spLocks noChangeShapeType="1"/>
          </p:cNvSpPr>
          <p:nvPr/>
        </p:nvSpPr>
        <p:spPr bwMode="auto">
          <a:xfrm>
            <a:off x="3548063" y="5762625"/>
            <a:ext cx="139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038" name="Line 478"/>
          <p:cNvSpPr>
            <a:spLocks noChangeShapeType="1"/>
          </p:cNvSpPr>
          <p:nvPr/>
        </p:nvSpPr>
        <p:spPr bwMode="auto">
          <a:xfrm>
            <a:off x="6408738" y="5762625"/>
            <a:ext cx="139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039" name="Text Box 479"/>
          <p:cNvSpPr txBox="1">
            <a:spLocks noChangeArrowheads="1"/>
          </p:cNvSpPr>
          <p:nvPr/>
        </p:nvSpPr>
        <p:spPr bwMode="auto">
          <a:xfrm>
            <a:off x="2133600" y="2365375"/>
            <a:ext cx="118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latin typeface="Calibri" pitchFamily="34" charset="0"/>
              </a:rPr>
              <a:t>Optical links</a:t>
            </a:r>
          </a:p>
        </p:txBody>
      </p:sp>
      <p:sp>
        <p:nvSpPr>
          <p:cNvPr id="195040" name="Line 480"/>
          <p:cNvSpPr>
            <a:spLocks noChangeShapeType="1"/>
          </p:cNvSpPr>
          <p:nvPr/>
        </p:nvSpPr>
        <p:spPr bwMode="auto">
          <a:xfrm>
            <a:off x="2284413" y="4622800"/>
            <a:ext cx="1196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041" name="Text Box 481"/>
          <p:cNvSpPr txBox="1">
            <a:spLocks noChangeArrowheads="1"/>
          </p:cNvSpPr>
          <p:nvPr/>
        </p:nvSpPr>
        <p:spPr bwMode="auto">
          <a:xfrm>
            <a:off x="2249488" y="4270375"/>
            <a:ext cx="118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>
                <a:latin typeface="Calibri" pitchFamily="34" charset="0"/>
              </a:rPr>
              <a:t>100s</a:t>
            </a:r>
          </a:p>
          <a:p>
            <a:pPr algn="ctr" eaLnBrk="0" hangingPunct="0"/>
            <a:r>
              <a:rPr lang="en-US" altLang="en-US" sz="2000">
                <a:latin typeface="Calibri" pitchFamily="34" charset="0"/>
              </a:rPr>
              <a:t>of metres</a:t>
            </a:r>
          </a:p>
        </p:txBody>
      </p:sp>
      <p:sp>
        <p:nvSpPr>
          <p:cNvPr id="195042" name="Text Box 482"/>
          <p:cNvSpPr txBox="1">
            <a:spLocks noChangeArrowheads="1"/>
          </p:cNvSpPr>
          <p:nvPr/>
        </p:nvSpPr>
        <p:spPr bwMode="auto">
          <a:xfrm>
            <a:off x="2076450" y="6176963"/>
            <a:ext cx="46450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0.3 - 10Tb/s routers in development</a:t>
            </a:r>
          </a:p>
        </p:txBody>
      </p:sp>
      <p:sp>
        <p:nvSpPr>
          <p:cNvPr id="195043" name="Rectangle 48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/>
              <a:t>Fourth Generation Routers/Switches</a:t>
            </a:r>
            <a:br>
              <a:rPr lang="en-US" altLang="en-US"/>
            </a:br>
            <a:r>
              <a:rPr lang="en-US" altLang="en-US" sz="2400" i="1"/>
              <a:t>Optics inside a router for the first time</a:t>
            </a:r>
            <a:endParaRPr lang="en-US" sz="2400" i="1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C443E-7C85-45BA-B66A-330342426E2B}" type="slidenum">
              <a:rPr lang="en-US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Packet Switching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What is a router?</a:t>
            </a:r>
          </a:p>
          <a:p>
            <a:pPr lvl="1"/>
            <a:r>
              <a:rPr lang="en-US" dirty="0"/>
              <a:t>Router architecture</a:t>
            </a:r>
          </a:p>
          <a:p>
            <a:endParaRPr lang="en-US" dirty="0"/>
          </a:p>
          <a:p>
            <a:r>
              <a:rPr lang="en-US" dirty="0"/>
              <a:t>Packet processing in routers</a:t>
            </a:r>
          </a:p>
          <a:p>
            <a:pPr lvl="1"/>
            <a:r>
              <a:rPr lang="en-US" dirty="0"/>
              <a:t>IP address lookup</a:t>
            </a:r>
          </a:p>
          <a:p>
            <a:pPr lvl="1"/>
            <a:r>
              <a:rPr lang="en-US" dirty="0"/>
              <a:t>Packet buffering</a:t>
            </a:r>
          </a:p>
          <a:p>
            <a:pPr lvl="1"/>
            <a:r>
              <a:rPr lang="en-US" dirty="0"/>
              <a:t>Switching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Router architectures</a:t>
            </a:r>
          </a:p>
          <a:p>
            <a:pPr lvl="1"/>
            <a:r>
              <a:rPr lang="en-US" dirty="0"/>
              <a:t>The evolution</a:t>
            </a:r>
          </a:p>
          <a:p>
            <a:pPr lvl="1"/>
            <a:r>
              <a:rPr lang="en-US" dirty="0"/>
              <a:t>Software-Defined Networking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3400" y="5163105"/>
            <a:ext cx="533400" cy="457200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639E-6 -3.12341E-6 L 0.00416 0.058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 10"/>
          <p:cNvSpPr>
            <a:spLocks noChangeShapeType="1"/>
          </p:cNvSpPr>
          <p:nvPr/>
        </p:nvSpPr>
        <p:spPr bwMode="auto">
          <a:xfrm flipV="1">
            <a:off x="3352800" y="2819400"/>
            <a:ext cx="2514600" cy="838200"/>
          </a:xfrm>
          <a:prstGeom prst="line">
            <a:avLst/>
          </a:prstGeom>
          <a:noFill/>
          <a:ln w="79375">
            <a:solidFill>
              <a:schemeClr val="accent4">
                <a:lumMod val="50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>
            <a:off x="5943600" y="2743200"/>
            <a:ext cx="1905000" cy="762000"/>
          </a:xfrm>
          <a:prstGeom prst="line">
            <a:avLst/>
          </a:prstGeom>
          <a:noFill/>
          <a:ln w="79375">
            <a:solidFill>
              <a:schemeClr val="accent4">
                <a:lumMod val="50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>
            <a:off x="1219200" y="2286000"/>
            <a:ext cx="4648200" cy="457200"/>
          </a:xfrm>
          <a:prstGeom prst="line">
            <a:avLst/>
          </a:prstGeom>
          <a:noFill/>
          <a:ln w="79375">
            <a:solidFill>
              <a:schemeClr val="accent4">
                <a:lumMod val="50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>
            <a:off x="1143000" y="2743200"/>
            <a:ext cx="2286000" cy="914400"/>
          </a:xfrm>
          <a:prstGeom prst="line">
            <a:avLst/>
          </a:prstGeom>
          <a:noFill/>
          <a:ln w="79375">
            <a:solidFill>
              <a:schemeClr val="accent4">
                <a:lumMod val="50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pic>
        <p:nvPicPr>
          <p:cNvPr id="31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8768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876800"/>
            <a:ext cx="11430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181600"/>
            <a:ext cx="11430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44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Line 7"/>
          <p:cNvSpPr>
            <a:spLocks noChangeShapeType="1"/>
          </p:cNvSpPr>
          <p:nvPr/>
        </p:nvSpPr>
        <p:spPr bwMode="auto">
          <a:xfrm flipH="1">
            <a:off x="609600" y="3124200"/>
            <a:ext cx="457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2819400" y="40386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429000" y="4114800"/>
            <a:ext cx="533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4343400" y="41148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5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1054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958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0292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8768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219200" y="3124200"/>
            <a:ext cx="533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flipH="1">
            <a:off x="5486400" y="3352800"/>
            <a:ext cx="304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 flipH="1">
            <a:off x="6248400" y="4114800"/>
            <a:ext cx="1295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 flipH="1">
            <a:off x="7620000" y="4114800"/>
            <a:ext cx="76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>
            <a:off x="7924800" y="41148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411758" y="1828800"/>
            <a:ext cx="1569442" cy="1143000"/>
            <a:chOff x="411758" y="2286000"/>
            <a:chExt cx="1569442" cy="1143000"/>
          </a:xfrm>
        </p:grpSpPr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457200" y="2743200"/>
              <a:ext cx="1524000" cy="685800"/>
            </a:xfrm>
            <a:prstGeom prst="can">
              <a:avLst>
                <a:gd name="adj" fmla="val 30724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AutoShape 12"/>
            <p:cNvSpPr>
              <a:spLocks noChangeArrowheads="1"/>
            </p:cNvSpPr>
            <p:nvPr/>
          </p:nvSpPr>
          <p:spPr bwMode="auto">
            <a:xfrm>
              <a:off x="457200" y="2286000"/>
              <a:ext cx="1524000" cy="685800"/>
            </a:xfrm>
            <a:prstGeom prst="can">
              <a:avLst>
                <a:gd name="adj" fmla="val 30724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564157" y="2971800"/>
              <a:ext cx="12646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Data Plane</a:t>
              </a:r>
            </a:p>
          </p:txBody>
        </p:sp>
        <p:sp>
          <p:nvSpPr>
            <p:cNvPr id="51" name="Text Box 22"/>
            <p:cNvSpPr txBox="1">
              <a:spLocks noChangeArrowheads="1"/>
            </p:cNvSpPr>
            <p:nvPr/>
          </p:nvSpPr>
          <p:spPr bwMode="auto">
            <a:xfrm>
              <a:off x="411758" y="2514600"/>
              <a:ext cx="1569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Control Plane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45358" y="2895600"/>
            <a:ext cx="1569442" cy="1143000"/>
            <a:chOff x="411758" y="2286000"/>
            <a:chExt cx="1569442" cy="1143000"/>
          </a:xfrm>
        </p:grpSpPr>
        <p:sp>
          <p:nvSpPr>
            <p:cNvPr id="68" name="AutoShape 12"/>
            <p:cNvSpPr>
              <a:spLocks noChangeArrowheads="1"/>
            </p:cNvSpPr>
            <p:nvPr/>
          </p:nvSpPr>
          <p:spPr bwMode="auto">
            <a:xfrm>
              <a:off x="457200" y="2743200"/>
              <a:ext cx="1524000" cy="685800"/>
            </a:xfrm>
            <a:prstGeom prst="can">
              <a:avLst>
                <a:gd name="adj" fmla="val 30724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AutoShape 12"/>
            <p:cNvSpPr>
              <a:spLocks noChangeArrowheads="1"/>
            </p:cNvSpPr>
            <p:nvPr/>
          </p:nvSpPr>
          <p:spPr bwMode="auto">
            <a:xfrm>
              <a:off x="457200" y="2286000"/>
              <a:ext cx="1524000" cy="685800"/>
            </a:xfrm>
            <a:prstGeom prst="can">
              <a:avLst>
                <a:gd name="adj" fmla="val 30724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564157" y="2971800"/>
              <a:ext cx="12646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Data Plane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11758" y="2514600"/>
              <a:ext cx="1569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Control Plane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059958" y="2133600"/>
            <a:ext cx="1569442" cy="1143000"/>
            <a:chOff x="411758" y="2286000"/>
            <a:chExt cx="1569442" cy="1143000"/>
          </a:xfrm>
        </p:grpSpPr>
        <p:sp>
          <p:nvSpPr>
            <p:cNvPr id="84" name="AutoShape 12"/>
            <p:cNvSpPr>
              <a:spLocks noChangeArrowheads="1"/>
            </p:cNvSpPr>
            <p:nvPr/>
          </p:nvSpPr>
          <p:spPr bwMode="auto">
            <a:xfrm>
              <a:off x="457200" y="2743200"/>
              <a:ext cx="1524000" cy="685800"/>
            </a:xfrm>
            <a:prstGeom prst="can">
              <a:avLst>
                <a:gd name="adj" fmla="val 30724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AutoShape 12"/>
            <p:cNvSpPr>
              <a:spLocks noChangeArrowheads="1"/>
            </p:cNvSpPr>
            <p:nvPr/>
          </p:nvSpPr>
          <p:spPr bwMode="auto">
            <a:xfrm>
              <a:off x="457200" y="2286000"/>
              <a:ext cx="1524000" cy="685800"/>
            </a:xfrm>
            <a:prstGeom prst="can">
              <a:avLst>
                <a:gd name="adj" fmla="val 30724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Text Box 22"/>
            <p:cNvSpPr txBox="1">
              <a:spLocks noChangeArrowheads="1"/>
            </p:cNvSpPr>
            <p:nvPr/>
          </p:nvSpPr>
          <p:spPr bwMode="auto">
            <a:xfrm>
              <a:off x="564157" y="2971800"/>
              <a:ext cx="12646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Data Plane</a:t>
              </a:r>
            </a:p>
          </p:txBody>
        </p:sp>
        <p:sp>
          <p:nvSpPr>
            <p:cNvPr id="87" name="Text Box 22"/>
            <p:cNvSpPr txBox="1">
              <a:spLocks noChangeArrowheads="1"/>
            </p:cNvSpPr>
            <p:nvPr/>
          </p:nvSpPr>
          <p:spPr bwMode="auto">
            <a:xfrm>
              <a:off x="411758" y="2514600"/>
              <a:ext cx="1569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Control Plane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41158" y="2895600"/>
            <a:ext cx="1569442" cy="1143000"/>
            <a:chOff x="411758" y="2286000"/>
            <a:chExt cx="1569442" cy="1143000"/>
          </a:xfrm>
        </p:grpSpPr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457200" y="2743200"/>
              <a:ext cx="1524000" cy="685800"/>
            </a:xfrm>
            <a:prstGeom prst="can">
              <a:avLst>
                <a:gd name="adj" fmla="val 30724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AutoShape 12"/>
            <p:cNvSpPr>
              <a:spLocks noChangeArrowheads="1"/>
            </p:cNvSpPr>
            <p:nvPr/>
          </p:nvSpPr>
          <p:spPr bwMode="auto">
            <a:xfrm>
              <a:off x="457200" y="2286000"/>
              <a:ext cx="1524000" cy="685800"/>
            </a:xfrm>
            <a:prstGeom prst="can">
              <a:avLst>
                <a:gd name="adj" fmla="val 30724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Text Box 22"/>
            <p:cNvSpPr txBox="1">
              <a:spLocks noChangeArrowheads="1"/>
            </p:cNvSpPr>
            <p:nvPr/>
          </p:nvSpPr>
          <p:spPr bwMode="auto">
            <a:xfrm>
              <a:off x="564157" y="2971800"/>
              <a:ext cx="12646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Data Plane</a:t>
              </a:r>
            </a:p>
          </p:txBody>
        </p:sp>
        <p:sp>
          <p:nvSpPr>
            <p:cNvPr id="92" name="Text Box 22"/>
            <p:cNvSpPr txBox="1">
              <a:spLocks noChangeArrowheads="1"/>
            </p:cNvSpPr>
            <p:nvPr/>
          </p:nvSpPr>
          <p:spPr bwMode="auto">
            <a:xfrm>
              <a:off x="411758" y="2514600"/>
              <a:ext cx="15694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Control Plane</a:t>
              </a: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 10"/>
          <p:cNvSpPr>
            <a:spLocks noChangeShapeType="1"/>
          </p:cNvSpPr>
          <p:nvPr/>
        </p:nvSpPr>
        <p:spPr bwMode="auto">
          <a:xfrm flipV="1">
            <a:off x="3352800" y="3429000"/>
            <a:ext cx="2590800" cy="685800"/>
          </a:xfrm>
          <a:prstGeom prst="line">
            <a:avLst/>
          </a:prstGeom>
          <a:noFill/>
          <a:ln w="79375">
            <a:solidFill>
              <a:schemeClr val="accent4">
                <a:lumMod val="50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>
            <a:off x="6019800" y="3429000"/>
            <a:ext cx="1752600" cy="685800"/>
          </a:xfrm>
          <a:prstGeom prst="line">
            <a:avLst/>
          </a:prstGeom>
          <a:noFill/>
          <a:ln w="79375">
            <a:solidFill>
              <a:schemeClr val="accent4">
                <a:lumMod val="50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>
            <a:off x="1143000" y="3200400"/>
            <a:ext cx="4724400" cy="228600"/>
          </a:xfrm>
          <a:prstGeom prst="line">
            <a:avLst/>
          </a:prstGeom>
          <a:noFill/>
          <a:ln w="79375">
            <a:solidFill>
              <a:schemeClr val="accent4">
                <a:lumMod val="50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>
            <a:off x="1143000" y="3200400"/>
            <a:ext cx="2286000" cy="914400"/>
          </a:xfrm>
          <a:prstGeom prst="line">
            <a:avLst/>
          </a:prstGeom>
          <a:noFill/>
          <a:ln w="79375">
            <a:solidFill>
              <a:schemeClr val="accent4">
                <a:lumMod val="50000"/>
              </a:schemeClr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Defined Networks – Cont’d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  <p:pic>
        <p:nvPicPr>
          <p:cNvPr id="31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0"/>
            <a:ext cx="11430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638800"/>
            <a:ext cx="11430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816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Line 7"/>
          <p:cNvSpPr>
            <a:spLocks noChangeShapeType="1"/>
          </p:cNvSpPr>
          <p:nvPr/>
        </p:nvSpPr>
        <p:spPr bwMode="auto">
          <a:xfrm flipH="1">
            <a:off x="609600" y="3581400"/>
            <a:ext cx="457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2819400" y="44958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3429000" y="4572000"/>
            <a:ext cx="533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239000" y="990600"/>
            <a:ext cx="1709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CC0000"/>
                </a:solidFill>
                <a:latin typeface="Tahoma" pitchFamily="34" charset="0"/>
              </a:rPr>
              <a:t>Controller</a:t>
            </a:r>
          </a:p>
        </p:txBody>
      </p:sp>
      <p:pic>
        <p:nvPicPr>
          <p:cNvPr id="41" name="Picture 13" descr="MCj04316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52400" y="2362200"/>
            <a:ext cx="2125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C0000"/>
                </a:solidFill>
                <a:latin typeface="Tahoma" pitchFamily="34" charset="0"/>
              </a:rPr>
              <a:t>OpenFlow Switch</a:t>
            </a:r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V="1">
            <a:off x="1905000" y="1752600"/>
            <a:ext cx="5486400" cy="1066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7907138" y="1981200"/>
            <a:ext cx="60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 rot="20862739">
            <a:off x="4171229" y="1577157"/>
            <a:ext cx="1225550" cy="66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OpenFlow</a:t>
            </a:r>
          </a:p>
          <a:p>
            <a:r>
              <a:rPr lang="en-US" dirty="0"/>
              <a:t>Protocol</a:t>
            </a: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 rot="20868426">
            <a:off x="4604054" y="2270680"/>
            <a:ext cx="61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SSL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57200" y="2819400"/>
            <a:ext cx="1447799" cy="685800"/>
            <a:chOff x="2362201" y="3657600"/>
            <a:chExt cx="1447799" cy="685800"/>
          </a:xfrm>
          <a:solidFill>
            <a:srgbClr val="660066"/>
          </a:solidFill>
        </p:grpSpPr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2362201" y="3657600"/>
              <a:ext cx="1447799" cy="685800"/>
            </a:xfrm>
            <a:prstGeom prst="can">
              <a:avLst>
                <a:gd name="adj" fmla="val 30724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2469158" y="3886200"/>
              <a:ext cx="1264642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Data Plane</a:t>
              </a:r>
            </a:p>
          </p:txBody>
        </p:sp>
      </p:grp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4343400" y="4572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5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5626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530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4864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 descr="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334000"/>
            <a:ext cx="1143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58"/>
          <p:cNvGrpSpPr/>
          <p:nvPr/>
        </p:nvGrpSpPr>
        <p:grpSpPr>
          <a:xfrm>
            <a:off x="2590801" y="3733800"/>
            <a:ext cx="1447799" cy="685800"/>
            <a:chOff x="2362201" y="3657600"/>
            <a:chExt cx="1447799" cy="685800"/>
          </a:xfrm>
        </p:grpSpPr>
        <p:sp>
          <p:nvSpPr>
            <p:cNvPr id="60" name="AutoShape 12"/>
            <p:cNvSpPr>
              <a:spLocks noChangeArrowheads="1"/>
            </p:cNvSpPr>
            <p:nvPr/>
          </p:nvSpPr>
          <p:spPr bwMode="auto">
            <a:xfrm>
              <a:off x="2362201" y="3657600"/>
              <a:ext cx="1447799" cy="685800"/>
            </a:xfrm>
            <a:prstGeom prst="can">
              <a:avLst>
                <a:gd name="adj" fmla="val 30724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Text Box 22"/>
            <p:cNvSpPr txBox="1">
              <a:spLocks noChangeArrowheads="1"/>
            </p:cNvSpPr>
            <p:nvPr/>
          </p:nvSpPr>
          <p:spPr bwMode="auto">
            <a:xfrm>
              <a:off x="2469158" y="3886200"/>
              <a:ext cx="12646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Data Plane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57801" y="3048000"/>
            <a:ext cx="1447799" cy="685800"/>
            <a:chOff x="2362201" y="3657600"/>
            <a:chExt cx="1447799" cy="685800"/>
          </a:xfrm>
          <a:solidFill>
            <a:srgbClr val="660066"/>
          </a:solidFill>
        </p:grpSpPr>
        <p:sp>
          <p:nvSpPr>
            <p:cNvPr id="63" name="AutoShape 12"/>
            <p:cNvSpPr>
              <a:spLocks noChangeArrowheads="1"/>
            </p:cNvSpPr>
            <p:nvPr/>
          </p:nvSpPr>
          <p:spPr bwMode="auto">
            <a:xfrm>
              <a:off x="2362201" y="3657600"/>
              <a:ext cx="1447799" cy="685800"/>
            </a:xfrm>
            <a:prstGeom prst="can">
              <a:avLst>
                <a:gd name="adj" fmla="val 30724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2469158" y="3886200"/>
              <a:ext cx="1264642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Data Plane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62800" y="3810000"/>
            <a:ext cx="1447799" cy="685800"/>
            <a:chOff x="2362201" y="3657600"/>
            <a:chExt cx="1447799" cy="685800"/>
          </a:xfrm>
        </p:grpSpPr>
        <p:sp>
          <p:nvSpPr>
            <p:cNvPr id="66" name="AutoShape 12"/>
            <p:cNvSpPr>
              <a:spLocks noChangeArrowheads="1"/>
            </p:cNvSpPr>
            <p:nvPr/>
          </p:nvSpPr>
          <p:spPr bwMode="auto">
            <a:xfrm>
              <a:off x="2362201" y="3657600"/>
              <a:ext cx="1447799" cy="685800"/>
            </a:xfrm>
            <a:prstGeom prst="can">
              <a:avLst>
                <a:gd name="adj" fmla="val 30724"/>
              </a:avLst>
            </a:prstGeom>
            <a:solidFill>
              <a:srgbClr val="66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2469158" y="3886200"/>
              <a:ext cx="12646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Data Plane</a:t>
              </a:r>
            </a:p>
          </p:txBody>
        </p:sp>
      </p:grp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1219200" y="3581400"/>
            <a:ext cx="533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flipH="1">
            <a:off x="5486400" y="3886200"/>
            <a:ext cx="457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 flipH="1">
            <a:off x="6248400" y="4495800"/>
            <a:ext cx="1219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 flipH="1">
            <a:off x="7620000" y="457200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>
            <a:off x="8153400" y="45720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17"/>
          <p:cNvSpPr>
            <a:spLocks noChangeShapeType="1"/>
          </p:cNvSpPr>
          <p:nvPr/>
        </p:nvSpPr>
        <p:spPr bwMode="auto">
          <a:xfrm flipV="1">
            <a:off x="3352800" y="2057400"/>
            <a:ext cx="3962400" cy="1524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flipV="1">
            <a:off x="6629400" y="2362200"/>
            <a:ext cx="685800" cy="762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17"/>
          <p:cNvSpPr>
            <a:spLocks noChangeShapeType="1"/>
          </p:cNvSpPr>
          <p:nvPr/>
        </p:nvSpPr>
        <p:spPr bwMode="auto">
          <a:xfrm flipV="1">
            <a:off x="7848600" y="2895600"/>
            <a:ext cx="76200" cy="8382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Comments/Questions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other line rate functionalities can you think of (other than packet forwarding)?</a:t>
            </a:r>
          </a:p>
          <a:p>
            <a:pPr lvl="1"/>
            <a:r>
              <a:rPr lang="en-US" dirty="0"/>
              <a:t>Are they performance bottleneck in today’s networks?</a:t>
            </a:r>
          </a:p>
          <a:p>
            <a:pPr lvl="1"/>
            <a:r>
              <a:rPr lang="en-US" dirty="0"/>
              <a:t>How would they evolve over time?</a:t>
            </a:r>
          </a:p>
          <a:p>
            <a:pPr lvl="1"/>
            <a:r>
              <a:rPr lang="en-US" dirty="0"/>
              <a:t>Do they belong on data path?</a:t>
            </a:r>
          </a:p>
          <a:p>
            <a:pPr lvl="1"/>
            <a:endParaRPr lang="en-US" dirty="0"/>
          </a:p>
          <a:p>
            <a:r>
              <a:rPr lang="en-US" dirty="0"/>
              <a:t>Control and management complexity</a:t>
            </a:r>
          </a:p>
          <a:p>
            <a:pPr lvl="1"/>
            <a:r>
              <a:rPr lang="en-US" dirty="0"/>
              <a:t>What control functionalities do we have in networks today? </a:t>
            </a:r>
          </a:p>
          <a:p>
            <a:pPr lvl="1"/>
            <a:r>
              <a:rPr lang="en-US" dirty="0"/>
              <a:t>How do we manage those?</a:t>
            </a:r>
          </a:p>
          <a:p>
            <a:pPr lvl="1"/>
            <a:r>
              <a:rPr lang="en-US" dirty="0"/>
              <a:t>What can we do to simplify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9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C0D44-8B41-4F69-A1CD-8F4B2878752E}" type="slidenum">
              <a:rPr lang="en-US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Class location: moved to </a:t>
            </a:r>
            <a:r>
              <a:rPr lang="en-US" sz="2400" b="1" i="1" dirty="0"/>
              <a:t>BA5205</a:t>
            </a:r>
            <a:r>
              <a:rPr lang="en-US" sz="2400" dirty="0"/>
              <a:t> starting the 2</a:t>
            </a:r>
            <a:r>
              <a:rPr lang="en-US" sz="2400" baseline="30000" dirty="0"/>
              <a:t>nd</a:t>
            </a:r>
            <a:r>
              <a:rPr lang="en-US" sz="2400" dirty="0"/>
              <a:t> week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Office hours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Mon. 12 PM - 1 PM, BA5238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Or by appointment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Course web page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hlinkClick r:id="rId3"/>
              </a:rPr>
              <a:t>http://www.cs.toronto.edu/~yganjali/courses/csc2229/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Please check regularly for announcements.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Class mailing list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Based on e-mail address you provide in class.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Send me an e-mail if you don’t receive a welcome message from that list by the end of today.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Please post (course-related!) questions to this list.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D21189-4A9B-4931-B84F-9CD825327A94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Logistics</a:t>
            </a: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  <a:p>
            <a:pPr lvl="1"/>
            <a:r>
              <a:rPr lang="en-US" dirty="0"/>
              <a:t>Any introductory course on networking</a:t>
            </a:r>
          </a:p>
          <a:p>
            <a:pPr lvl="1"/>
            <a:r>
              <a:rPr lang="en-US" dirty="0"/>
              <a:t>Algorithms</a:t>
            </a:r>
          </a:p>
          <a:p>
            <a:pPr lvl="1"/>
            <a:r>
              <a:rPr lang="en-US" dirty="0"/>
              <a:t>Basic probability theory</a:t>
            </a:r>
          </a:p>
          <a:p>
            <a:pPr lvl="1"/>
            <a:endParaRPr lang="en-US" dirty="0"/>
          </a:p>
          <a:p>
            <a:r>
              <a:rPr lang="en-US" dirty="0"/>
              <a:t>Papers</a:t>
            </a:r>
          </a:p>
          <a:p>
            <a:pPr lvl="1"/>
            <a:r>
              <a:rPr lang="en-US" dirty="0"/>
              <a:t>Will be listed on class web page</a:t>
            </a:r>
          </a:p>
          <a:p>
            <a:pPr lvl="1"/>
            <a:r>
              <a:rPr lang="en-US" dirty="0"/>
              <a:t>Please read suggested papers BEFORE class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Grading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Active participation in class and discussions: 10%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Paper presentations: 30%</a:t>
            </a:r>
            <a:endParaRPr lang="en-US" sz="2400" dirty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Final project: 60%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Proposal: 5% - </a:t>
            </a:r>
            <a:r>
              <a:rPr lang="en-US" sz="2000" dirty="0">
                <a:solidFill>
                  <a:srgbClr val="FF3300"/>
                </a:solidFill>
              </a:rPr>
              <a:t>1-2 pages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Intermediate report: 10% - </a:t>
            </a:r>
            <a:r>
              <a:rPr lang="en-US" sz="2000" dirty="0">
                <a:solidFill>
                  <a:srgbClr val="FF3300"/>
                </a:solidFill>
              </a:rPr>
              <a:t>3 pages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Presentation: 15% - </a:t>
            </a:r>
            <a:r>
              <a:rPr lang="en-US" sz="2000" dirty="0">
                <a:solidFill>
                  <a:srgbClr val="FF3300"/>
                </a:solidFill>
              </a:rPr>
              <a:t>Last week of classes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Final report: 30% - </a:t>
            </a:r>
            <a:r>
              <a:rPr lang="en-US" sz="2000" dirty="0">
                <a:solidFill>
                  <a:srgbClr val="FF3300"/>
                </a:solidFill>
              </a:rPr>
              <a:t>6 pages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Deadlines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5% deduction for each day of delay, up to 4 days.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Exception: final report deadline is hard.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7C941-7921-4B30-85E5-B5635A5445E7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2229 - Software-Defined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5D31DE-1F87-4138-B7AA-DC4EBAA1C6CF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Winter 2020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Project</a:t>
            </a:r>
          </a:p>
          <a:p>
            <a:pPr lvl="1"/>
            <a:r>
              <a:rPr lang="en-US" dirty="0"/>
              <a:t>Groups of three students</a:t>
            </a:r>
          </a:p>
          <a:p>
            <a:pPr lvl="1"/>
            <a:r>
              <a:rPr lang="en-US" dirty="0"/>
              <a:t>Project topic</a:t>
            </a:r>
          </a:p>
          <a:p>
            <a:pPr lvl="2"/>
            <a:r>
              <a:rPr lang="en-US" dirty="0"/>
              <a:t>Choose from the offered list; or</a:t>
            </a:r>
          </a:p>
          <a:p>
            <a:pPr lvl="2"/>
            <a:r>
              <a:rPr lang="en-US" dirty="0"/>
              <a:t>Talk to me and define your own</a:t>
            </a:r>
          </a:p>
          <a:p>
            <a:pPr lvl="2"/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3017</Words>
  <Application>Microsoft Macintosh PowerPoint</Application>
  <PresentationFormat>On-screen Show (4:3)</PresentationFormat>
  <Paragraphs>1106</Paragraphs>
  <Slides>57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Calibri</vt:lpstr>
      <vt:lpstr>Constantia</vt:lpstr>
      <vt:lpstr>Tahoma</vt:lpstr>
      <vt:lpstr>Wingdings</vt:lpstr>
      <vt:lpstr>Wingdings 2</vt:lpstr>
      <vt:lpstr>Flow</vt:lpstr>
      <vt:lpstr>Worksheet</vt:lpstr>
      <vt:lpstr>Chart</vt:lpstr>
      <vt:lpstr>Equation</vt:lpstr>
      <vt:lpstr>Handout # 2: Course Logistics and Introduction</vt:lpstr>
      <vt:lpstr>Today</vt:lpstr>
      <vt:lpstr>CSC229: Software-Defined Networking</vt:lpstr>
      <vt:lpstr>Outline – Part I</vt:lpstr>
      <vt:lpstr>Outline – Part II</vt:lpstr>
      <vt:lpstr>Logistics</vt:lpstr>
      <vt:lpstr>Logistics</vt:lpstr>
      <vt:lpstr>Logistics</vt:lpstr>
      <vt:lpstr>Logistics</vt:lpstr>
      <vt:lpstr>Logistics</vt:lpstr>
      <vt:lpstr>Logistics</vt:lpstr>
      <vt:lpstr>Acknowledgements </vt:lpstr>
      <vt:lpstr>Questions?</vt:lpstr>
      <vt:lpstr>Introduction to Packet Switching</vt:lpstr>
      <vt:lpstr>What is Routing?</vt:lpstr>
      <vt:lpstr>What is Routing?</vt:lpstr>
      <vt:lpstr>What is Routing?</vt:lpstr>
      <vt:lpstr>Points of Presence (POPs)</vt:lpstr>
      <vt:lpstr>Where High Performance Routers are Used</vt:lpstr>
      <vt:lpstr>What a Router Looks Like</vt:lpstr>
      <vt:lpstr>Basic Architectural Components of an IP Router</vt:lpstr>
      <vt:lpstr>Packet Switching – Simple Router Model</vt:lpstr>
      <vt:lpstr>Introduction to Packet Switching</vt:lpstr>
      <vt:lpstr>Per-packet Processing in an IP Router</vt:lpstr>
      <vt:lpstr>Generic Router Architecture</vt:lpstr>
      <vt:lpstr>Generic Router Architecture</vt:lpstr>
      <vt:lpstr>Why are Fast Routers Difficult to Make?</vt:lpstr>
      <vt:lpstr>Router Performance Exceeds Moore’s Law</vt:lpstr>
      <vt:lpstr>Introduction to Packet Switching</vt:lpstr>
      <vt:lpstr>Generic Router Architecture</vt:lpstr>
      <vt:lpstr>IP Address Lookup</vt:lpstr>
      <vt:lpstr>IP Lookups find Longest Prefixes</vt:lpstr>
      <vt:lpstr>IP Address Lookup</vt:lpstr>
      <vt:lpstr>Address Tables are Large</vt:lpstr>
      <vt:lpstr>IP Address Lookup</vt:lpstr>
      <vt:lpstr>Lookups Must be Fast</vt:lpstr>
      <vt:lpstr>Introduction to Packet Switching</vt:lpstr>
      <vt:lpstr>Generic Router Architecture</vt:lpstr>
      <vt:lpstr>Fast Packet Buffers</vt:lpstr>
      <vt:lpstr>Introduction to Packet Switching</vt:lpstr>
      <vt:lpstr>Generic Router Architecture</vt:lpstr>
      <vt:lpstr>Generic Router Architecture</vt:lpstr>
      <vt:lpstr>A Router with Output Queues</vt:lpstr>
      <vt:lpstr>A Router with Input Queues Head of Line Blocking</vt:lpstr>
      <vt:lpstr>Head of Line Blocking</vt:lpstr>
      <vt:lpstr>Virtual Output Queues</vt:lpstr>
      <vt:lpstr>A Router with Virtual Output Queues</vt:lpstr>
      <vt:lpstr>Generic Router Architecture</vt:lpstr>
      <vt:lpstr>Introduction to Packet Switching</vt:lpstr>
      <vt:lpstr>First Generation Routers</vt:lpstr>
      <vt:lpstr>Second Generation Routers</vt:lpstr>
      <vt:lpstr>Third Generation Routers</vt:lpstr>
      <vt:lpstr>Fourth Generation Routers/Switches Optics inside a router for the first time</vt:lpstr>
      <vt:lpstr>Introduction to Packet Switching</vt:lpstr>
      <vt:lpstr>Software Defined Networks</vt:lpstr>
      <vt:lpstr>Software Defined Networks – Cont’d</vt:lpstr>
      <vt:lpstr>Final Comments/Questions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233</cp:revision>
  <cp:lastPrinted>2020-01-06T14:36:24Z</cp:lastPrinted>
  <dcterms:created xsi:type="dcterms:W3CDTF">2010-09-15T13:03:51Z</dcterms:created>
  <dcterms:modified xsi:type="dcterms:W3CDTF">2020-01-06T16:07:21Z</dcterms:modified>
</cp:coreProperties>
</file>