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</p:sldMasterIdLst>
  <p:notesMasterIdLst>
    <p:notesMasterId r:id="rId100"/>
  </p:notesMasterIdLst>
  <p:sldIdLst>
    <p:sldId id="256" r:id="rId5"/>
    <p:sldId id="419" r:id="rId6"/>
    <p:sldId id="556" r:id="rId7"/>
    <p:sldId id="557" r:id="rId8"/>
    <p:sldId id="558" r:id="rId9"/>
    <p:sldId id="559" r:id="rId10"/>
    <p:sldId id="564" r:id="rId11"/>
    <p:sldId id="565" r:id="rId12"/>
    <p:sldId id="566" r:id="rId13"/>
    <p:sldId id="440" r:id="rId14"/>
    <p:sldId id="568" r:id="rId15"/>
    <p:sldId id="569" r:id="rId16"/>
    <p:sldId id="570" r:id="rId17"/>
    <p:sldId id="585" r:id="rId18"/>
    <p:sldId id="572" r:id="rId19"/>
    <p:sldId id="575" r:id="rId20"/>
    <p:sldId id="576" r:id="rId21"/>
    <p:sldId id="573" r:id="rId22"/>
    <p:sldId id="574" r:id="rId23"/>
    <p:sldId id="579" r:id="rId24"/>
    <p:sldId id="580" r:id="rId25"/>
    <p:sldId id="581" r:id="rId26"/>
    <p:sldId id="582" r:id="rId27"/>
    <p:sldId id="462" r:id="rId28"/>
    <p:sldId id="583" r:id="rId29"/>
    <p:sldId id="584" r:id="rId30"/>
    <p:sldId id="469" r:id="rId31"/>
    <p:sldId id="470" r:id="rId32"/>
    <p:sldId id="473" r:id="rId33"/>
    <p:sldId id="578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89" r:id="rId50"/>
    <p:sldId id="490" r:id="rId51"/>
    <p:sldId id="491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2" r:id="rId61"/>
    <p:sldId id="542" r:id="rId62"/>
    <p:sldId id="543" r:id="rId63"/>
    <p:sldId id="550" r:id="rId64"/>
    <p:sldId id="551" r:id="rId65"/>
    <p:sldId id="552" r:id="rId66"/>
    <p:sldId id="553" r:id="rId67"/>
    <p:sldId id="586" r:id="rId68"/>
    <p:sldId id="510" r:id="rId69"/>
    <p:sldId id="554" r:id="rId70"/>
    <p:sldId id="587" r:id="rId71"/>
    <p:sldId id="588" r:id="rId72"/>
    <p:sldId id="589" r:id="rId73"/>
    <p:sldId id="590" r:id="rId74"/>
    <p:sldId id="511" r:id="rId75"/>
    <p:sldId id="512" r:id="rId76"/>
    <p:sldId id="513" r:id="rId77"/>
    <p:sldId id="514" r:id="rId78"/>
    <p:sldId id="515" r:id="rId79"/>
    <p:sldId id="516" r:id="rId80"/>
    <p:sldId id="517" r:id="rId81"/>
    <p:sldId id="518" r:id="rId82"/>
    <p:sldId id="519" r:id="rId83"/>
    <p:sldId id="520" r:id="rId84"/>
    <p:sldId id="521" r:id="rId85"/>
    <p:sldId id="522" r:id="rId86"/>
    <p:sldId id="523" r:id="rId87"/>
    <p:sldId id="524" r:id="rId88"/>
    <p:sldId id="525" r:id="rId89"/>
    <p:sldId id="526" r:id="rId90"/>
    <p:sldId id="527" r:id="rId91"/>
    <p:sldId id="528" r:id="rId92"/>
    <p:sldId id="529" r:id="rId93"/>
    <p:sldId id="530" r:id="rId94"/>
    <p:sldId id="531" r:id="rId95"/>
    <p:sldId id="532" r:id="rId96"/>
    <p:sldId id="533" r:id="rId97"/>
    <p:sldId id="534" r:id="rId98"/>
    <p:sldId id="535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72647" autoAdjust="0"/>
  </p:normalViewPr>
  <p:slideViewPr>
    <p:cSldViewPr showGuides="1"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2010</c:v>
                </c:pt>
                <c:pt idx="2">
                  <c:v>2009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1000</c:v>
                </c:pt>
                <c:pt idx="2">
                  <c:v>180000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435776"/>
        <c:axId val="47562048"/>
      </c:barChart>
      <c:catAx>
        <c:axId val="151435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7562048"/>
        <c:crosses val="autoZero"/>
        <c:auto val="1"/>
        <c:lblAlgn val="ctr"/>
        <c:lblOffset val="100"/>
        <c:noMultiLvlLbl val="0"/>
      </c:catAx>
      <c:valAx>
        <c:axId val="47562048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 dirty="0" smtClean="0"/>
                  <a:t>Time (in </a:t>
                </a:r>
                <a:r>
                  <a:rPr lang="en-CA" dirty="0" err="1" smtClean="0"/>
                  <a:t>millisec</a:t>
                </a:r>
                <a:r>
                  <a:rPr lang="en-CA" dirty="0" smtClean="0"/>
                  <a:t>)</a:t>
                </a:r>
                <a:r>
                  <a:rPr lang="en-CA" baseline="0" dirty="0" smtClean="0"/>
                  <a:t> for a basic operation</a:t>
                </a:r>
                <a:endParaRPr lang="en-CA" dirty="0"/>
              </a:p>
            </c:rich>
          </c:tx>
          <c:layout>
            <c:manualLayout>
              <c:xMode val="edge"/>
              <c:yMode val="edge"/>
              <c:x val="0.1904364037828605"/>
              <c:y val="0.82881926217556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143577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AE77-2AAE-46A3-BD3A-E9AC85261F8C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62A6-155B-461C-BE33-88E459FCD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r>
              <a:rPr lang="en-US" baseline="0" dirty="0" smtClean="0"/>
              <a:t> – add, already gives voting, …. Quadratic formulas, gives more efficient PIR …. That’s where we were stuck….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Gallant attempts – Fellows and </a:t>
            </a:r>
            <a:r>
              <a:rPr lang="en-US" baseline="0" dirty="0" err="1" smtClean="0"/>
              <a:t>Koblitz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(People believed this was impossible. … 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 all kinds of newspaper clips.. Ref Gentry… also refer to later works.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it is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it is not – but we are getting there.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4812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add and multiply?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simplest object that we can both add and </a:t>
            </a:r>
            <a:r>
              <a:rPr lang="en-US" baseline="0" dirty="0" err="1" smtClean="0"/>
              <a:t>mult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62A6-155B-461C-BE33-88E459FCD77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6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0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0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6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8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11/6/2011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BE2B-E9AC-4F69-AFFB-6EE24C18E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4ABF-8EAC-44C9-9CF6-82643220F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9" Type="http://schemas.openxmlformats.org/officeDocument/2006/relationships/image" Target="../media/image3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10" Type="http://schemas.openxmlformats.org/officeDocument/2006/relationships/image" Target="../media/image34.png"/><Relationship Id="rId4" Type="http://schemas.openxmlformats.org/officeDocument/2006/relationships/image" Target="../media/image41.jpg"/><Relationship Id="rId9" Type="http://schemas.openxmlformats.org/officeDocument/2006/relationships/image" Target="../media/image3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gi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524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Homomorphic Encryption:</a:t>
            </a:r>
            <a:r>
              <a:rPr lang="en-US" sz="6000" dirty="0" smtClean="0">
                <a:solidFill>
                  <a:srgbClr val="0000FF"/>
                </a:solidFill>
              </a:rPr>
              <a:t/>
            </a:r>
            <a:br>
              <a:rPr lang="en-US" sz="6000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WHAT, WHY, and HOW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51054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Vinod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Vaikuntanathan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 bwMode="auto">
          <a:xfrm>
            <a:off x="1371600" y="5562600"/>
            <a:ext cx="640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800" b="1" dirty="0">
                <a:solidFill>
                  <a:srgbClr val="008000"/>
                </a:solidFill>
              </a:rPr>
              <a:t>University of Toronto</a:t>
            </a:r>
          </a:p>
        </p:txBody>
      </p:sp>
      <p:pic>
        <p:nvPicPr>
          <p:cNvPr id="8" name="Picture 7" descr="chp_lock_binar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2" y="838200"/>
            <a:ext cx="1447800" cy="10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38714"/>
            <a:ext cx="130980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0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Yet…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6400800" cy="6096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3600" b="1" dirty="0" smtClean="0"/>
              <a:t>The world was black and white</a:t>
            </a:r>
          </a:p>
          <a:p>
            <a:pPr indent="0" algn="r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4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Yet…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6400800" cy="6096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3600" b="1" dirty="0" smtClean="0"/>
              <a:t>The world was black and white</a:t>
            </a:r>
          </a:p>
          <a:p>
            <a:pPr indent="0" algn="r">
              <a:lnSpc>
                <a:spcPct val="100000"/>
              </a:lnSpc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3657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Wingdings" pitchFamily="2" charset="2"/>
              <a:buNone/>
            </a:pPr>
            <a:r>
              <a:rPr lang="en-US" sz="3200" b="1" dirty="0" smtClean="0"/>
              <a:t>The only thing anyone did with encrypted data was …</a:t>
            </a:r>
          </a:p>
          <a:p>
            <a:pPr indent="0" algn="r">
              <a:lnSpc>
                <a:spcPct val="100000"/>
              </a:lnSpc>
              <a:buFont typeface="Wingdings" pitchFamily="2" charset="2"/>
              <a:buNone/>
            </a:pP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0" y="4800600"/>
            <a:ext cx="2466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</a:rPr>
              <a:t>… decrypt it.</a:t>
            </a:r>
          </a:p>
        </p:txBody>
      </p:sp>
    </p:spTree>
    <p:extLst>
      <p:ext uri="{BB962C8B-B14F-4D97-AF65-F5344CB8AC3E}">
        <p14:creationId xmlns:p14="http://schemas.microsoft.com/office/powerpoint/2010/main" val="4969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Yet…</a:t>
            </a:r>
            <a:endParaRPr lang="en-US" sz="4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0" y="2301875"/>
            <a:ext cx="4495800" cy="898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Wingdings" pitchFamily="2" charset="2"/>
              <a:buNone/>
            </a:pPr>
            <a:r>
              <a:rPr lang="en-US" sz="3600" b="1" dirty="0" smtClean="0"/>
              <a:t>Encryption =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76600"/>
            <a:ext cx="2438400" cy="22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0" y="1524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else can we do with encrypted data, anyway?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2590800"/>
            <a:ext cx="8991600" cy="3001963"/>
            <a:chOff x="228600" y="2590800"/>
            <a:chExt cx="8991600" cy="3001963"/>
          </a:xfrm>
        </p:grpSpPr>
        <p:sp>
          <p:nvSpPr>
            <p:cNvPr id="24" name="Rectangle 23"/>
            <p:cNvSpPr/>
            <p:nvPr/>
          </p:nvSpPr>
          <p:spPr>
            <a:xfrm>
              <a:off x="228600" y="2590800"/>
              <a:ext cx="8720138" cy="3001963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pic>
          <p:nvPicPr>
            <p:cNvPr id="25" name="Picture 6" descr="MC9004398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154363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7696200" y="3473450"/>
              <a:ext cx="1524000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Function</a:t>
              </a: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/>
              </a:r>
              <a:b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</a:b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304800" y="3459163"/>
              <a:ext cx="1066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04800" y="3976688"/>
              <a:ext cx="10668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search</a:t>
              </a:r>
              <a:b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</a:b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query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7805738" y="4292600"/>
              <a:ext cx="129540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Google search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048000" y="4530725"/>
              <a:ext cx="1905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Search results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760663" y="3438525"/>
              <a:ext cx="24384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2760663" y="2890838"/>
              <a:ext cx="2590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x</a:t>
              </a: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760663" y="3916363"/>
              <a:ext cx="25908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</a:t>
              </a: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(</a:t>
              </a:r>
              <a:r>
                <a:rPr kumimoji="0" 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x</a:t>
              </a: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2760663" y="4449763"/>
              <a:ext cx="24384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5" name="Picture 4" descr="MC9004352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6670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219200" y="5973762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WANT PRIVACY!</a:t>
            </a:r>
          </a:p>
        </p:txBody>
      </p:sp>
    </p:spTree>
    <p:extLst>
      <p:ext uri="{BB962C8B-B14F-4D97-AF65-F5344CB8AC3E}">
        <p14:creationId xmlns:p14="http://schemas.microsoft.com/office/powerpoint/2010/main" val="30455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524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What else can we do with encrypted data, anyway?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2590800"/>
            <a:ext cx="8720138" cy="3001963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5" name="Picture 6" descr="MC900439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543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696200" y="3473450"/>
            <a:ext cx="152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Function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f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304800" y="3459163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760663" y="3438525"/>
            <a:ext cx="2438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760663" y="289083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Enc(x)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760663" y="3916363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Enc(f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(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cs typeface="Arial" charset="0"/>
              </a:rPr>
              <a:t>))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2760663" y="4449763"/>
            <a:ext cx="2438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5" name="Picture 4" descr="MC90043524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6670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219200" y="5973762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WANT PRIVACY!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98507"/>
            <a:ext cx="885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4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524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Some people noted the algebraic structure in RSA…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       </m:t>
                      </m:r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Ergo …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05000" y="5829301"/>
            <a:ext cx="5146343" cy="952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5410200"/>
            <a:ext cx="6096000" cy="438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Multiplicative Homomorphism</a:t>
            </a:r>
          </a:p>
        </p:txBody>
      </p:sp>
    </p:spTree>
    <p:extLst>
      <p:ext uri="{BB962C8B-B14F-4D97-AF65-F5344CB8AC3E}">
        <p14:creationId xmlns:p14="http://schemas.microsoft.com/office/powerpoint/2010/main" val="36368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524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RSA is multiplicatively homomorphic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       </m:t>
                      </m:r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Ergo …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05000" y="5829301"/>
            <a:ext cx="5146343" cy="952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5410200"/>
            <a:ext cx="6096000" cy="438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Multiplicative Homomorphism</a:t>
            </a:r>
          </a:p>
        </p:txBody>
      </p:sp>
    </p:spTree>
    <p:extLst>
      <p:ext uri="{BB962C8B-B14F-4D97-AF65-F5344CB8AC3E}">
        <p14:creationId xmlns:p14="http://schemas.microsoft.com/office/powerpoint/2010/main" val="12747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524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RSA is multiplicatively homomorphic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       </m:t>
                      </m:r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Ergo …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2800" dirty="0" smtClean="0">
                    <a:ea typeface="Cambria Math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590799"/>
                <a:ext cx="6400800" cy="29718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sz="800" dirty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05000" y="5829301"/>
            <a:ext cx="5146343" cy="952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5410200"/>
            <a:ext cx="6096000" cy="438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Multiplicative Homomorphism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905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(but not additively homomorphic)</a:t>
            </a:r>
          </a:p>
        </p:txBody>
      </p:sp>
    </p:spTree>
    <p:extLst>
      <p:ext uri="{BB962C8B-B14F-4D97-AF65-F5344CB8AC3E}">
        <p14:creationId xmlns:p14="http://schemas.microsoft.com/office/powerpoint/2010/main" val="25138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228600" y="1524000"/>
            <a:ext cx="9753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Other Encryptions were additively homomorphic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sz="800" dirty="0" smtClean="0"/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+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943600"/>
                <a:ext cx="6400800" cy="8382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05000" y="5829301"/>
            <a:ext cx="5146343" cy="952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438400" y="5410200"/>
            <a:ext cx="6096000" cy="4381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8000"/>
                </a:solidFill>
              </a:rPr>
              <a:t>Additive Homomorphism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905000"/>
            <a:ext cx="9372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(but not multiplicatively homomorphic)</a:t>
            </a:r>
          </a:p>
        </p:txBody>
      </p:sp>
    </p:spTree>
    <p:extLst>
      <p:ext uri="{BB962C8B-B14F-4D97-AF65-F5344CB8AC3E}">
        <p14:creationId xmlns:p14="http://schemas.microsoft.com/office/powerpoint/2010/main" val="38833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600" y="19050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people really wanted was the ability to do arbitrary computing on encrypted data…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33528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+mj-lt"/>
              </a:rPr>
              <a:t>… and this required the ability to compute </a:t>
            </a:r>
            <a:r>
              <a:rPr lang="en-US" sz="2800" b="1" i="1" dirty="0">
                <a:solidFill>
                  <a:prstClr val="black"/>
                </a:solidFill>
                <a:latin typeface="+mj-lt"/>
              </a:rPr>
              <a:t>both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sums </a:t>
            </a:r>
            <a:r>
              <a:rPr lang="en-US" sz="2800" b="1" i="1" dirty="0">
                <a:solidFill>
                  <a:prstClr val="black"/>
                </a:solidFill>
                <a:latin typeface="+mj-lt"/>
              </a:rPr>
              <a:t>and</a:t>
            </a:r>
            <a:r>
              <a:rPr lang="en-US" sz="2800" b="1" dirty="0">
                <a:solidFill>
                  <a:prstClr val="black"/>
                </a:solidFill>
                <a:latin typeface="+mj-lt"/>
              </a:rPr>
              <a:t> products 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5039380"/>
            <a:ext cx="586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800" b="1" dirty="0">
                <a:solidFill>
                  <a:srgbClr val="008000"/>
                </a:solidFill>
                <a:latin typeface="+mj-lt"/>
              </a:rPr>
              <a:t>… on the same encrypted data set!</a:t>
            </a:r>
          </a:p>
        </p:txBody>
      </p:sp>
    </p:spTree>
    <p:extLst>
      <p:ext uri="{BB962C8B-B14F-4D97-AF65-F5344CB8AC3E}">
        <p14:creationId xmlns:p14="http://schemas.microsoft.com/office/powerpoint/2010/main" val="30162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93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21336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743200"/>
            <a:ext cx="2494687" cy="17811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 the beginning, there was </a:t>
            </a:r>
            <a:r>
              <a:rPr lang="en-US" b="1" i="1" dirty="0" smtClean="0">
                <a:solidFill>
                  <a:srgbClr val="0000FF"/>
                </a:solidFill>
              </a:rPr>
              <a:t>symmetric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encryption.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49530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362200" y="49530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</p:spTree>
    <p:extLst>
      <p:ext uri="{BB962C8B-B14F-4D97-AF65-F5344CB8AC3E}">
        <p14:creationId xmlns:p14="http://schemas.microsoft.com/office/powerpoint/2010/main" val="11387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4746850"/>
            <a:ext cx="2362200" cy="1981200"/>
            <a:chOff x="457200" y="1981200"/>
            <a:chExt cx="2362200" cy="1981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421345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XOR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71600" y="48992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XOR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71600" y="53564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XOR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71600" y="58136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XOR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71600" y="627085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XOR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0" y="489925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48000" y="53564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0" y="58136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62708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0" y="4746850"/>
            <a:ext cx="2362200" cy="1981200"/>
            <a:chOff x="457200" y="1981200"/>
            <a:chExt cx="2362200" cy="1981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5981700" y="4213450"/>
            <a:ext cx="1028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486400" y="48992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AND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486400" y="53564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AND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486400" y="58136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AND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86400" y="627085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AND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162800" y="489925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162800" y="53564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162800" y="58136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162800" y="62708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67" y="3581400"/>
            <a:ext cx="827733" cy="5558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87" y="3606284"/>
            <a:ext cx="835857" cy="497237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457200" y="1447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smtClean="0"/>
              <a:t>Why SUMs and PRODUCTs?</a:t>
            </a:r>
            <a:endParaRPr lang="en-US" sz="4000" b="1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1752600" y="22098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dirty="0" smtClean="0">
                <a:solidFill>
                  <a:srgbClr val="0000FF"/>
                </a:solidFill>
              </a:rPr>
              <a:t>SUM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2460850"/>
            <a:ext cx="3810000" cy="104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876800" y="2209800"/>
            <a:ext cx="3124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PRODUCT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4495800" y="2438400"/>
            <a:ext cx="3810000" cy="104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600" dirty="0" smtClean="0"/>
              <a:t>=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967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19200" y="4746850"/>
            <a:ext cx="2362200" cy="1981200"/>
            <a:chOff x="457200" y="1981200"/>
            <a:chExt cx="2362200" cy="1981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421345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XOR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71600" y="48992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XOR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71600" y="53564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XOR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71600" y="58136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XOR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71600" y="627085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XOR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0" y="489925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048000" y="53564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0" y="58136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048000" y="62708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0" y="4746850"/>
            <a:ext cx="2362200" cy="1981200"/>
            <a:chOff x="457200" y="1981200"/>
            <a:chExt cx="2362200" cy="19812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057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7200" y="1981200"/>
              <a:ext cx="0" cy="1981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57200" y="19812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200" y="3962400"/>
              <a:ext cx="23622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5981700" y="4213450"/>
            <a:ext cx="1028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AND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486400" y="48992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AND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486400" y="53564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AND 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486400" y="5813651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 AND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86400" y="6270850"/>
            <a:ext cx="1143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AND 1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7162800" y="4899250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0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162800" y="53564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162800" y="58136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0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162800" y="6270851"/>
            <a:ext cx="3810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67" y="3581400"/>
            <a:ext cx="827733" cy="5558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87" y="3606284"/>
            <a:ext cx="835857" cy="497237"/>
          </a:xfrm>
          <a:prstGeom prst="rect">
            <a:avLst/>
          </a:prstGeom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-2286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b="1" dirty="0" smtClean="0">
                <a:solidFill>
                  <a:prstClr val="black"/>
                </a:solidFill>
              </a:rPr>
              <a:t>Because </a:t>
            </a:r>
            <a:r>
              <a:rPr lang="en-US" sz="4000" b="1" dirty="0" smtClean="0">
                <a:solidFill>
                  <a:prstClr val="black"/>
                </a:solidFill>
              </a:rPr>
              <a:t>{</a:t>
            </a:r>
            <a:r>
              <a:rPr lang="en-US" b="1" dirty="0" smtClean="0">
                <a:solidFill>
                  <a:srgbClr val="0000FF"/>
                </a:solidFill>
              </a:rPr>
              <a:t>XOR</a:t>
            </a:r>
            <a:r>
              <a:rPr lang="en-US" b="1" dirty="0" smtClean="0">
                <a:solidFill>
                  <a:prstClr val="black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sz="4000" b="1" dirty="0" smtClean="0">
                <a:solidFill>
                  <a:prstClr val="black"/>
                </a:solidFill>
              </a:rPr>
              <a:t>} </a:t>
            </a:r>
            <a:r>
              <a:rPr lang="en-US" b="1" dirty="0" smtClean="0">
                <a:solidFill>
                  <a:prstClr val="black"/>
                </a:solidFill>
              </a:rPr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000" y="22860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… any </a:t>
            </a:r>
            <a:r>
              <a:rPr lang="en-US" sz="2800" b="1" dirty="0">
                <a:solidFill>
                  <a:prstClr val="black"/>
                </a:solidFill>
              </a:rPr>
              <a:t>function </a:t>
            </a:r>
            <a:r>
              <a:rPr lang="en-US" sz="2800" b="1" dirty="0" smtClean="0">
                <a:solidFill>
                  <a:prstClr val="black"/>
                </a:solidFill>
              </a:rPr>
              <a:t>is a combination of </a:t>
            </a:r>
            <a:r>
              <a:rPr lang="en-US" sz="2800" b="1" dirty="0">
                <a:solidFill>
                  <a:prstClr val="black"/>
                </a:solidFill>
              </a:rPr>
              <a:t>XOR and </a:t>
            </a:r>
            <a:r>
              <a:rPr lang="en-US" sz="2800" b="1" dirty="0" err="1" smtClean="0">
                <a:solidFill>
                  <a:prstClr val="black"/>
                </a:solidFill>
              </a:rPr>
              <a:t>AND</a:t>
            </a:r>
            <a:r>
              <a:rPr lang="en-US" sz="2800" b="1" dirty="0" smtClean="0">
                <a:solidFill>
                  <a:prstClr val="black"/>
                </a:solidFill>
              </a:rPr>
              <a:t> gates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-2286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b="1" dirty="0" smtClean="0">
                <a:solidFill>
                  <a:prstClr val="black"/>
                </a:solidFill>
              </a:rPr>
              <a:t>Because </a:t>
            </a:r>
            <a:r>
              <a:rPr lang="en-US" sz="4000" b="1" dirty="0" smtClean="0">
                <a:solidFill>
                  <a:prstClr val="black"/>
                </a:solidFill>
              </a:rPr>
              <a:t>{</a:t>
            </a:r>
            <a:r>
              <a:rPr lang="en-US" b="1" dirty="0" smtClean="0">
                <a:solidFill>
                  <a:srgbClr val="0000FF"/>
                </a:solidFill>
              </a:rPr>
              <a:t>XOR</a:t>
            </a:r>
            <a:r>
              <a:rPr lang="en-US" b="1" dirty="0" smtClean="0">
                <a:solidFill>
                  <a:prstClr val="black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sz="4000" b="1" dirty="0" smtClean="0">
                <a:solidFill>
                  <a:prstClr val="black"/>
                </a:solidFill>
              </a:rPr>
              <a:t>} </a:t>
            </a:r>
            <a:r>
              <a:rPr lang="en-US" b="1" dirty="0" smtClean="0">
                <a:solidFill>
                  <a:prstClr val="black"/>
                </a:solidFill>
              </a:rPr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000" y="22860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… any </a:t>
            </a:r>
            <a:r>
              <a:rPr lang="en-US" sz="2800" b="1" dirty="0">
                <a:solidFill>
                  <a:prstClr val="black"/>
                </a:solidFill>
              </a:rPr>
              <a:t>function </a:t>
            </a:r>
            <a:r>
              <a:rPr lang="en-US" sz="2800" b="1" dirty="0" smtClean="0">
                <a:solidFill>
                  <a:prstClr val="black"/>
                </a:solidFill>
              </a:rPr>
              <a:t>is a combination of </a:t>
            </a:r>
            <a:r>
              <a:rPr lang="en-US" sz="2800" b="1" dirty="0">
                <a:solidFill>
                  <a:prstClr val="black"/>
                </a:solidFill>
              </a:rPr>
              <a:t>XOR and </a:t>
            </a:r>
            <a:r>
              <a:rPr lang="en-US" sz="2800" b="1" dirty="0" err="1" smtClean="0">
                <a:solidFill>
                  <a:prstClr val="black"/>
                </a:solidFill>
              </a:rPr>
              <a:t>AND</a:t>
            </a:r>
            <a:r>
              <a:rPr lang="en-US" sz="2800" b="1" dirty="0" smtClean="0">
                <a:solidFill>
                  <a:prstClr val="black"/>
                </a:solidFill>
              </a:rPr>
              <a:t> gates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33400" y="3200400"/>
            <a:ext cx="42291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Example: Indexing a database </a:t>
            </a:r>
            <a:endParaRPr lang="en-US" sz="2400" i="1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90600" y="4267200"/>
            <a:ext cx="6096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90600" y="4724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90600" y="5257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90600" y="5791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90600" y="6324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66800" y="42627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0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6800" y="47961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53295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1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66800" y="5862935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14400" y="3805535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DB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057400" y="47244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133600" y="3810000"/>
            <a:ext cx="99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index</a:t>
            </a:r>
          </a:p>
          <a:p>
            <a:r>
              <a:rPr lang="en-US" sz="2400" i="1" dirty="0">
                <a:solidFill>
                  <a:srgbClr val="00B050"/>
                </a:solidFill>
              </a:rPr>
              <a:t>i</a:t>
            </a:r>
            <a:r>
              <a:rPr lang="en-US" sz="2400" i="1" dirty="0" smtClean="0">
                <a:solidFill>
                  <a:srgbClr val="00B050"/>
                </a:solidFill>
              </a:rPr>
              <a:t> = i</a:t>
            </a:r>
            <a:r>
              <a:rPr lang="en-US" sz="2400" i="1" baseline="-25000" dirty="0" smtClean="0">
                <a:solidFill>
                  <a:srgbClr val="00B050"/>
                </a:solidFill>
              </a:rPr>
              <a:t>1</a:t>
            </a:r>
            <a:r>
              <a:rPr lang="en-US" sz="2400" i="1" dirty="0" smtClean="0">
                <a:solidFill>
                  <a:srgbClr val="00B050"/>
                </a:solidFill>
              </a:rPr>
              <a:t>i</a:t>
            </a:r>
            <a:r>
              <a:rPr lang="en-US" sz="2400" i="1" baseline="-25000" dirty="0">
                <a:solidFill>
                  <a:srgbClr val="00B050"/>
                </a:solidFill>
              </a:rPr>
              <a:t>0</a:t>
            </a:r>
            <a:endParaRPr lang="en-US" sz="2400" i="1" dirty="0" smtClean="0">
              <a:solidFill>
                <a:srgbClr val="00B05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1981200" y="59436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905000" y="5405735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return  </a:t>
            </a:r>
            <a:r>
              <a:rPr lang="en-US" sz="2400" i="1" dirty="0" err="1" smtClean="0">
                <a:solidFill>
                  <a:srgbClr val="00B050"/>
                </a:solidFill>
              </a:rPr>
              <a:t>DB</a:t>
            </a:r>
            <a:r>
              <a:rPr lang="en-US" sz="2400" i="1" baseline="-25000" dirty="0" err="1">
                <a:solidFill>
                  <a:srgbClr val="00B050"/>
                </a:solidFill>
              </a:rPr>
              <a:t>i</a:t>
            </a:r>
            <a:r>
              <a:rPr lang="en-US" sz="2400" i="1" dirty="0" smtClean="0">
                <a:solidFill>
                  <a:srgbClr val="00B050"/>
                </a:solidFill>
              </a:rPr>
              <a:t>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343400" y="3048000"/>
            <a:ext cx="4953000" cy="3756628"/>
            <a:chOff x="4191000" y="3048000"/>
            <a:chExt cx="4953000" cy="375662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93936" y="5076974"/>
              <a:ext cx="612037" cy="36409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22336" y="5076974"/>
              <a:ext cx="612037" cy="36409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88936" y="5076974"/>
              <a:ext cx="612037" cy="36409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44137" y="3874340"/>
              <a:ext cx="591867" cy="397458"/>
            </a:xfrm>
            <a:prstGeom prst="rect">
              <a:avLst/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>
              <a:off x="4838700" y="3272135"/>
              <a:ext cx="8455" cy="1530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800600" y="3655367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334000" y="3657600"/>
              <a:ext cx="0" cy="1195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486400" y="3657600"/>
              <a:ext cx="0" cy="1195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68137" y="3876573"/>
              <a:ext cx="591867" cy="397458"/>
            </a:xfrm>
            <a:prstGeom prst="rect">
              <a:avLst/>
            </a:prstGeom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6362700" y="3505200"/>
              <a:ext cx="0" cy="15217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324600" y="3657600"/>
              <a:ext cx="838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858000" y="3659833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010400" y="3659833"/>
              <a:ext cx="0" cy="1195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22136" y="5076974"/>
              <a:ext cx="612037" cy="364090"/>
            </a:xfrm>
            <a:prstGeom prst="rect">
              <a:avLst/>
            </a:prstGeom>
          </p:spPr>
        </p:pic>
        <p:cxnSp>
          <p:nvCxnSpPr>
            <p:cNvPr id="72" name="Straight Connector 71"/>
            <p:cNvCxnSpPr/>
            <p:nvPr/>
          </p:nvCxnSpPr>
          <p:spPr>
            <a:xfrm>
              <a:off x="5410200" y="42672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934200" y="42672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4847155" y="4796135"/>
              <a:ext cx="334445" cy="2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04355" y="4802832"/>
              <a:ext cx="105834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10200" y="4493567"/>
              <a:ext cx="1333500" cy="2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172200" y="4495801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705600" y="4495800"/>
              <a:ext cx="0" cy="6108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6934200" y="4495800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934200" y="4495800"/>
              <a:ext cx="1333500" cy="22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838700" y="4650434"/>
              <a:ext cx="3238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8077200" y="4646982"/>
              <a:ext cx="0" cy="3799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229600" y="4495801"/>
              <a:ext cx="0" cy="531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181600" y="48006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334000" y="4800600"/>
              <a:ext cx="0" cy="264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4876800" y="3048000"/>
              <a:ext cx="38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i</a:t>
              </a:r>
              <a:r>
                <a:rPr lang="en-US" sz="2400" i="1" baseline="-25000" dirty="0" smtClean="0">
                  <a:solidFill>
                    <a:prstClr val="black"/>
                  </a:solidFill>
                </a:rPr>
                <a:t>0</a:t>
              </a:r>
              <a:endParaRPr lang="en-US" sz="2400" i="1" dirty="0">
                <a:solidFill>
                  <a:prstClr val="black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248400" y="3048000"/>
              <a:ext cx="38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</a:rPr>
                <a:t>i</a:t>
              </a:r>
              <a:r>
                <a:rPr lang="en-US" sz="2400" i="1" baseline="-25000" dirty="0">
                  <a:solidFill>
                    <a:prstClr val="black"/>
                  </a:solidFill>
                </a:rPr>
                <a:t>1</a:t>
              </a:r>
              <a:endParaRPr lang="en-US" sz="2400" i="1" dirty="0">
                <a:solidFill>
                  <a:prstClr val="black"/>
                </a:solidFill>
              </a:endParaRPr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845936" y="5610374"/>
              <a:ext cx="612037" cy="364090"/>
            </a:xfrm>
            <a:prstGeom prst="rect">
              <a:avLst/>
            </a:prstGeom>
          </p:spPr>
        </p:pic>
        <p:cxnSp>
          <p:nvCxnSpPr>
            <p:cNvPr id="89" name="Straight Connector 88"/>
            <p:cNvCxnSpPr/>
            <p:nvPr/>
          </p:nvCxnSpPr>
          <p:spPr>
            <a:xfrm>
              <a:off x="46482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4191000" y="5329535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DB</a:t>
              </a:r>
              <a:r>
                <a:rPr lang="en-US" i="1" baseline="-25000" dirty="0">
                  <a:solidFill>
                    <a:prstClr val="black"/>
                  </a:solidFill>
                </a:rPr>
                <a:t>3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12736" y="5610374"/>
              <a:ext cx="612037" cy="364090"/>
            </a:xfrm>
            <a:prstGeom prst="rect">
              <a:avLst/>
            </a:prstGeom>
          </p:spPr>
        </p:pic>
        <p:cxnSp>
          <p:nvCxnSpPr>
            <p:cNvPr id="92" name="Straight Connector 91"/>
            <p:cNvCxnSpPr/>
            <p:nvPr/>
          </p:nvCxnSpPr>
          <p:spPr>
            <a:xfrm>
              <a:off x="57531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562600" y="5498068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DB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2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598536" y="5610374"/>
              <a:ext cx="612037" cy="364090"/>
            </a:xfrm>
            <a:prstGeom prst="rect">
              <a:avLst/>
            </a:prstGeom>
          </p:spPr>
        </p:pic>
        <p:cxnSp>
          <p:nvCxnSpPr>
            <p:cNvPr id="95" name="Straight Connector 94"/>
            <p:cNvCxnSpPr/>
            <p:nvPr/>
          </p:nvCxnSpPr>
          <p:spPr>
            <a:xfrm>
              <a:off x="69342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7239000" y="5486400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DB</a:t>
              </a:r>
              <a:r>
                <a:rPr lang="en-US" i="1" baseline="-25000" dirty="0">
                  <a:solidFill>
                    <a:prstClr val="black"/>
                  </a:solidFill>
                </a:rPr>
                <a:t>0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534400" y="5486400"/>
              <a:ext cx="609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</a:rPr>
                <a:t>DB</a:t>
              </a:r>
              <a:r>
                <a:rPr lang="en-US" i="1" baseline="-25000" dirty="0" smtClean="0">
                  <a:solidFill>
                    <a:prstClr val="black"/>
                  </a:solidFill>
                </a:rPr>
                <a:t>1</a:t>
              </a:r>
              <a:endParaRPr lang="en-US" i="1" dirty="0">
                <a:solidFill>
                  <a:prstClr val="black"/>
                </a:solidFill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953227" y="5610374"/>
              <a:ext cx="612037" cy="364090"/>
            </a:xfrm>
            <a:prstGeom prst="rect">
              <a:avLst/>
            </a:prstGeom>
          </p:spPr>
        </p:pic>
        <p:cxnSp>
          <p:nvCxnSpPr>
            <p:cNvPr id="99" name="Straight Connector 98"/>
            <p:cNvCxnSpPr/>
            <p:nvPr/>
          </p:nvCxnSpPr>
          <p:spPr>
            <a:xfrm>
              <a:off x="8343900" y="5486400"/>
              <a:ext cx="4191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216514" y="6255802"/>
              <a:ext cx="710861" cy="386792"/>
            </a:xfrm>
            <a:prstGeom prst="rect">
              <a:avLst/>
            </a:prstGeom>
          </p:spPr>
        </p:pic>
        <p:cxnSp>
          <p:nvCxnSpPr>
            <p:cNvPr id="101" name="Straight Connector 100"/>
            <p:cNvCxnSpPr>
              <a:stCxn id="91" idx="3"/>
            </p:cNvCxnSpPr>
            <p:nvPr/>
          </p:nvCxnSpPr>
          <p:spPr>
            <a:xfrm flipV="1">
              <a:off x="6218755" y="6096000"/>
              <a:ext cx="258245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6675955" y="6096000"/>
              <a:ext cx="258245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52155" y="6250838"/>
              <a:ext cx="15070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229600" y="5943600"/>
              <a:ext cx="0" cy="307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105400" y="5943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122310" y="6248400"/>
              <a:ext cx="1278490" cy="2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32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-228600" y="1600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prstClr val="black"/>
                </a:solidFill>
              </a:rPr>
              <a:t>	</a:t>
            </a:r>
            <a:r>
              <a:rPr lang="en-US" b="1" dirty="0" smtClean="0">
                <a:solidFill>
                  <a:prstClr val="black"/>
                </a:solidFill>
              </a:rPr>
              <a:t>Because </a:t>
            </a:r>
            <a:r>
              <a:rPr lang="en-US" sz="4000" b="1" dirty="0" smtClean="0">
                <a:solidFill>
                  <a:prstClr val="black"/>
                </a:solidFill>
              </a:rPr>
              <a:t>{</a:t>
            </a:r>
            <a:r>
              <a:rPr lang="en-US" b="1" dirty="0" smtClean="0">
                <a:solidFill>
                  <a:srgbClr val="0000FF"/>
                </a:solidFill>
              </a:rPr>
              <a:t>XOR</a:t>
            </a:r>
            <a:r>
              <a:rPr lang="en-US" b="1" dirty="0" smtClean="0">
                <a:solidFill>
                  <a:prstClr val="black"/>
                </a:solidFill>
              </a:rPr>
              <a:t>,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r>
              <a:rPr lang="en-US" sz="4000" b="1" dirty="0" smtClean="0">
                <a:solidFill>
                  <a:prstClr val="black"/>
                </a:solidFill>
              </a:rPr>
              <a:t>} </a:t>
            </a:r>
            <a:r>
              <a:rPr lang="en-US" b="1" dirty="0" smtClean="0">
                <a:solidFill>
                  <a:prstClr val="black"/>
                </a:solidFill>
              </a:rPr>
              <a:t>is Turing-complete …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-228600" y="2362200"/>
            <a:ext cx="9601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… if you can compute sums and products on </a:t>
            </a:r>
            <a:r>
              <a:rPr lang="en-US" dirty="0" smtClean="0">
                <a:solidFill>
                  <a:srgbClr val="00B050"/>
                </a:solidFill>
              </a:rPr>
              <a:t>encrypted bits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-228600" y="2971800"/>
            <a:ext cx="9067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… you can compute </a:t>
            </a:r>
            <a:r>
              <a:rPr lang="en-US" sz="3800" b="1" i="1" dirty="0" smtClean="0">
                <a:solidFill>
                  <a:srgbClr val="FF0000"/>
                </a:solidFill>
              </a:rPr>
              <a:t>ANY</a:t>
            </a:r>
            <a:r>
              <a:rPr lang="en-US" dirty="0" smtClean="0">
                <a:solidFill>
                  <a:prstClr val="black"/>
                </a:solidFill>
              </a:rPr>
              <a:t> function on </a:t>
            </a:r>
            <a:r>
              <a:rPr lang="en-US" dirty="0" smtClean="0">
                <a:solidFill>
                  <a:srgbClr val="00B050"/>
                </a:solidFill>
              </a:rPr>
              <a:t>encrypted inputs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1052" y="4478586"/>
            <a:ext cx="1045754" cy="70225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4242" y="4474224"/>
            <a:ext cx="1124407" cy="66889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4642" y="5580351"/>
            <a:ext cx="1124407" cy="668890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/>
        </p:nvCxnSpPr>
        <p:spPr>
          <a:xfrm>
            <a:off x="3657600" y="535259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19600" y="5352592"/>
            <a:ext cx="53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91"/>
          <p:cNvSpPr>
            <a:spLocks noChangeArrowheads="1"/>
          </p:cNvSpPr>
          <p:nvPr/>
        </p:nvSpPr>
        <p:spPr bwMode="auto">
          <a:xfrm>
            <a:off x="2971800" y="3733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5" name="Rectangle 92"/>
          <p:cNvSpPr>
            <a:spLocks noChangeArrowheads="1"/>
          </p:cNvSpPr>
          <p:nvPr/>
        </p:nvSpPr>
        <p:spPr bwMode="auto">
          <a:xfrm>
            <a:off x="3581400" y="3733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6" name="Rectangle 93"/>
          <p:cNvSpPr>
            <a:spLocks noChangeArrowheads="1"/>
          </p:cNvSpPr>
          <p:nvPr/>
        </p:nvSpPr>
        <p:spPr bwMode="auto">
          <a:xfrm>
            <a:off x="4267200" y="37338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7" name="Rectangle 94"/>
          <p:cNvSpPr>
            <a:spLocks noChangeArrowheads="1"/>
          </p:cNvSpPr>
          <p:nvPr/>
        </p:nvSpPr>
        <p:spPr bwMode="auto">
          <a:xfrm>
            <a:off x="4953000" y="37338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8" name="Rectangle 96"/>
          <p:cNvSpPr>
            <a:spLocks noChangeArrowheads="1"/>
          </p:cNvSpPr>
          <p:nvPr/>
        </p:nvSpPr>
        <p:spPr bwMode="auto">
          <a:xfrm>
            <a:off x="5105400" y="5029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 AND 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19" name="Rectangle 97"/>
          <p:cNvSpPr>
            <a:spLocks noChangeArrowheads="1"/>
          </p:cNvSpPr>
          <p:nvPr/>
        </p:nvSpPr>
        <p:spPr bwMode="auto">
          <a:xfrm>
            <a:off x="2209800" y="50292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E(x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 XOR x</a:t>
            </a:r>
            <a:r>
              <a:rPr lang="en-US" sz="2000" baseline="-25000" dirty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CC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120" name="Rectangle 96"/>
          <p:cNvSpPr>
            <a:spLocks noChangeArrowheads="1"/>
          </p:cNvSpPr>
          <p:nvPr/>
        </p:nvSpPr>
        <p:spPr bwMode="auto">
          <a:xfrm>
            <a:off x="4343400" y="6248400"/>
            <a:ext cx="1905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E(f(x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,x</a:t>
            </a:r>
            <a:r>
              <a:rPr lang="en-US" sz="2000" baseline="-25000" dirty="0" smtClean="0">
                <a:solidFill>
                  <a:srgbClr val="0000CC"/>
                </a:solidFill>
                <a:cs typeface="Arial" pitchFamily="34" charset="0"/>
              </a:rPr>
              <a:t>4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))</a:t>
            </a:r>
            <a:endParaRPr lang="en-US" sz="2000" dirty="0">
              <a:solidFill>
                <a:srgbClr val="0000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905000"/>
            <a:ext cx="86868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Fully-Homomorphic Encryption!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0"/>
            <a:ext cx="3648075" cy="311442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6172200"/>
            <a:ext cx="86868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Cryptography’s Holy Grail</a:t>
            </a:r>
          </a:p>
        </p:txBody>
      </p:sp>
    </p:spTree>
    <p:extLst>
      <p:ext uri="{BB962C8B-B14F-4D97-AF65-F5344CB8AC3E}">
        <p14:creationId xmlns:p14="http://schemas.microsoft.com/office/powerpoint/2010/main" val="34942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6868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Fully-Homomorphic Encryption!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5146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Amazing Applications: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1765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304800" y="452437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66"/>
                </a:solidFill>
              </a:rPr>
              <a:t>Private Cloud Computing</a:t>
            </a:r>
          </a:p>
        </p:txBody>
      </p:sp>
      <p:pic>
        <p:nvPicPr>
          <p:cNvPr id="11" name="Picture 17" descr="hv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98910"/>
            <a:ext cx="12954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intuit_turbotax_premier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40" y="3352800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tealthdro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408363"/>
            <a:ext cx="13589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gmai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48213"/>
            <a:ext cx="6400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locken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94" y="4514293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81000" y="54102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buFont typeface="Arial" charset="0"/>
              <a:buNone/>
            </a:pPr>
            <a:r>
              <a:rPr lang="en-US" sz="4400" dirty="0">
                <a:solidFill>
                  <a:srgbClr val="0000CC"/>
                </a:solidFill>
                <a:cs typeface="Arial" charset="0"/>
              </a:rPr>
              <a:t>Delegate</a:t>
            </a:r>
            <a:r>
              <a:rPr lang="en-US" sz="4400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4400" i="1" dirty="0" smtClean="0">
                <a:solidFill>
                  <a:srgbClr val="0000CC"/>
                </a:solidFill>
                <a:cs typeface="Arial" charset="0"/>
              </a:rPr>
              <a:t>arbitrary processing </a:t>
            </a:r>
            <a:r>
              <a:rPr lang="en-US" sz="4400" dirty="0" smtClean="0">
                <a:solidFill>
                  <a:srgbClr val="0000CC"/>
                </a:solidFill>
                <a:cs typeface="Arial" charset="0"/>
              </a:rPr>
              <a:t>of </a:t>
            </a:r>
            <a:r>
              <a:rPr lang="en-US" sz="4400" dirty="0">
                <a:solidFill>
                  <a:srgbClr val="0000CC"/>
                </a:solidFill>
                <a:cs typeface="Arial" charset="0"/>
              </a:rPr>
              <a:t>data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838200" y="60198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buFont typeface="Arial" charset="0"/>
              <a:buNone/>
            </a:pPr>
            <a:r>
              <a:rPr lang="en-US" sz="3600" dirty="0">
                <a:solidFill>
                  <a:srgbClr val="FF0000"/>
                </a:solidFill>
                <a:cs typeface="Arial" charset="0"/>
              </a:rPr>
              <a:t>without giving away </a:t>
            </a:r>
            <a:r>
              <a:rPr lang="en-US" sz="3600" i="1" dirty="0" smtClean="0">
                <a:solidFill>
                  <a:srgbClr val="FF0000"/>
                </a:solidFill>
                <a:cs typeface="Arial" charset="0"/>
              </a:rPr>
              <a:t>access</a:t>
            </a:r>
            <a:r>
              <a:rPr lang="en-US" sz="36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to </a:t>
            </a:r>
            <a:r>
              <a:rPr lang="en-US" sz="3600" dirty="0">
                <a:solidFill>
                  <a:srgbClr val="FF0000"/>
                </a:solidFill>
                <a:cs typeface="Arial" charset="0"/>
              </a:rPr>
              <a:t>it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457200" y="3200400"/>
            <a:ext cx="10744200" cy="22478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2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Computing on Encrypted Data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24000"/>
            <a:ext cx="8686800" cy="167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Fully-Homomorphic Encryption!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00200" y="2895600"/>
            <a:ext cx="6400800" cy="2743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dirty="0" smtClean="0"/>
              <a:t>People tried do this  …		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… for years …</a:t>
            </a:r>
          </a:p>
          <a:p>
            <a:pPr marL="0" indent="0">
              <a:lnSpc>
                <a:spcPct val="110000"/>
              </a:lnSpc>
              <a:buFont typeface="Arial" pitchFamily="34" charset="0"/>
              <a:buNone/>
            </a:pPr>
            <a:r>
              <a:rPr lang="en-US" dirty="0" smtClean="0"/>
              <a:t>		… and years …</a:t>
            </a:r>
          </a:p>
          <a:p>
            <a:pPr marL="0" indent="0" algn="r">
              <a:lnSpc>
                <a:spcPct val="110000"/>
              </a:lnSpc>
              <a:buFont typeface="Arial" pitchFamily="34" charset="0"/>
              <a:buNone/>
            </a:pPr>
            <a:r>
              <a:rPr lang="en-US" dirty="0" smtClean="0"/>
              <a:t>… with no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69918"/>
            <a:ext cx="4114800" cy="341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223933"/>
            <a:ext cx="3657600" cy="2472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7918">
            <a:off x="5709014" y="3623144"/>
            <a:ext cx="3865054" cy="351022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… until, in October 2008 …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2000" y="1752600"/>
            <a:ext cx="9525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… </a:t>
            </a:r>
            <a:r>
              <a:rPr lang="en-US" b="1" i="1" dirty="0" smtClean="0">
                <a:solidFill>
                  <a:srgbClr val="00B050"/>
                </a:solidFill>
              </a:rPr>
              <a:t>Craig Gentry </a:t>
            </a:r>
            <a:r>
              <a:rPr lang="en-US" dirty="0" smtClean="0">
                <a:solidFill>
                  <a:prstClr val="black"/>
                </a:solidFill>
              </a:rPr>
              <a:t>came up with the first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fully </a:t>
            </a:r>
            <a:r>
              <a:rPr lang="en-US" dirty="0" err="1" smtClean="0">
                <a:solidFill>
                  <a:prstClr val="black"/>
                </a:solidFill>
              </a:rPr>
              <a:t>homomorphic</a:t>
            </a:r>
            <a:r>
              <a:rPr lang="en-US" dirty="0" smtClean="0">
                <a:solidFill>
                  <a:prstClr val="black"/>
                </a:solidFill>
              </a:rPr>
              <a:t> encryption scheme 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885">
            <a:off x="-558447" y="2884166"/>
            <a:ext cx="3262229" cy="4736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868"/>
            <a:ext cx="2068102" cy="176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600200" y="17526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How does it work?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76400" y="38100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smtClean="0">
                <a:solidFill>
                  <a:srgbClr val="0000FF"/>
                </a:solidFill>
              </a:rPr>
              <a:t>What is the magic?</a:t>
            </a:r>
          </a:p>
        </p:txBody>
      </p:sp>
    </p:spTree>
    <p:extLst>
      <p:ext uri="{BB962C8B-B14F-4D97-AF65-F5344CB8AC3E}">
        <p14:creationId xmlns:p14="http://schemas.microsoft.com/office/powerpoint/2010/main" val="30566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What sort of math can we use?</a:t>
            </a:r>
          </a:p>
        </p:txBody>
      </p:sp>
    </p:spTree>
    <p:extLst>
      <p:ext uri="{BB962C8B-B14F-4D97-AF65-F5344CB8AC3E}">
        <p14:creationId xmlns:p14="http://schemas.microsoft.com/office/powerpoint/2010/main" val="8578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49530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93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21336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7432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49530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49530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55245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Key: +3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3661" y="54102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5798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If you had the key, you could </a:t>
            </a:r>
            <a:r>
              <a:rPr lang="en-US" b="1" dirty="0" smtClean="0">
                <a:solidFill>
                  <a:srgbClr val="0000FF"/>
                </a:solidFill>
              </a:rPr>
              <a:t>encrypt…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8194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What sort of objects can we add and multiply?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2297668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Polynomials?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2679" y="2373868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373868"/>
                <a:ext cx="407156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99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831068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−6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31068"/>
                <a:ext cx="485414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51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81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Polynomials?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32766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Matrices?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9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−6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5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+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blipFill rotWithShape="1">
                <a:blip r:embed="rId10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What sort of objects can we add and multiply?</a:t>
            </a:r>
          </a:p>
        </p:txBody>
      </p:sp>
    </p:spTree>
    <p:extLst>
      <p:ext uri="{BB962C8B-B14F-4D97-AF65-F5344CB8AC3E}">
        <p14:creationId xmlns:p14="http://schemas.microsoft.com/office/powerpoint/2010/main" val="37714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6850"/>
            <a:ext cx="1624012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98541"/>
            <a:ext cx="1121861" cy="13181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81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Polynomials?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90600" y="3276600"/>
            <a:ext cx="220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Matrices?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679" y="2057400"/>
                <a:ext cx="407156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9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−35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−6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0"/>
                <a:ext cx="48541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51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990600" y="4953000"/>
            <a:ext cx="7239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i="1" dirty="0" smtClean="0">
                <a:solidFill>
                  <a:srgbClr val="00B050"/>
                </a:solidFill>
              </a:rPr>
              <a:t>How about </a:t>
            </a:r>
            <a:r>
              <a:rPr lang="en-US" b="1" i="1" dirty="0" smtClean="0">
                <a:solidFill>
                  <a:srgbClr val="0000FF"/>
                </a:solidFill>
              </a:rPr>
              <a:t>integers?!?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8600" y="6019800"/>
                <a:ext cx="11737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+  3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 =5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019800"/>
                <a:ext cx="117371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6412468"/>
                <a:ext cx="1178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X  3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prstClr val="black"/>
                        </a:solidFill>
                        <a:latin typeface="Cambria Math"/>
                      </a:rPr>
                      <m:t> =6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412468"/>
                <a:ext cx="117852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+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352800"/>
                <a:ext cx="3287438" cy="576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62" y="4071888"/>
                <a:ext cx="3333157" cy="554254"/>
              </a:xfrm>
              <a:prstGeom prst="rect">
                <a:avLst/>
              </a:prstGeom>
              <a:blipFill rotWithShape="1">
                <a:blip r:embed="rId10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5524500"/>
            <a:ext cx="6019800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[Gentry, </a:t>
            </a:r>
            <a:r>
              <a:rPr lang="en-US" sz="2400" dirty="0" err="1" smtClean="0">
                <a:solidFill>
                  <a:prstClr val="black"/>
                </a:solidFill>
              </a:rPr>
              <a:t>Halevi</a:t>
            </a:r>
            <a:r>
              <a:rPr lang="en-US" sz="2400" dirty="0" smtClean="0">
                <a:solidFill>
                  <a:prstClr val="black"/>
                </a:solidFill>
              </a:rPr>
              <a:t>, van </a:t>
            </a:r>
            <a:r>
              <a:rPr lang="en-US" sz="2400" dirty="0" err="1" smtClean="0">
                <a:solidFill>
                  <a:prstClr val="black"/>
                </a:solidFill>
              </a:rPr>
              <a:t>Dijk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b="1" dirty="0" smtClean="0">
                <a:solidFill>
                  <a:prstClr val="black"/>
                </a:solidFill>
              </a:rPr>
              <a:t>Vaikuntanathan’09</a:t>
            </a:r>
            <a:r>
              <a:rPr lang="en-US" sz="2400" dirty="0" smtClean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066800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What sort of objects can we add and multiply?</a:t>
            </a:r>
          </a:p>
        </p:txBody>
      </p:sp>
    </p:spTree>
    <p:extLst>
      <p:ext uri="{BB962C8B-B14F-4D97-AF65-F5344CB8AC3E}">
        <p14:creationId xmlns:p14="http://schemas.microsoft.com/office/powerpoint/2010/main" val="5130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 txBox="1">
            <a:spLocks/>
          </p:cNvSpPr>
          <p:nvPr/>
        </p:nvSpPr>
        <p:spPr>
          <a:xfrm>
            <a:off x="457200" y="7620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prstClr val="black"/>
                </a:solidFill>
              </a:rPr>
              <a:t>TODAY: Symmetric Encryption</a:t>
            </a:r>
          </a:p>
        </p:txBody>
      </p:sp>
    </p:spTree>
    <p:extLst>
      <p:ext uri="{BB962C8B-B14F-4D97-AF65-F5344CB8AC3E}">
        <p14:creationId xmlns:p14="http://schemas.microsoft.com/office/powerpoint/2010/main" val="22305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1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“large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4676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“large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“small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(this is even if b=0, and odd if b=1)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“large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“small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143000" y="3733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Arial" charset="0"/>
              </a:rPr>
              <a:t>Ciphertext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c =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q·p+2·r+b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(this is even if b=0, and odd if b=1)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Secret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key</a:t>
            </a:r>
            <a:r>
              <a:rPr lang="en-US" sz="3200" i="1" dirty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large 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odd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3200" b="1" dirty="0">
                <a:solidFill>
                  <a:srgbClr val="0000CC"/>
                </a:solidFill>
                <a:cs typeface="Arial" charset="0"/>
              </a:rPr>
              <a:t>p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Encrypt a bit </a:t>
            </a:r>
            <a:r>
              <a:rPr lang="en-US" sz="3200" b="1" i="1" dirty="0" smtClean="0">
                <a:solidFill>
                  <a:srgbClr val="0000CC"/>
                </a:solidFill>
                <a:cs typeface="Arial" charset="0"/>
              </a:rPr>
              <a:t>b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143000" y="22860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“large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multiple of p, say </a:t>
            </a:r>
            <a:r>
              <a:rPr lang="en-US" sz="2400" b="1" dirty="0" err="1">
                <a:solidFill>
                  <a:srgbClr val="0000CC"/>
                </a:solidFill>
                <a:cs typeface="Arial" charset="0"/>
              </a:rPr>
              <a:t>q·p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1430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pick a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(random) “small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”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number </a:t>
            </a:r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1143000" y="3733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cs typeface="Arial" charset="0"/>
              </a:rPr>
              <a:t>Ciphertext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c =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q·p+2·r+b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2954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(this is even if b=0, and odd if b=1)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685800" y="44196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To Decrypt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a </a:t>
            </a:r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ciphertext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cs typeface="Arial" charset="0"/>
              </a:rPr>
              <a:t>c</a:t>
            </a:r>
            <a:r>
              <a:rPr lang="en-US" sz="3200" i="1" dirty="0" smtClean="0">
                <a:solidFill>
                  <a:srgbClr val="0000CC"/>
                </a:solidFill>
                <a:cs typeface="Arial" charset="0"/>
              </a:rPr>
              <a:t>:</a:t>
            </a:r>
            <a:endParaRPr lang="en-US" sz="3200" b="1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524000" y="48768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Taking 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c</a:t>
            </a:r>
            <a:r>
              <a:rPr lang="en-US" sz="2400" i="1" dirty="0" smtClean="0">
                <a:solidFill>
                  <a:srgbClr val="0000CC"/>
                </a:solidFill>
                <a:cs typeface="Arial" charset="0"/>
              </a:rPr>
              <a:t> mod p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recovers the noise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How secure is this?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if there were no noise (think r=0)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685800" y="2438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and I give you two encryptions of 0 (q</a:t>
            </a:r>
            <a:r>
              <a:rPr lang="en-US" sz="32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p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&amp; q</a:t>
            </a:r>
            <a:r>
              <a:rPr lang="en-US" sz="32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p)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685800" y="32004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then you can recover the secret key p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4648200" y="38100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= GCD(q</a:t>
            </a:r>
            <a:r>
              <a:rPr lang="en-US" sz="32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p, q</a:t>
            </a:r>
            <a:r>
              <a:rPr lang="en-US" sz="32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p)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4953000"/>
            <a:ext cx="5334000" cy="1595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93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21336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743200"/>
            <a:ext cx="2494687" cy="178117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4953000"/>
            <a:ext cx="2362200" cy="533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Ciphertext:  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953000"/>
            <a:ext cx="319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DWWDFN DW GDZQ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733800" y="5524500"/>
            <a:ext cx="2362200" cy="1257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Key: -3</a:t>
            </a:r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Message: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10261" y="5410200"/>
            <a:ext cx="3191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↓↓↓↓↓↓ ↓↓ ↓↓↓↓</a:t>
            </a:r>
          </a:p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ATTACK AT DAWN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52800" y="35798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If you had the key, you could </a:t>
            </a:r>
            <a:r>
              <a:rPr lang="en-US" b="1" dirty="0" smtClean="0">
                <a:solidFill>
                  <a:srgbClr val="0000FF"/>
                </a:solidFill>
              </a:rPr>
              <a:t>decrypt…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8194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How secure is this?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85800" y="1828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… but if there is noise</a:t>
            </a:r>
            <a:endParaRPr lang="en-US" sz="4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685800" y="2667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the GCD attack doesn’t work</a:t>
            </a:r>
            <a:endParaRPr lang="en-US" sz="32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685800" y="3429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and neither does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any attack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(we believe) </a:t>
            </a: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914400" y="41910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… this is called the </a:t>
            </a:r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approximate GCD assumption</a:t>
            </a:r>
            <a:endParaRPr lang="en-US" b="1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64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(b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00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810000" y="28956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(b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3855197" y="3810000"/>
            <a:ext cx="330760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i="1" dirty="0" smtClean="0">
                <a:solidFill>
                  <a:srgbClr val="0000CC"/>
                </a:solidFill>
                <a:cs typeface="Arial" charset="0"/>
              </a:rPr>
              <a:t>Odd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if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=0,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=1 (or)</a:t>
            </a:r>
          </a:p>
          <a:p>
            <a:pPr>
              <a:buFont typeface="Arial" charset="0"/>
              <a:buNone/>
            </a:pP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         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=1,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=0</a:t>
            </a:r>
          </a:p>
          <a:p>
            <a:pPr>
              <a:buFont typeface="Arial" charset="0"/>
              <a:buNone/>
            </a:pPr>
            <a:r>
              <a:rPr lang="en-US" sz="2400" i="1" dirty="0" smtClean="0">
                <a:solidFill>
                  <a:srgbClr val="FF0000"/>
                </a:solidFill>
                <a:cs typeface="Arial" charset="0"/>
              </a:rPr>
              <a:t>Even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if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=0,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=0 (or)</a:t>
            </a:r>
          </a:p>
          <a:p>
            <a:pPr>
              <a:buFont typeface="Arial" charset="0"/>
              <a:buNone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         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=1, b</a:t>
            </a:r>
            <a:r>
              <a:rPr lang="en-US" sz="2400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=1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/>
        </p:nvSpPr>
        <p:spPr bwMode="auto">
          <a:xfrm rot="5400000">
            <a:off x="4853941" y="24612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4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810000" y="28956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XORing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066800" y="28194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(b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3962400" y="3733800"/>
            <a:ext cx="20122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err="1">
                <a:solidFill>
                  <a:srgbClr val="0000CC"/>
                </a:solidFill>
                <a:cs typeface="Arial" charset="0"/>
              </a:rPr>
              <a:t>l</a:t>
            </a:r>
            <a:r>
              <a:rPr lang="en-US" sz="2400" b="1" i="1" dirty="0" err="1" smtClean="0">
                <a:solidFill>
                  <a:srgbClr val="0000CC"/>
                </a:solidFill>
                <a:cs typeface="Arial" charset="0"/>
              </a:rPr>
              <a:t>sb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=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 XOR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/>
        </p:nvSpPr>
        <p:spPr bwMode="auto">
          <a:xfrm rot="5400000">
            <a:off x="4853941" y="24612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61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ANDing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066800" y="2667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-q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7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685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err="1" smtClean="0">
                <a:solidFill>
                  <a:srgbClr val="00B050"/>
                </a:solidFill>
                <a:cs typeface="Arial" charset="0"/>
              </a:rPr>
              <a:t>ANDing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 two </a:t>
            </a:r>
            <a:r>
              <a:rPr lang="en-US" sz="3200" i="1" dirty="0">
                <a:solidFill>
                  <a:srgbClr val="00B050"/>
                </a:solidFill>
                <a:cs typeface="Arial" charset="0"/>
              </a:rPr>
              <a:t>e</a:t>
            </a:r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ncrypted bits:</a:t>
            </a:r>
            <a:endParaRPr lang="en-US" sz="3200" b="1" dirty="0">
              <a:solidFill>
                <a:srgbClr val="0000CC"/>
              </a:solidFill>
              <a:cs typeface="Arial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17" name="Rectangle 16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066800" y="12192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5334000" y="3733800"/>
            <a:ext cx="20122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err="1">
                <a:solidFill>
                  <a:srgbClr val="0000CC"/>
                </a:solidFill>
                <a:cs typeface="Arial" charset="0"/>
              </a:rPr>
              <a:t>l</a:t>
            </a:r>
            <a:r>
              <a:rPr lang="en-US" sz="2400" b="1" i="1" dirty="0" err="1" smtClean="0">
                <a:solidFill>
                  <a:srgbClr val="0000CC"/>
                </a:solidFill>
                <a:cs typeface="Arial" charset="0"/>
              </a:rPr>
              <a:t>sb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=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1</a:t>
            </a: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 AND b</a:t>
            </a:r>
            <a:r>
              <a:rPr lang="en-US" sz="2400" b="1" i="1" baseline="-25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5" name="AutoShape 14"/>
          <p:cNvSpPr>
            <a:spLocks/>
          </p:cNvSpPr>
          <p:nvPr/>
        </p:nvSpPr>
        <p:spPr bwMode="auto">
          <a:xfrm rot="5400000">
            <a:off x="6286499" y="1943101"/>
            <a:ext cx="152399" cy="3124199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066800" y="1905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 smtClean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=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·p + (2·r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800600" y="2895600"/>
            <a:ext cx="3124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066800" y="2667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-q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0" y="23622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66800" y="2286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(b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505200" y="30480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noise= 2 * (initial noise)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 rot="5400000">
            <a:off x="4853941" y="18516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-2p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-p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70104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7315201" y="54864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400800" y="5257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he “noise” =  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2·r+b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10000" y="2362200"/>
            <a:ext cx="2286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66800" y="2286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 dirty="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="1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 + q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 dirty="0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 + (b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+b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)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505200" y="3048000"/>
            <a:ext cx="323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noise= 2 * (initial noise)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7" name="AutoShape 14"/>
          <p:cNvSpPr>
            <a:spLocks/>
          </p:cNvSpPr>
          <p:nvPr/>
        </p:nvSpPr>
        <p:spPr bwMode="auto">
          <a:xfrm rot="5400000">
            <a:off x="4853941" y="1851660"/>
            <a:ext cx="152399" cy="2240280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4972050" y="4419600"/>
            <a:ext cx="310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rgbClr val="0000CC"/>
                </a:solidFill>
                <a:cs typeface="Arial" charset="0"/>
              </a:rPr>
              <a:t>noise = (initial noise)</a:t>
            </a:r>
            <a:r>
              <a:rPr lang="en-US" sz="2400" b="1" i="1" baseline="30000" dirty="0" smtClean="0">
                <a:solidFill>
                  <a:srgbClr val="0000CC"/>
                </a:solidFill>
                <a:cs typeface="Arial" charset="0"/>
              </a:rPr>
              <a:t>2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AutoShape 14"/>
          <p:cNvSpPr>
            <a:spLocks/>
          </p:cNvSpPr>
          <p:nvPr/>
        </p:nvSpPr>
        <p:spPr bwMode="auto">
          <a:xfrm rot="5400000">
            <a:off x="6286499" y="2705101"/>
            <a:ext cx="152399" cy="3124199"/>
          </a:xfrm>
          <a:prstGeom prst="righ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800600" y="3657600"/>
            <a:ext cx="3124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066800" y="34290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 b="1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="1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 =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p·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+c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-q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·q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</a:t>
            </a:r>
            <a:r>
              <a:rPr lang="en-US" sz="2400" b="1">
                <a:solidFill>
                  <a:srgbClr val="0000CC"/>
                </a:solidFill>
                <a:cs typeface="Arial" charset="0"/>
              </a:rPr>
              <a:t>2·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(r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+r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) + 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1</a:t>
            </a:r>
            <a:r>
              <a:rPr lang="en-US" sz="2400">
                <a:solidFill>
                  <a:prstClr val="black"/>
                </a:solidFill>
                <a:cs typeface="Arial" charset="0"/>
              </a:rPr>
              <a:t>b</a:t>
            </a:r>
            <a:r>
              <a:rPr lang="en-US" sz="2400" baseline="-25000">
                <a:solidFill>
                  <a:prstClr val="black"/>
                </a:solidFill>
                <a:cs typeface="Arial" charset="0"/>
              </a:rPr>
              <a:t>2</a:t>
            </a: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19350"/>
            <a:ext cx="1924050" cy="238125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09600" y="21336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Julius </a:t>
            </a:r>
            <a:r>
              <a:rPr lang="en-US" sz="1400" i="0" dirty="0" err="1" smtClean="0">
                <a:solidFill>
                  <a:schemeClr val="tx1"/>
                </a:solidFill>
              </a:rPr>
              <a:t>Ceasar</a:t>
            </a:r>
            <a:r>
              <a:rPr lang="en-US" sz="1400" i="0" dirty="0" smtClean="0">
                <a:solidFill>
                  <a:schemeClr val="tx1"/>
                </a:solidFill>
              </a:rPr>
              <a:t> (100-44 BC)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13" y="2743200"/>
            <a:ext cx="2494687" cy="178117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352800" y="35798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If you had the key, you could </a:t>
            </a:r>
            <a:r>
              <a:rPr lang="en-US" b="1" dirty="0" smtClean="0">
                <a:solidFill>
                  <a:srgbClr val="0000FF"/>
                </a:solidFill>
              </a:rPr>
              <a:t>decrypt…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819400"/>
            <a:ext cx="3191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DWWDFN DW GDZQ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53340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Symmetric Encryption: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Encryption and Decryption use the same key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56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553200" y="5257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 noise=-14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 what’s the problem?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553200" y="525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 noise=-14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 what’s the problem?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153151" y="5486400"/>
            <a:ext cx="95249" cy="3810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876800" y="5029200"/>
            <a:ext cx="20307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 decryption will recover noise’=3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6200" y="5943600"/>
            <a:ext cx="9601200" cy="762000"/>
            <a:chOff x="-76200" y="5943600"/>
            <a:chExt cx="9601200" cy="762000"/>
          </a:xfrm>
        </p:grpSpPr>
        <p:sp>
          <p:nvSpPr>
            <p:cNvPr id="3" name="Rectangle 2"/>
            <p:cNvSpPr/>
            <p:nvPr/>
          </p:nvSpPr>
          <p:spPr>
            <a:xfrm>
              <a:off x="4526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6096000"/>
              <a:ext cx="95250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33"/>
            <p:cNvSpPr>
              <a:spLocks noChangeArrowheads="1"/>
            </p:cNvSpPr>
            <p:nvPr/>
          </p:nvSpPr>
          <p:spPr bwMode="auto">
            <a:xfrm>
              <a:off x="4419600" y="6096000"/>
              <a:ext cx="4572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>
                  <a:solidFill>
                    <a:prstClr val="black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50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74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98281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0" y="5943600"/>
              <a:ext cx="45719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58674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auto">
            <a:xfrm>
              <a:off x="7315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33"/>
            <p:cNvSpPr>
              <a:spLocks noChangeArrowheads="1"/>
            </p:cNvSpPr>
            <p:nvPr/>
          </p:nvSpPr>
          <p:spPr bwMode="auto">
            <a:xfrm>
              <a:off x="87630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-76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-51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1219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-34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743200" y="6096000"/>
              <a:ext cx="60960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prstClr val="black"/>
                  </a:solidFill>
                  <a:cs typeface="Arial" charset="0"/>
                </a:rPr>
                <a:t>-17</a:t>
              </a:r>
              <a:endParaRPr lang="en-US" sz="2400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400800" y="5943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6934200" y="5181600"/>
            <a:ext cx="190499" cy="12192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6553200" y="5257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 noise=-14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1" name="Picture 24" descr="w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90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487118" y="914400"/>
            <a:ext cx="47137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t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he </a:t>
            </a:r>
            <a:r>
              <a:rPr lang="en-US" sz="4800" i="1" dirty="0">
                <a:solidFill>
                  <a:srgbClr val="00B050"/>
                </a:solidFill>
                <a:cs typeface="Arial" charset="0"/>
              </a:rPr>
              <a:t>n</a:t>
            </a:r>
            <a:r>
              <a:rPr lang="en-US" sz="4800" i="1" dirty="0" smtClean="0">
                <a:solidFill>
                  <a:srgbClr val="00B050"/>
                </a:solidFill>
                <a:cs typeface="Arial" charset="0"/>
              </a:rPr>
              <a:t>oise grows!</a:t>
            </a:r>
            <a:endParaRPr lang="en-US" sz="4800" b="1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0" y="177800"/>
            <a:ext cx="2034540" cy="2034540"/>
          </a:xfrm>
          <a:prstGeom prst="rect">
            <a:avLst/>
          </a:prstGeom>
        </p:spPr>
      </p:pic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 what’s the problem?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324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20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990600" y="3276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If the |noise| &gt; p/2, then … 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1219200" y="3962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decryption will output an incorrect bit 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6" name="Left Brace 35"/>
          <p:cNvSpPr/>
          <p:nvPr/>
        </p:nvSpPr>
        <p:spPr>
          <a:xfrm>
            <a:off x="6153151" y="5486400"/>
            <a:ext cx="95249" cy="38100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876800" y="5029200"/>
            <a:ext cx="203073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 decryption will recover noise’=3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7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38200" y="9906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solidFill>
                  <a:prstClr val="black"/>
                </a:solidFill>
                <a:cs typeface="Arial" charset="0"/>
              </a:rPr>
              <a:t>So, what did we accomplish? </a:t>
            </a:r>
            <a:endParaRPr lang="en-US" sz="48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we can do lots of additions and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some multiplications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(= a “somewhat </a:t>
            </a:r>
            <a:r>
              <a:rPr lang="en-US" sz="2400" i="1" dirty="0" err="1" smtClean="0">
                <a:solidFill>
                  <a:prstClr val="black"/>
                </a:solidFill>
                <a:cs typeface="Arial" charset="0"/>
              </a:rPr>
              <a:t>homomorphic</a:t>
            </a:r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” encryption)</a:t>
            </a:r>
            <a:endParaRPr lang="en-US" sz="24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38200" y="9906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solidFill>
                  <a:prstClr val="black"/>
                </a:solidFill>
                <a:cs typeface="Arial" charset="0"/>
              </a:rPr>
              <a:t>So, what did we accomplish? </a:t>
            </a:r>
            <a:endParaRPr lang="en-US" sz="48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we can do lots of additions and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some multiplications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1430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00FF"/>
                </a:solidFill>
                <a:cs typeface="Arial" charset="0"/>
              </a:rPr>
              <a:t>… enough to do many useful tasks, e.g.,	database search, spam filtering etc. </a:t>
            </a:r>
            <a:endParaRPr lang="en-US" sz="3200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(= a “somewhat </a:t>
            </a:r>
            <a:r>
              <a:rPr lang="en-US" sz="2400" i="1" dirty="0" err="1" smtClean="0">
                <a:solidFill>
                  <a:prstClr val="black"/>
                </a:solidFill>
                <a:cs typeface="Arial" charset="0"/>
              </a:rPr>
              <a:t>homomorphic</a:t>
            </a:r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” encryption)</a:t>
            </a:r>
            <a:endParaRPr lang="en-US" sz="24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38200" y="9906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solidFill>
                  <a:prstClr val="black"/>
                </a:solidFill>
                <a:cs typeface="Arial" charset="0"/>
              </a:rPr>
              <a:t>So, what did we accomplish? </a:t>
            </a:r>
            <a:endParaRPr lang="en-US" sz="48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990600" y="1828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we can do lots of additions and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1143000" y="25146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some multiplications</a:t>
            </a:r>
            <a:endParaRPr lang="en-US" sz="32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143000" y="3733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00FF"/>
                </a:solidFill>
                <a:cs typeface="Arial" charset="0"/>
              </a:rPr>
              <a:t>… enough to do many useful tasks, e.g.,	database search, spam filtering etc. </a:t>
            </a:r>
            <a:endParaRPr lang="en-US" sz="3200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838200" y="53340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800" i="1" dirty="0" smtClean="0">
                <a:solidFill>
                  <a:prstClr val="black"/>
                </a:solidFill>
                <a:cs typeface="Arial" charset="0"/>
              </a:rPr>
              <a:t>But I promised much more …</a:t>
            </a:r>
            <a:endParaRPr lang="en-US" sz="48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1447800" y="29718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(= a “somewhat </a:t>
            </a:r>
            <a:r>
              <a:rPr lang="en-US" sz="2400" i="1" dirty="0" err="1" smtClean="0">
                <a:solidFill>
                  <a:prstClr val="black"/>
                </a:solidFill>
                <a:cs typeface="Arial" charset="0"/>
              </a:rPr>
              <a:t>homomorphic</a:t>
            </a:r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” encryption)</a:t>
            </a:r>
            <a:endParaRPr lang="en-US" sz="24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48768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solidFill>
                  <a:prstClr val="black"/>
                </a:solidFill>
              </a:rPr>
              <a:t>RSA&amp;friends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mult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ZERO</a:t>
            </a:r>
            <a:r>
              <a:rPr lang="en-US" sz="1800" dirty="0" smtClean="0">
                <a:solidFill>
                  <a:prstClr val="black"/>
                </a:solidFill>
              </a:rPr>
              <a:t> add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Fully </a:t>
            </a:r>
            <a:r>
              <a:rPr lang="en-US" sz="1800" dirty="0" err="1" smtClean="0">
                <a:solidFill>
                  <a:prstClr val="black"/>
                </a:solidFill>
              </a:rPr>
              <a:t>homomorphic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</a:t>
            </a:r>
            <a:r>
              <a:rPr lang="en-US" sz="1800" dirty="0" smtClean="0">
                <a:solidFill>
                  <a:prstClr val="black"/>
                </a:solidFill>
              </a:rPr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 </a:t>
            </a:r>
            <a:r>
              <a:rPr lang="en-US" sz="1800" dirty="0" err="1" smtClean="0">
                <a:solidFill>
                  <a:prstClr val="black"/>
                </a:solidFill>
              </a:rPr>
              <a:t>mult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6391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3400" y="5562600"/>
            <a:ext cx="815340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2800" y="4914900"/>
            <a:ext cx="22860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solidFill>
                  <a:prstClr val="black"/>
                </a:solidFill>
              </a:rPr>
              <a:t>Fully </a:t>
            </a:r>
            <a:r>
              <a:rPr lang="en-US" sz="1800" dirty="0" err="1" smtClean="0">
                <a:solidFill>
                  <a:prstClr val="black"/>
                </a:solidFill>
              </a:rPr>
              <a:t>homomorphic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5344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486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</a:t>
            </a:r>
            <a:r>
              <a:rPr lang="en-US" sz="1800" dirty="0" smtClean="0">
                <a:solidFill>
                  <a:prstClr val="black"/>
                </a:solidFill>
              </a:rPr>
              <a:t> add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 </a:t>
            </a:r>
            <a:r>
              <a:rPr lang="en-US" sz="1800" dirty="0" err="1" smtClean="0">
                <a:solidFill>
                  <a:prstClr val="black"/>
                </a:solidFill>
              </a:rPr>
              <a:t>mult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72200" y="5410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24475" y="57912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WE ARE HERE!</a:t>
            </a:r>
          </a:p>
        </p:txBody>
      </p:sp>
      <p:sp>
        <p:nvSpPr>
          <p:cNvPr id="20" name="Freeform 19"/>
          <p:cNvSpPr/>
          <p:nvPr/>
        </p:nvSpPr>
        <p:spPr>
          <a:xfrm>
            <a:off x="6233411" y="4403198"/>
            <a:ext cx="2300989" cy="1121302"/>
          </a:xfrm>
          <a:custGeom>
            <a:avLst/>
            <a:gdLst>
              <a:gd name="connsiteX0" fmla="*/ 0 w 2473377"/>
              <a:gd name="connsiteY0" fmla="*/ 915106 h 915106"/>
              <a:gd name="connsiteX1" fmla="*/ 1274164 w 2473377"/>
              <a:gd name="connsiteY1" fmla="*/ 706 h 915106"/>
              <a:gd name="connsiteX2" fmla="*/ 2473377 w 2473377"/>
              <a:gd name="connsiteY2" fmla="*/ 795184 h 91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3377" h="915106">
                <a:moveTo>
                  <a:pt x="0" y="915106"/>
                </a:moveTo>
                <a:cubicBezTo>
                  <a:pt x="430967" y="467899"/>
                  <a:pt x="861935" y="20693"/>
                  <a:pt x="1274164" y="706"/>
                </a:cubicBezTo>
                <a:cubicBezTo>
                  <a:pt x="1686394" y="-19281"/>
                  <a:pt x="2079885" y="387951"/>
                  <a:pt x="2473377" y="795184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543675" y="3962400"/>
            <a:ext cx="2143125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[bootstrapping]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524000" y="28956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but how?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1528996" y="14478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… If you can go a (large) part of the way,</a:t>
            </a:r>
            <a:endParaRPr lang="en-US" sz="28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2514600" y="19050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then you can go all the way.</a:t>
            </a:r>
            <a:endParaRPr lang="en-US" sz="28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48768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solidFill>
                  <a:prstClr val="black"/>
                </a:solidFill>
              </a:rPr>
              <a:t>RSA&amp;friends</a:t>
            </a: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2400" y="5791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MANY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mult</a:t>
            </a:r>
            <a:endParaRPr lang="en-US" sz="1800" dirty="0" smtClean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ZERO</a:t>
            </a:r>
            <a:r>
              <a:rPr lang="en-US" sz="1800" dirty="0" smtClean="0">
                <a:solidFill>
                  <a:prstClr val="black"/>
                </a:solidFill>
              </a:rPr>
              <a:t> add</a:t>
            </a:r>
          </a:p>
        </p:txBody>
      </p:sp>
    </p:spTree>
    <p:extLst>
      <p:ext uri="{BB962C8B-B14F-4D97-AF65-F5344CB8AC3E}">
        <p14:creationId xmlns:p14="http://schemas.microsoft.com/office/powerpoint/2010/main" val="31560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743200" y="5600700"/>
            <a:ext cx="68580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648200" y="32385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Initial noise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27206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4686300" y="32766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Noise after some </a:t>
            </a:r>
          </a:p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sums and products</a:t>
            </a:r>
            <a:endParaRPr lang="en-US" sz="24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29718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27569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53340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Symmetric Encryption: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Encryption and Decryption use the same key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2011680" cy="2596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52055"/>
            <a:ext cx="2142744" cy="2643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2" y="1861782"/>
            <a:ext cx="2014538" cy="252836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381000" y="46482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err="1" smtClean="0">
                <a:solidFill>
                  <a:schemeClr val="tx1"/>
                </a:solidFill>
              </a:rPr>
              <a:t>Vigenere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505200" y="4648200"/>
            <a:ext cx="2667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Enigma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6477000" y="44958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i="0" dirty="0" smtClean="0">
                <a:solidFill>
                  <a:schemeClr val="tx1"/>
                </a:solidFill>
              </a:rPr>
              <a:t>Claude Shannon and</a:t>
            </a:r>
            <a:br>
              <a:rPr lang="en-US" sz="1400" i="0" dirty="0" smtClean="0">
                <a:solidFill>
                  <a:schemeClr val="tx1"/>
                </a:solidFill>
              </a:rPr>
            </a:br>
            <a:r>
              <a:rPr lang="en-US" sz="1400" i="0" dirty="0" smtClean="0">
                <a:solidFill>
                  <a:schemeClr val="tx1"/>
                </a:solidFill>
              </a:rPr>
              <a:t>Information Theory</a:t>
            </a:r>
            <a:endParaRPr lang="en-US" sz="1400" i="0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1430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1900-1950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15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43200" y="29718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648200" y="3200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Bootstrapping = </a:t>
            </a:r>
          </a:p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“Valve” at a fixed height</a:t>
            </a:r>
            <a:endParaRPr lang="en-US" sz="2400" b="1" i="1" dirty="0" smtClean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36195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38481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000" y="36195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10120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43200" y="3848100"/>
            <a:ext cx="685800" cy="196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648200" y="3200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Bootstrapping = </a:t>
            </a:r>
          </a:p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“Valve” at a fixed height</a:t>
            </a:r>
            <a:endParaRPr lang="en-US" sz="2400" b="1" i="1" dirty="0" smtClean="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36195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38481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000" y="36195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39163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43200" y="29718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648200" y="3200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… repeat until done</a:t>
            </a: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3458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743200" y="3848100"/>
            <a:ext cx="685800" cy="196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47900"/>
            <a:ext cx="685800" cy="3581400"/>
            <a:chOff x="381000" y="3048000"/>
            <a:chExt cx="685800" cy="3581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505200" y="56007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505200" y="20193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36195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9000" y="38481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29000" y="36195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4648200" y="3200400"/>
            <a:ext cx="419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… repeat until done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13716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</a:t>
            </a:r>
          </a:p>
        </p:txBody>
      </p:sp>
    </p:spTree>
    <p:extLst>
      <p:ext uri="{BB962C8B-B14F-4D97-AF65-F5344CB8AC3E}">
        <p14:creationId xmlns:p14="http://schemas.microsoft.com/office/powerpoint/2010/main" val="30913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609600" y="762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>
              <a:buFont typeface="Wingdings" pitchFamily="2" charset="2"/>
              <a:buChar char="n"/>
            </a:pPr>
            <a:r>
              <a:rPr lang="en-US" sz="3600" i="1" dirty="0" smtClean="0">
                <a:solidFill>
                  <a:prstClr val="black"/>
                </a:solidFill>
                <a:cs typeface="Arial" charset="0"/>
              </a:rPr>
              <a:t>Lots of new Encryption Schemes</a:t>
            </a:r>
            <a:endParaRPr lang="en-US" sz="36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219200" y="14478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i="1" dirty="0" smtClean="0">
                <a:solidFill>
                  <a:prstClr val="black"/>
                </a:solidFill>
                <a:cs typeface="Arial" charset="0"/>
              </a:rPr>
              <a:t>… simpler, more secure, more efficient</a:t>
            </a:r>
            <a:endParaRPr lang="en-US" sz="3600" b="1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600200" y="20574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e.g., [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Brakerski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Vaikuntanathan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2012]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609600" y="2819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>
              <a:buFont typeface="Wingdings" pitchFamily="2" charset="2"/>
              <a:buChar char="n"/>
            </a:pPr>
            <a:r>
              <a:rPr lang="en-US" sz="3600" i="1" dirty="0" smtClean="0">
                <a:solidFill>
                  <a:prstClr val="black"/>
                </a:solidFill>
                <a:cs typeface="Arial" charset="0"/>
              </a:rPr>
              <a:t>Dramatic Efficiency Improvements</a:t>
            </a:r>
            <a:endParaRPr lang="en-US" sz="3600" b="1" i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093713"/>
              </p:ext>
            </p:extLst>
          </p:nvPr>
        </p:nvGraphicFramePr>
        <p:xfrm>
          <a:off x="2286000" y="3733800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2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0" name="Rectangle 4"/>
          <p:cNvSpPr>
            <a:spLocks noChangeArrowheads="1"/>
          </p:cNvSpPr>
          <p:nvPr/>
        </p:nvSpPr>
        <p:spPr bwMode="auto">
          <a:xfrm>
            <a:off x="609600" y="46482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CC"/>
                </a:solidFill>
                <a:cs typeface="Arial" charset="0"/>
              </a:rPr>
              <a:t>[3] </a:t>
            </a:r>
            <a:r>
              <a:rPr lang="en-US" sz="2400" dirty="0">
                <a:solidFill>
                  <a:srgbClr val="0000CC"/>
                </a:solidFill>
                <a:cs typeface="Arial" charset="0"/>
              </a:rPr>
              <a:t>“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Fully Homomorphic Encryption from the Integers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”,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Marten van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Dijk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, Craig Gentry,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Shai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Halevi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, Vinod Vaikuntanathan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/>
            </a:r>
            <a:br>
              <a:rPr lang="en-US" sz="2400" dirty="0">
                <a:solidFill>
                  <a:prstClr val="black"/>
                </a:solidFill>
                <a:cs typeface="Arial" charset="0"/>
              </a:rPr>
            </a:br>
            <a:r>
              <a:rPr lang="en-US" sz="2400" dirty="0">
                <a:solidFill>
                  <a:prstClr val="black"/>
                </a:solidFill>
                <a:cs typeface="Arial" charset="0"/>
              </a:rPr>
              <a:t>http://eprint.iacr.org/2009/616,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Eurocrypt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2010.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762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 smtClean="0">
                <a:solidFill>
                  <a:srgbClr val="0000CC"/>
                </a:solidFill>
                <a:cs typeface="Arial" charset="0"/>
              </a:rPr>
              <a:t>References:</a:t>
            </a:r>
            <a:endParaRPr lang="en-US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2954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 dirty="0">
                <a:solidFill>
                  <a:srgbClr val="0000CC"/>
                </a:solidFill>
                <a:cs typeface="Arial" charset="0"/>
              </a:rPr>
              <a:t>[1] </a:t>
            </a:r>
            <a:r>
              <a:rPr lang="en-US" sz="2800" i="1" dirty="0" smtClean="0">
                <a:solidFill>
                  <a:srgbClr val="0000CC"/>
                </a:solidFill>
                <a:cs typeface="Arial" charset="0"/>
              </a:rPr>
              <a:t>“</a:t>
            </a:r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Computing arbitrary functions of Encrypted Data”,</a:t>
            </a:r>
          </a:p>
          <a:p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Craig Gentry, Communications of the ACM 53(3),  2010.</a:t>
            </a:r>
            <a:endParaRPr lang="en-US" sz="2800" i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8956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 dirty="0" smtClean="0">
                <a:solidFill>
                  <a:srgbClr val="0000CC"/>
                </a:solidFill>
                <a:cs typeface="Arial" charset="0"/>
              </a:rPr>
              <a:t>[2] “</a:t>
            </a:r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Computing Blindfolded: New Developments in Fully Homomorphic Encryption”,</a:t>
            </a:r>
          </a:p>
          <a:p>
            <a:r>
              <a:rPr lang="en-US" sz="2800" i="1" dirty="0" err="1" smtClean="0">
                <a:solidFill>
                  <a:prstClr val="black"/>
                </a:solidFill>
                <a:cs typeface="Arial" charset="0"/>
              </a:rPr>
              <a:t>Vinod</a:t>
            </a:r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cs typeface="Arial" charset="0"/>
              </a:rPr>
              <a:t>Vaikuntanathan</a:t>
            </a:r>
            <a:r>
              <a:rPr lang="en-US" sz="2800" i="1" dirty="0" smtClean="0">
                <a:solidFill>
                  <a:prstClr val="black"/>
                </a:solidFill>
                <a:cs typeface="Arial" charset="0"/>
              </a:rPr>
              <a:t>, IEEE Foundations of Computer Science Invited Talk,  2012.</a:t>
            </a:r>
            <a:endParaRPr lang="en-US" sz="2800" i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enaloh\AppData\Local\Microsoft\Windows\Temporary Internet Files\Content.IE5\VA9VHUM1\MP90042795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14600"/>
            <a:ext cx="3631442" cy="27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200400" y="11430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prstClr val="black"/>
                </a:solidFill>
                <a:cs typeface="Arial" charset="0"/>
              </a:rPr>
              <a:t>Thank You! 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needs prior setup!</a:t>
            </a:r>
          </a:p>
        </p:txBody>
      </p:sp>
      <p:pic>
        <p:nvPicPr>
          <p:cNvPr id="6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1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1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35175" y="1790701"/>
            <a:ext cx="53340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Oval Callout 1"/>
          <p:cNvSpPr/>
          <p:nvPr/>
        </p:nvSpPr>
        <p:spPr>
          <a:xfrm>
            <a:off x="3505200" y="2057402"/>
            <a:ext cx="2133600" cy="1143000"/>
          </a:xfrm>
          <a:prstGeom prst="wedgeEllipseCallout">
            <a:avLst>
              <a:gd name="adj1" fmla="val -51737"/>
              <a:gd name="adj2" fmla="val 52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agree on a key: 110011001</a:t>
            </a:r>
            <a:endParaRPr lang="en-CA" dirty="0"/>
          </a:p>
        </p:txBody>
      </p:sp>
      <p:sp>
        <p:nvSpPr>
          <p:cNvPr id="9" name="Oval Callout 8"/>
          <p:cNvSpPr/>
          <p:nvPr/>
        </p:nvSpPr>
        <p:spPr>
          <a:xfrm>
            <a:off x="4049712" y="3431845"/>
            <a:ext cx="914400" cy="571500"/>
          </a:xfrm>
          <a:prstGeom prst="wedgeEllipseCallout">
            <a:avLst>
              <a:gd name="adj1" fmla="val 78114"/>
              <a:gd name="adj2" fmla="val 21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17993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80037"/>
            <a:ext cx="4953000" cy="433496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Symmetric Encryption just doesn’t scale!</a:t>
            </a:r>
          </a:p>
        </p:txBody>
      </p:sp>
    </p:spTree>
    <p:extLst>
      <p:ext uri="{BB962C8B-B14F-4D97-AF65-F5344CB8AC3E}">
        <p14:creationId xmlns:p14="http://schemas.microsoft.com/office/powerpoint/2010/main" val="344384050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Asymmetric Encryption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Bob encrypts to Alice using her </a:t>
            </a:r>
            <a:r>
              <a:rPr lang="en-US" b="1" u="sng" dirty="0" smtClean="0">
                <a:solidFill>
                  <a:srgbClr val="0000FF"/>
                </a:solidFill>
              </a:rPr>
              <a:t>Public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Callout 9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12" name="Oval Callout 11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320" y="4930914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5486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Asymmetric Encryption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199"/>
            <a:ext cx="3733800" cy="3414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76400"/>
            <a:ext cx="4637990" cy="325158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7620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err="1" smtClean="0">
                <a:solidFill>
                  <a:schemeClr val="tx1"/>
                </a:solidFill>
              </a:rPr>
              <a:t>Merkle</a:t>
            </a:r>
            <a:r>
              <a:rPr lang="en-US" sz="1400" b="1" i="0" dirty="0" smtClean="0">
                <a:solidFill>
                  <a:schemeClr val="tx1"/>
                </a:solidFill>
              </a:rPr>
              <a:t>, Hellman and Diffie (1976)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181600" y="51054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None/>
              <a:defRPr sz="20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b="1" i="0" dirty="0" smtClean="0">
                <a:solidFill>
                  <a:schemeClr val="tx1"/>
                </a:solidFill>
              </a:rPr>
              <a:t>Shamir, Rivest and Adleman (1978)</a:t>
            </a:r>
            <a:endParaRPr lang="en-US" sz="1400" b="1" i="0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2400" y="6096000"/>
            <a:ext cx="8915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Encryption uses a public key,  Decryption uses the secret key</a:t>
            </a:r>
            <a:endParaRPr lang="en-US" sz="28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14300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(1970s)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153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9436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Asymmetric Encryption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371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Alice decrypts using her </a:t>
            </a:r>
            <a:r>
              <a:rPr lang="en-US" b="1" u="sng" dirty="0" smtClean="0">
                <a:solidFill>
                  <a:srgbClr val="0000FF"/>
                </a:solidFill>
              </a:rPr>
              <a:t>Secret Key</a:t>
            </a:r>
            <a:r>
              <a:rPr lang="en-US" b="1" dirty="0" smtClean="0">
                <a:solidFill>
                  <a:srgbClr val="0000FF"/>
                </a:solidFill>
              </a:rPr>
              <a:t>…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3" descr="image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3827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69945"/>
            <a:ext cx="14255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4857" y="2133600"/>
            <a:ext cx="8305800" cy="3619499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Callout 9"/>
          <p:cNvSpPr/>
          <p:nvPr/>
        </p:nvSpPr>
        <p:spPr>
          <a:xfrm>
            <a:off x="3097212" y="2400300"/>
            <a:ext cx="2949576" cy="914398"/>
          </a:xfrm>
          <a:prstGeom prst="wedgeEllipseCallout">
            <a:avLst>
              <a:gd name="adj1" fmla="val -31908"/>
              <a:gd name="adj2" fmla="val 3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Public Key</a:t>
            </a:r>
            <a:endParaRPr lang="en-CA" dirty="0"/>
          </a:p>
        </p:txBody>
      </p:sp>
      <p:sp>
        <p:nvSpPr>
          <p:cNvPr id="12" name="Oval Callout 11"/>
          <p:cNvSpPr/>
          <p:nvPr/>
        </p:nvSpPr>
        <p:spPr>
          <a:xfrm>
            <a:off x="7199193" y="3827914"/>
            <a:ext cx="1487607" cy="1048886"/>
          </a:xfrm>
          <a:prstGeom prst="wedgeEllipseCallout">
            <a:avLst>
              <a:gd name="adj1" fmla="val 47960"/>
              <a:gd name="adj2" fmla="val 15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Alice’s Secret Key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4265613"/>
            <a:ext cx="2438400" cy="15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3505200"/>
            <a:ext cx="2332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*&amp;%&amp;(!%^(!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953000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Hello!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6172200"/>
            <a:ext cx="685800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3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209800" y="3200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Problem: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Add and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Mult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increase noise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209800" y="3962400"/>
            <a:ext cx="64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(Add doubles,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Mult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squares the noise)</a:t>
            </a:r>
          </a:p>
        </p:txBody>
      </p:sp>
    </p:spTree>
    <p:extLst>
      <p:ext uri="{BB962C8B-B14F-4D97-AF65-F5344CB8AC3E}">
        <p14:creationId xmlns:p14="http://schemas.microsoft.com/office/powerpoint/2010/main" val="133115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762000" y="6858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method” …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219200" y="1219200"/>
            <a:ext cx="715780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If you can go a (large) part of the way,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1524000" y="1752600"/>
            <a:ext cx="525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then you can go all the way…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209800" y="3200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Problem: 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Add and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Mult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increase noise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209800" y="3962400"/>
            <a:ext cx="64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(Add doubles,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Mult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squares the noise)</a:t>
            </a: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2209800" y="47244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So, we want to do 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noise-reduction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44830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</p:spTree>
    <p:extLst>
      <p:ext uri="{BB962C8B-B14F-4D97-AF65-F5344CB8AC3E}">
        <p14:creationId xmlns:p14="http://schemas.microsoft.com/office/powerpoint/2010/main" val="1694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</p:spTree>
    <p:extLst>
      <p:ext uri="{BB962C8B-B14F-4D97-AF65-F5344CB8AC3E}">
        <p14:creationId xmlns:p14="http://schemas.microsoft.com/office/powerpoint/2010/main" val="42267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and recovers the message</a:t>
            </a:r>
          </a:p>
        </p:txBody>
      </p:sp>
    </p:spTree>
    <p:extLst>
      <p:ext uri="{BB962C8B-B14F-4D97-AF65-F5344CB8AC3E}">
        <p14:creationId xmlns:p14="http://schemas.microsoft.com/office/powerpoint/2010/main" val="3768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3657600"/>
            <a:ext cx="685800" cy="29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953000" y="4953000"/>
            <a:ext cx="2379828" cy="1790700"/>
          </a:xfrm>
          <a:custGeom>
            <a:avLst/>
            <a:gdLst>
              <a:gd name="connsiteX0" fmla="*/ 887104 w 1842447"/>
              <a:gd name="connsiteY0" fmla="*/ 40944 h 1787857"/>
              <a:gd name="connsiteX1" fmla="*/ 600501 w 1842447"/>
              <a:gd name="connsiteY1" fmla="*/ 68239 h 1787857"/>
              <a:gd name="connsiteX2" fmla="*/ 504967 w 1842447"/>
              <a:gd name="connsiteY2" fmla="*/ 81887 h 1787857"/>
              <a:gd name="connsiteX3" fmla="*/ 300250 w 1842447"/>
              <a:gd name="connsiteY3" fmla="*/ 177421 h 1787857"/>
              <a:gd name="connsiteX4" fmla="*/ 204716 w 1842447"/>
              <a:gd name="connsiteY4" fmla="*/ 272956 h 1787857"/>
              <a:gd name="connsiteX5" fmla="*/ 177421 w 1842447"/>
              <a:gd name="connsiteY5" fmla="*/ 382138 h 1787857"/>
              <a:gd name="connsiteX6" fmla="*/ 136477 w 1842447"/>
              <a:gd name="connsiteY6" fmla="*/ 464024 h 1787857"/>
              <a:gd name="connsiteX7" fmla="*/ 81886 w 1842447"/>
              <a:gd name="connsiteY7" fmla="*/ 573206 h 1787857"/>
              <a:gd name="connsiteX8" fmla="*/ 68238 w 1842447"/>
              <a:gd name="connsiteY8" fmla="*/ 627797 h 1787857"/>
              <a:gd name="connsiteX9" fmla="*/ 40943 w 1842447"/>
              <a:gd name="connsiteY9" fmla="*/ 682389 h 1787857"/>
              <a:gd name="connsiteX10" fmla="*/ 0 w 1842447"/>
              <a:gd name="connsiteY10" fmla="*/ 832514 h 1787857"/>
              <a:gd name="connsiteX11" fmla="*/ 27295 w 1842447"/>
              <a:gd name="connsiteY11" fmla="*/ 1091821 h 1787857"/>
              <a:gd name="connsiteX12" fmla="*/ 68238 w 1842447"/>
              <a:gd name="connsiteY12" fmla="*/ 1160060 h 1787857"/>
              <a:gd name="connsiteX13" fmla="*/ 191068 w 1842447"/>
              <a:gd name="connsiteY13" fmla="*/ 1419368 h 1787857"/>
              <a:gd name="connsiteX14" fmla="*/ 272955 w 1842447"/>
              <a:gd name="connsiteY14" fmla="*/ 1501254 h 1787857"/>
              <a:gd name="connsiteX15" fmla="*/ 327546 w 1842447"/>
              <a:gd name="connsiteY15" fmla="*/ 1542197 h 1787857"/>
              <a:gd name="connsiteX16" fmla="*/ 450376 w 1842447"/>
              <a:gd name="connsiteY16" fmla="*/ 1583141 h 1787857"/>
              <a:gd name="connsiteX17" fmla="*/ 518615 w 1842447"/>
              <a:gd name="connsiteY17" fmla="*/ 1596789 h 1787857"/>
              <a:gd name="connsiteX18" fmla="*/ 655092 w 1842447"/>
              <a:gd name="connsiteY18" fmla="*/ 1637732 h 1787857"/>
              <a:gd name="connsiteX19" fmla="*/ 723331 w 1842447"/>
              <a:gd name="connsiteY19" fmla="*/ 1651380 h 1787857"/>
              <a:gd name="connsiteX20" fmla="*/ 805218 w 1842447"/>
              <a:gd name="connsiteY20" fmla="*/ 1665027 h 1787857"/>
              <a:gd name="connsiteX21" fmla="*/ 900752 w 1842447"/>
              <a:gd name="connsiteY21" fmla="*/ 1692323 h 1787857"/>
              <a:gd name="connsiteX22" fmla="*/ 982638 w 1842447"/>
              <a:gd name="connsiteY22" fmla="*/ 1705971 h 1787857"/>
              <a:gd name="connsiteX23" fmla="*/ 1173707 w 1842447"/>
              <a:gd name="connsiteY23" fmla="*/ 1760562 h 1787857"/>
              <a:gd name="connsiteX24" fmla="*/ 1296537 w 1842447"/>
              <a:gd name="connsiteY24" fmla="*/ 1787857 h 1787857"/>
              <a:gd name="connsiteX25" fmla="*/ 1583140 w 1842447"/>
              <a:gd name="connsiteY25" fmla="*/ 1760562 h 1787857"/>
              <a:gd name="connsiteX26" fmla="*/ 1637731 w 1842447"/>
              <a:gd name="connsiteY26" fmla="*/ 1665027 h 1787857"/>
              <a:gd name="connsiteX27" fmla="*/ 1692322 w 1842447"/>
              <a:gd name="connsiteY27" fmla="*/ 1583141 h 1787857"/>
              <a:gd name="connsiteX28" fmla="*/ 1705970 w 1842447"/>
              <a:gd name="connsiteY28" fmla="*/ 1487606 h 1787857"/>
              <a:gd name="connsiteX29" fmla="*/ 1746913 w 1842447"/>
              <a:gd name="connsiteY29" fmla="*/ 1378424 h 1787857"/>
              <a:gd name="connsiteX30" fmla="*/ 1760561 w 1842447"/>
              <a:gd name="connsiteY30" fmla="*/ 1228299 h 1787857"/>
              <a:gd name="connsiteX31" fmla="*/ 1801504 w 1842447"/>
              <a:gd name="connsiteY31" fmla="*/ 996287 h 1787857"/>
              <a:gd name="connsiteX32" fmla="*/ 1815152 w 1842447"/>
              <a:gd name="connsiteY32" fmla="*/ 627797 h 1787857"/>
              <a:gd name="connsiteX33" fmla="*/ 1828800 w 1842447"/>
              <a:gd name="connsiteY33" fmla="*/ 518615 h 1787857"/>
              <a:gd name="connsiteX34" fmla="*/ 1842447 w 1842447"/>
              <a:gd name="connsiteY34" fmla="*/ 327547 h 1787857"/>
              <a:gd name="connsiteX35" fmla="*/ 1828800 w 1842447"/>
              <a:gd name="connsiteY35" fmla="*/ 95535 h 1787857"/>
              <a:gd name="connsiteX36" fmla="*/ 1787856 w 1842447"/>
              <a:gd name="connsiteY36" fmla="*/ 68239 h 1787857"/>
              <a:gd name="connsiteX37" fmla="*/ 1665027 w 1842447"/>
              <a:gd name="connsiteY37" fmla="*/ 13648 h 1787857"/>
              <a:gd name="connsiteX38" fmla="*/ 1596788 w 1842447"/>
              <a:gd name="connsiteY38" fmla="*/ 0 h 1787857"/>
              <a:gd name="connsiteX39" fmla="*/ 1132764 w 1842447"/>
              <a:gd name="connsiteY39" fmla="*/ 13648 h 1787857"/>
              <a:gd name="connsiteX40" fmla="*/ 1091821 w 1842447"/>
              <a:gd name="connsiteY40" fmla="*/ 27296 h 1787857"/>
              <a:gd name="connsiteX41" fmla="*/ 982638 w 1842447"/>
              <a:gd name="connsiteY41" fmla="*/ 40944 h 1787857"/>
              <a:gd name="connsiteX42" fmla="*/ 873456 w 1842447"/>
              <a:gd name="connsiteY42" fmla="*/ 68239 h 1787857"/>
              <a:gd name="connsiteX43" fmla="*/ 887104 w 1842447"/>
              <a:gd name="connsiteY43" fmla="*/ 40944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42447" h="1787857">
                <a:moveTo>
                  <a:pt x="887104" y="40944"/>
                </a:moveTo>
                <a:cubicBezTo>
                  <a:pt x="841612" y="40944"/>
                  <a:pt x="1012010" y="27089"/>
                  <a:pt x="600501" y="68239"/>
                </a:cubicBezTo>
                <a:cubicBezTo>
                  <a:pt x="568493" y="71440"/>
                  <a:pt x="536812" y="77338"/>
                  <a:pt x="504967" y="81887"/>
                </a:cubicBezTo>
                <a:cubicBezTo>
                  <a:pt x="405257" y="115123"/>
                  <a:pt x="376817" y="112634"/>
                  <a:pt x="300250" y="177421"/>
                </a:cubicBezTo>
                <a:cubicBezTo>
                  <a:pt x="265871" y="206511"/>
                  <a:pt x="204716" y="272956"/>
                  <a:pt x="204716" y="272956"/>
                </a:cubicBezTo>
                <a:cubicBezTo>
                  <a:pt x="195618" y="309350"/>
                  <a:pt x="190038" y="346809"/>
                  <a:pt x="177421" y="382138"/>
                </a:cubicBezTo>
                <a:cubicBezTo>
                  <a:pt x="167157" y="410877"/>
                  <a:pt x="148871" y="436137"/>
                  <a:pt x="136477" y="464024"/>
                </a:cubicBezTo>
                <a:cubicBezTo>
                  <a:pt x="86106" y="577359"/>
                  <a:pt x="182480" y="405554"/>
                  <a:pt x="81886" y="573206"/>
                </a:cubicBezTo>
                <a:cubicBezTo>
                  <a:pt x="77337" y="591403"/>
                  <a:pt x="74824" y="610234"/>
                  <a:pt x="68238" y="627797"/>
                </a:cubicBezTo>
                <a:cubicBezTo>
                  <a:pt x="61094" y="646847"/>
                  <a:pt x="46789" y="662902"/>
                  <a:pt x="40943" y="682389"/>
                </a:cubicBezTo>
                <a:cubicBezTo>
                  <a:pt x="-33292" y="929843"/>
                  <a:pt x="87645" y="613396"/>
                  <a:pt x="0" y="832514"/>
                </a:cubicBezTo>
                <a:cubicBezTo>
                  <a:pt x="9098" y="918950"/>
                  <a:pt x="9569" y="1006735"/>
                  <a:pt x="27295" y="1091821"/>
                </a:cubicBezTo>
                <a:cubicBezTo>
                  <a:pt x="32705" y="1117790"/>
                  <a:pt x="57465" y="1135820"/>
                  <a:pt x="68238" y="1160060"/>
                </a:cubicBezTo>
                <a:cubicBezTo>
                  <a:pt x="125399" y="1288673"/>
                  <a:pt x="113162" y="1325881"/>
                  <a:pt x="191068" y="1419368"/>
                </a:cubicBezTo>
                <a:cubicBezTo>
                  <a:pt x="215780" y="1449023"/>
                  <a:pt x="242074" y="1478093"/>
                  <a:pt x="272955" y="1501254"/>
                </a:cubicBezTo>
                <a:cubicBezTo>
                  <a:pt x="291152" y="1514902"/>
                  <a:pt x="307662" y="1531150"/>
                  <a:pt x="327546" y="1542197"/>
                </a:cubicBezTo>
                <a:cubicBezTo>
                  <a:pt x="364700" y="1562838"/>
                  <a:pt x="409151" y="1573980"/>
                  <a:pt x="450376" y="1583141"/>
                </a:cubicBezTo>
                <a:cubicBezTo>
                  <a:pt x="473020" y="1588173"/>
                  <a:pt x="496236" y="1590686"/>
                  <a:pt x="518615" y="1596789"/>
                </a:cubicBezTo>
                <a:cubicBezTo>
                  <a:pt x="668304" y="1637613"/>
                  <a:pt x="539986" y="1612153"/>
                  <a:pt x="655092" y="1637732"/>
                </a:cubicBezTo>
                <a:cubicBezTo>
                  <a:pt x="677736" y="1642764"/>
                  <a:pt x="700508" y="1647231"/>
                  <a:pt x="723331" y="1651380"/>
                </a:cubicBezTo>
                <a:cubicBezTo>
                  <a:pt x="750557" y="1656330"/>
                  <a:pt x="778255" y="1658805"/>
                  <a:pt x="805218" y="1665027"/>
                </a:cubicBezTo>
                <a:cubicBezTo>
                  <a:pt x="837489" y="1672474"/>
                  <a:pt x="868481" y="1684876"/>
                  <a:pt x="900752" y="1692323"/>
                </a:cubicBezTo>
                <a:cubicBezTo>
                  <a:pt x="927715" y="1698545"/>
                  <a:pt x="955792" y="1699260"/>
                  <a:pt x="982638" y="1705971"/>
                </a:cubicBezTo>
                <a:cubicBezTo>
                  <a:pt x="1046899" y="1722036"/>
                  <a:pt x="1108755" y="1747572"/>
                  <a:pt x="1173707" y="1760562"/>
                </a:cubicBezTo>
                <a:cubicBezTo>
                  <a:pt x="1260339" y="1777887"/>
                  <a:pt x="1219442" y="1768583"/>
                  <a:pt x="1296537" y="1787857"/>
                </a:cubicBezTo>
                <a:cubicBezTo>
                  <a:pt x="1392071" y="1778759"/>
                  <a:pt x="1489364" y="1780948"/>
                  <a:pt x="1583140" y="1760562"/>
                </a:cubicBezTo>
                <a:cubicBezTo>
                  <a:pt x="1593996" y="1758202"/>
                  <a:pt x="1637486" y="1665435"/>
                  <a:pt x="1637731" y="1665027"/>
                </a:cubicBezTo>
                <a:cubicBezTo>
                  <a:pt x="1654609" y="1636897"/>
                  <a:pt x="1692322" y="1583141"/>
                  <a:pt x="1692322" y="1583141"/>
                </a:cubicBezTo>
                <a:cubicBezTo>
                  <a:pt x="1696871" y="1551296"/>
                  <a:pt x="1697681" y="1518688"/>
                  <a:pt x="1705970" y="1487606"/>
                </a:cubicBezTo>
                <a:cubicBezTo>
                  <a:pt x="1715985" y="1450050"/>
                  <a:pt x="1738906" y="1416459"/>
                  <a:pt x="1746913" y="1378424"/>
                </a:cubicBezTo>
                <a:cubicBezTo>
                  <a:pt x="1757265" y="1329254"/>
                  <a:pt x="1755561" y="1278298"/>
                  <a:pt x="1760561" y="1228299"/>
                </a:cubicBezTo>
                <a:cubicBezTo>
                  <a:pt x="1775387" y="1080045"/>
                  <a:pt x="1766918" y="1134633"/>
                  <a:pt x="1801504" y="996287"/>
                </a:cubicBezTo>
                <a:cubicBezTo>
                  <a:pt x="1806053" y="873457"/>
                  <a:pt x="1808140" y="750511"/>
                  <a:pt x="1815152" y="627797"/>
                </a:cubicBezTo>
                <a:cubicBezTo>
                  <a:pt x="1817244" y="591180"/>
                  <a:pt x="1825479" y="555142"/>
                  <a:pt x="1828800" y="518615"/>
                </a:cubicBezTo>
                <a:cubicBezTo>
                  <a:pt x="1834581" y="455026"/>
                  <a:pt x="1837898" y="391236"/>
                  <a:pt x="1842447" y="327547"/>
                </a:cubicBezTo>
                <a:cubicBezTo>
                  <a:pt x="1837898" y="250210"/>
                  <a:pt x="1844760" y="171344"/>
                  <a:pt x="1828800" y="95535"/>
                </a:cubicBezTo>
                <a:cubicBezTo>
                  <a:pt x="1825421" y="79484"/>
                  <a:pt x="1802098" y="76377"/>
                  <a:pt x="1787856" y="68239"/>
                </a:cubicBezTo>
                <a:cubicBezTo>
                  <a:pt x="1758147" y="51263"/>
                  <a:pt x="1695807" y="22882"/>
                  <a:pt x="1665027" y="13648"/>
                </a:cubicBezTo>
                <a:cubicBezTo>
                  <a:pt x="1642809" y="6982"/>
                  <a:pt x="1619534" y="4549"/>
                  <a:pt x="1596788" y="0"/>
                </a:cubicBezTo>
                <a:cubicBezTo>
                  <a:pt x="1442113" y="4549"/>
                  <a:pt x="1287280" y="5296"/>
                  <a:pt x="1132764" y="13648"/>
                </a:cubicBezTo>
                <a:cubicBezTo>
                  <a:pt x="1118399" y="14424"/>
                  <a:pt x="1105975" y="24723"/>
                  <a:pt x="1091821" y="27296"/>
                </a:cubicBezTo>
                <a:cubicBezTo>
                  <a:pt x="1055735" y="33857"/>
                  <a:pt x="1019032" y="36395"/>
                  <a:pt x="982638" y="40944"/>
                </a:cubicBezTo>
                <a:cubicBezTo>
                  <a:pt x="929900" y="58524"/>
                  <a:pt x="939336" y="57260"/>
                  <a:pt x="873456" y="68239"/>
                </a:cubicBezTo>
                <a:cubicBezTo>
                  <a:pt x="868969" y="68987"/>
                  <a:pt x="932596" y="40944"/>
                  <a:pt x="887104" y="40944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 flipH="1" flipV="1">
            <a:off x="4114800" y="5153025"/>
            <a:ext cx="1014483" cy="264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1676400" y="4572000"/>
            <a:ext cx="2819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Fn. that acts on </a:t>
            </a:r>
            <a:r>
              <a:rPr lang="en-US" dirty="0" err="1" smtClean="0">
                <a:solidFill>
                  <a:prstClr val="black"/>
                </a:solidFill>
                <a:cs typeface="Arial" charset="0"/>
              </a:rPr>
              <a:t>ciphertext</a:t>
            </a:r>
            <a:r>
              <a:rPr lang="en-US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cs typeface="Arial" charset="0"/>
              </a:rPr>
              <a:t>and eliminates noise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7169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52578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Asymmetric Encryption: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867400"/>
            <a:ext cx="8534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The Foundation of E-Commerce</a:t>
            </a:r>
          </a:p>
        </p:txBody>
      </p:sp>
      <p:pic>
        <p:nvPicPr>
          <p:cNvPr id="9" name="Picture 8" descr="ama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71687"/>
            <a:ext cx="6381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gm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296550"/>
            <a:ext cx="6400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00400" y="2178843"/>
            <a:ext cx="304800" cy="3048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3200400" y="3352800"/>
            <a:ext cx="304800" cy="304800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7886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What is the best noise-reduction procedure?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4953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something that kills all noise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and recovers the message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114800" y="3581400"/>
            <a:ext cx="297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 b="1" dirty="0" smtClean="0">
                <a:solidFill>
                  <a:srgbClr val="FF0000"/>
                </a:solidFill>
                <a:cs typeface="Arial" charset="0"/>
              </a:rPr>
              <a:t>Decryption!</a:t>
            </a:r>
            <a:r>
              <a:rPr lang="en-US" sz="4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en-US" sz="4400" i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34" name="Explosion 2 33"/>
          <p:cNvSpPr/>
          <p:nvPr/>
        </p:nvSpPr>
        <p:spPr>
          <a:xfrm>
            <a:off x="1706539" y="2971800"/>
            <a:ext cx="3276600" cy="2581275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But I can’t give the secret key out for free!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4267200"/>
            <a:ext cx="1795463" cy="211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2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srgbClr val="00B050"/>
                </a:solidFill>
                <a:cs typeface="Arial" charset="0"/>
              </a:rPr>
              <a:t>Let’s think…</a:t>
            </a:r>
            <a:endParaRPr lang="en-US" sz="32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Explosion 2 39"/>
          <p:cNvSpPr/>
          <p:nvPr/>
        </p:nvSpPr>
        <p:spPr>
          <a:xfrm>
            <a:off x="1706539" y="2971800"/>
            <a:ext cx="3276600" cy="2581275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But I can’t give the secret key out for free!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4267200"/>
            <a:ext cx="1795463" cy="2118243"/>
          </a:xfrm>
          <a:prstGeom prst="rect">
            <a:avLst/>
          </a:prstGeom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723900" y="1676400"/>
            <a:ext cx="8953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want to reduce noise </a:t>
            </a:r>
            <a:r>
              <a:rPr lang="en-US" sz="2800" i="1" dirty="0" smtClean="0">
                <a:solidFill>
                  <a:srgbClr val="00B050"/>
                </a:solidFill>
                <a:cs typeface="Arial" charset="0"/>
              </a:rPr>
              <a:t>without letting you decrypt </a:t>
            </a:r>
          </a:p>
        </p:txBody>
      </p:sp>
    </p:spTree>
    <p:extLst>
      <p:ext uri="{BB962C8B-B14F-4D97-AF65-F5344CB8AC3E}">
        <p14:creationId xmlns:p14="http://schemas.microsoft.com/office/powerpoint/2010/main" val="25887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0165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called “Circular Encryption”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1541628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Secret key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2343404"/>
            <a:ext cx="1033463" cy="121925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1483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514600" y="29337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called “Circular Encryption”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7" y="2343404"/>
            <a:ext cx="1033463" cy="1219254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</p:spTree>
    <p:extLst>
      <p:ext uri="{BB962C8B-B14F-4D97-AF65-F5344CB8AC3E}">
        <p14:creationId xmlns:p14="http://schemas.microsoft.com/office/powerpoint/2010/main" val="28141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"/>
          <p:cNvSpPr txBox="1">
            <a:spLocks/>
          </p:cNvSpPr>
          <p:nvPr/>
        </p:nvSpPr>
        <p:spPr>
          <a:xfrm>
            <a:off x="5562600" y="46482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</a:rPr>
              <a:t>b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Homomorphically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evaluate the decryption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ckt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!!!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Now, to reduce noise … 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Homomorphically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evaluate the decryption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ckt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!!!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Now, to reduce noise … 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8265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16764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Homomorphically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 evaluate the decryption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ckt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!!!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1676400" y="29718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Now, to reduce noise … 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172774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514600" y="3581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the input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and output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have </a:t>
            </a:r>
          </a:p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different noise levels …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787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Regardless of the noise in the input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(b)…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the noise level in the output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Brief History of Cryptography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447800"/>
            <a:ext cx="8534400" cy="144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RSA: The first and most popular </a:t>
            </a:r>
            <a:r>
              <a:rPr lang="en-US" sz="3600" b="1" dirty="0">
                <a:solidFill>
                  <a:srgbClr val="0000FF"/>
                </a:solidFill>
              </a:rPr>
              <a:t/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asymmetric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81200" y="3200400"/>
                <a:ext cx="5562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 (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>
                              <a:latin typeface="Cambria Math"/>
                            </a:rPr>
                            <m:t>mod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𝑛</m:t>
                          </m:r>
                          <m:r>
                            <a:rPr lang="en-US" sz="4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00400"/>
                <a:ext cx="55626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81200" y="4426803"/>
                <a:ext cx="5562600" cy="844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 algn="ctr">
                  <a:buNone/>
                </a:pPr>
                <a:r>
                  <a:rPr lang="en-US" sz="4800" dirty="0" smtClean="0"/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 (</m:t>
                    </m:r>
                    <m:func>
                      <m:funcPr>
                        <m:ctrlPr>
                          <a:rPr lang="en-US" sz="48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𝑛</m:t>
                        </m:r>
                        <m:r>
                          <a:rPr lang="en-US" sz="4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426803"/>
                <a:ext cx="5562600" cy="844205"/>
              </a:xfrm>
              <a:prstGeom prst="rect">
                <a:avLst/>
              </a:prstGeom>
              <a:blipFill rotWithShape="1">
                <a:blip r:embed="rId3"/>
                <a:stretch>
                  <a:fillRect l="-548" t="-13669" b="-381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Regardless of the noise in the input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(b)…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the noise level in the output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Regardless of the noise in the input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(b)…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the noise level in the output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703428" y="7620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KEY IDEA:</a:t>
            </a:r>
            <a:endParaRPr lang="en-US" sz="3200" b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723900" y="1638300"/>
            <a:ext cx="8420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I cannot release the secret key 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(lest everyone sees my data)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2514600" y="2247900"/>
            <a:ext cx="6248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… but 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I can release </a:t>
            </a:r>
            <a:r>
              <a:rPr lang="en-US" sz="2800" i="1" dirty="0" err="1" smtClean="0">
                <a:solidFill>
                  <a:srgbClr val="0000FF"/>
                </a:solidFill>
                <a:cs typeface="Arial" charset="0"/>
              </a:rPr>
              <a:t>Enc</a:t>
            </a:r>
            <a:r>
              <a:rPr lang="en-US" sz="2800" i="1" dirty="0" smtClean="0">
                <a:solidFill>
                  <a:srgbClr val="0000FF"/>
                </a:solidFill>
                <a:cs typeface="Arial" charset="0"/>
              </a:rPr>
              <a:t>(secret key)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4343400" y="4927481"/>
            <a:ext cx="2514600" cy="116851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495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05600" y="60960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5638800" y="6286500"/>
            <a:ext cx="25908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(Secret key)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029200" y="5448300"/>
            <a:ext cx="15240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Decrypt</a:t>
            </a:r>
          </a:p>
        </p:txBody>
      </p:sp>
      <p:cxnSp>
        <p:nvCxnSpPr>
          <p:cNvPr id="37" name="Straight Connector 36"/>
          <p:cNvCxnSpPr>
            <a:stCxn id="14" idx="0"/>
          </p:cNvCxnSpPr>
          <p:nvPr/>
        </p:nvCxnSpPr>
        <p:spPr>
          <a:xfrm>
            <a:off x="5600700" y="49274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81000" y="6572250"/>
            <a:ext cx="685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514600" y="32004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Regardless of the noise in the input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(b)…</a:t>
            </a:r>
            <a:endParaRPr lang="en-US" sz="2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4114800" y="6286500"/>
            <a:ext cx="1752600" cy="34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solidFill>
                  <a:prstClr val="black"/>
                </a:solidFill>
              </a:rPr>
              <a:t>Ctxt</a:t>
            </a:r>
            <a:r>
              <a:rPr lang="en-US" sz="2000" dirty="0" smtClean="0">
                <a:solidFill>
                  <a:prstClr val="black"/>
                </a:solidFill>
              </a:rPr>
              <a:t> = </a:t>
            </a:r>
            <a:r>
              <a:rPr lang="en-US" sz="2000" dirty="0" err="1" smtClean="0">
                <a:solidFill>
                  <a:prstClr val="black"/>
                </a:solidFill>
              </a:rPr>
              <a:t>Enc</a:t>
            </a:r>
            <a:r>
              <a:rPr lang="en-US" sz="2000" dirty="0" smtClean="0">
                <a:solidFill>
                  <a:prstClr val="black"/>
                </a:solidFill>
              </a:rPr>
              <a:t>(b)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2286000" y="2819400"/>
            <a:ext cx="7239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KEY OBSERVATION: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86400" y="45339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Enc</a:t>
            </a: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2743200" y="38100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the noise level in the output </a:t>
            </a:r>
            <a:r>
              <a:rPr lang="en-US" sz="2800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(b) is </a:t>
            </a:r>
            <a:r>
              <a:rPr lang="en-US" sz="2800" b="1" dirty="0" smtClean="0">
                <a:solidFill>
                  <a:srgbClr val="00B050"/>
                </a:solidFill>
                <a:cs typeface="Arial" charset="0"/>
              </a:rPr>
              <a:t>FIXED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81000" y="4800600"/>
            <a:ext cx="685800" cy="1847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81000" y="91440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 i="1" dirty="0" err="1" smtClean="0">
                <a:solidFill>
                  <a:prstClr val="black"/>
                </a:solidFill>
                <a:cs typeface="Arial" charset="0"/>
              </a:rPr>
              <a:t>Bottomline</a:t>
            </a:r>
            <a:r>
              <a:rPr lang="en-US" sz="3200" b="1" i="1" dirty="0" smtClean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whenever noise level increases </a:t>
            </a:r>
          </a:p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beyond a limit …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1100" y="50798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838200" y="182880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… use bootstrapping to reset it to a fixed level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09600" y="9906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Bootstrapping requires </a:t>
            </a:r>
            <a:r>
              <a:rPr lang="en-US" sz="3200" i="1" dirty="0" err="1" smtClean="0">
                <a:solidFill>
                  <a:prstClr val="black"/>
                </a:solidFill>
                <a:cs typeface="Arial" charset="0"/>
              </a:rPr>
              <a:t>homomorphically</a:t>
            </a:r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evaluating the decryption circuit …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048000"/>
            <a:ext cx="685800" cy="3581400"/>
            <a:chOff x="381000" y="3048000"/>
            <a:chExt cx="685800" cy="3581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6800" y="3048000"/>
              <a:ext cx="0" cy="3581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81000" y="66294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143000" y="64008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143000" y="2819400"/>
            <a:ext cx="1066800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prstClr val="black"/>
                </a:solidFill>
              </a:rPr>
              <a:t>noise=p/2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991100" y="5079881"/>
            <a:ext cx="38100" cy="2551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81000" y="3810000"/>
            <a:ext cx="685800" cy="283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066800" y="45720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80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4572000"/>
            <a:ext cx="0" cy="2286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609600" y="9906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Bootstrapping requires </a:t>
            </a:r>
            <a:r>
              <a:rPr lang="en-US" sz="3200" i="1" dirty="0" err="1" smtClean="0">
                <a:solidFill>
                  <a:prstClr val="black"/>
                </a:solidFill>
                <a:cs typeface="Arial" charset="0"/>
              </a:rPr>
              <a:t>homomorphically</a:t>
            </a:r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evaluating the decryption circuit …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1981200" y="3505200"/>
            <a:ext cx="701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Thus,</a:t>
            </a:r>
            <a:endParaRPr lang="en-US" sz="3200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2971800" y="3505200"/>
            <a:ext cx="6629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Gentry’s </a:t>
            </a:r>
            <a:r>
              <a:rPr lang="en-US" sz="3200" b="1" i="1" dirty="0" smtClean="0">
                <a:solidFill>
                  <a:srgbClr val="0000FF"/>
                </a:solidFill>
                <a:cs typeface="Arial" charset="0"/>
              </a:rPr>
              <a:t>“bootstrapping theorem”:</a:t>
            </a:r>
          </a:p>
        </p:txBody>
      </p:sp>
      <p:sp>
        <p:nvSpPr>
          <p:cNvPr id="40" name="Rectangle 32"/>
          <p:cNvSpPr>
            <a:spLocks noChangeArrowheads="1"/>
          </p:cNvSpPr>
          <p:nvPr/>
        </p:nvSpPr>
        <p:spPr bwMode="auto">
          <a:xfrm>
            <a:off x="2362200" y="4191000"/>
            <a:ext cx="7543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If an </a:t>
            </a:r>
            <a:r>
              <a:rPr lang="en-US" sz="3200" i="1" dirty="0" err="1" smtClean="0">
                <a:solidFill>
                  <a:prstClr val="black"/>
                </a:solidFill>
                <a:cs typeface="Arial" charset="0"/>
              </a:rPr>
              <a:t>enc</a:t>
            </a:r>
            <a:r>
              <a:rPr lang="en-US" sz="3200" i="1" dirty="0" smtClean="0">
                <a:solidFill>
                  <a:prstClr val="black"/>
                </a:solidFill>
                <a:cs typeface="Arial" charset="0"/>
              </a:rPr>
              <a:t> scheme can evaluate its own decryption circuit, then it can evaluate everything</a:t>
            </a:r>
            <a:endParaRPr lang="en-US" sz="3200" b="1" i="1" dirty="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3505200"/>
            <a:ext cx="7162800" cy="2438400"/>
          </a:xfrm>
          <a:prstGeom prst="rect">
            <a:avLst/>
          </a:prstGeom>
          <a:solidFill>
            <a:schemeClr val="tx2">
              <a:lumMod val="20000"/>
              <a:lumOff val="80000"/>
              <a:alpha val="1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7789</TotalTime>
  <Words>4192</Words>
  <Application>Microsoft Office PowerPoint</Application>
  <PresentationFormat>On-screen Show (4:3)</PresentationFormat>
  <Paragraphs>916</Paragraphs>
  <Slides>95</Slides>
  <Notes>65</Notes>
  <HiddenSlides>4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Couture</vt:lpstr>
      <vt:lpstr>Office Theme</vt:lpstr>
      <vt:lpstr>2_Couture</vt:lpstr>
      <vt:lpstr>1_Office Theme</vt:lpstr>
      <vt:lpstr>Homomorphic Encryption: WHAT, WHY, and HOW</vt:lpstr>
      <vt:lpstr>A Brief History of Cryptography</vt:lpstr>
      <vt:lpstr>A Brief History of Cryptography</vt:lpstr>
      <vt:lpstr>A Brief History of Cryptography</vt:lpstr>
      <vt:lpstr>A Brief History of Cryptography</vt:lpstr>
      <vt:lpstr>A Brief History of Cryptography</vt:lpstr>
      <vt:lpstr>A Brief History of Cryptography</vt:lpstr>
      <vt:lpstr>A Brief History of Cryptography</vt:lpstr>
      <vt:lpstr>A Brief History of Cryptography</vt:lpstr>
      <vt:lpstr>Yet…</vt:lpstr>
      <vt:lpstr>Yet…</vt:lpstr>
      <vt:lpstr>Yet…</vt:lpstr>
      <vt:lpstr>PowerPoint Presentation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Computing on Encrypted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Brief History of Cryptography</vt:lpstr>
      <vt:lpstr>A Brief History of Cryptography</vt:lpstr>
      <vt:lpstr>A Brief History of Cryptography</vt:lpstr>
      <vt:lpstr>A Brief History of Cryptography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Benaloh</dc:creator>
  <cp:lastModifiedBy>vinod</cp:lastModifiedBy>
  <cp:revision>189</cp:revision>
  <dcterms:created xsi:type="dcterms:W3CDTF">2010-11-11T01:16:29Z</dcterms:created>
  <dcterms:modified xsi:type="dcterms:W3CDTF">2011-11-06T15:54:23Z</dcterms:modified>
</cp:coreProperties>
</file>