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3"/>
  </p:notesMasterIdLst>
  <p:sldIdLst>
    <p:sldId id="256" r:id="rId2"/>
    <p:sldId id="353" r:id="rId3"/>
    <p:sldId id="348" r:id="rId4"/>
    <p:sldId id="350" r:id="rId5"/>
    <p:sldId id="284" r:id="rId6"/>
    <p:sldId id="271" r:id="rId7"/>
    <p:sldId id="277" r:id="rId8"/>
    <p:sldId id="347" r:id="rId9"/>
    <p:sldId id="320" r:id="rId10"/>
    <p:sldId id="327" r:id="rId11"/>
    <p:sldId id="329" r:id="rId12"/>
    <p:sldId id="330" r:id="rId13"/>
    <p:sldId id="331" r:id="rId14"/>
    <p:sldId id="334" r:id="rId15"/>
    <p:sldId id="343" r:id="rId16"/>
    <p:sldId id="337" r:id="rId17"/>
    <p:sldId id="341" r:id="rId18"/>
    <p:sldId id="352" r:id="rId19"/>
    <p:sldId id="346" r:id="rId20"/>
    <p:sldId id="354" r:id="rId21"/>
    <p:sldId id="34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3B3B3B"/>
    <a:srgbClr val="595959"/>
    <a:srgbClr val="000304"/>
    <a:srgbClr val="0D0D0D"/>
    <a:srgbClr val="5252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58" autoAdjust="0"/>
    <p:restoredTop sz="93407" autoAdjust="0"/>
  </p:normalViewPr>
  <p:slideViewPr>
    <p:cSldViewPr snapToGrid="0">
      <p:cViewPr>
        <p:scale>
          <a:sx n="100" d="100"/>
          <a:sy n="100" d="100"/>
        </p:scale>
        <p:origin x="-432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E83C3-B018-4634-8381-94F934EEECE6}" type="datetimeFigureOut">
              <a:rPr lang="en-US" smtClean="0"/>
              <a:t>7/11/2018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219B9-31F4-4466-B0CA-C4BF43D87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05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* Technically, these are </a:t>
            </a:r>
            <a:r>
              <a:rPr lang="en-CA" i="1" dirty="0" smtClean="0"/>
              <a:t>partially external</a:t>
            </a:r>
            <a:r>
              <a:rPr lang="en-CA" dirty="0" smtClean="0"/>
              <a:t>, but when trees are prefilled with 100% insertion, as in the workloads we are considering, they are actually internal.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219B9-31F4-4466-B0CA-C4BF43D875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28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219B9-31F4-4466-B0CA-C4BF43D875D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50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24:30 first run --- cut</a:t>
            </a:r>
            <a:r>
              <a:rPr lang="en-CA" baseline="0" dirty="0" smtClean="0"/>
              <a:t> 1/5</a:t>
            </a:r>
            <a:r>
              <a:rPr lang="en-CA" baseline="30000" dirty="0" smtClean="0"/>
              <a:t>th</a:t>
            </a:r>
            <a:endParaRPr lang="en-CA" baseline="0" dirty="0" smtClean="0"/>
          </a:p>
          <a:p>
            <a:r>
              <a:rPr lang="en-CA" baseline="0" dirty="0" smtClean="0"/>
              <a:t>20:30 second run (after cuts)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4219B9-31F4-4466-B0CA-C4BF43D875D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31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7/11/2018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7/11/2018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960137"/>
            <a:ext cx="8121650" cy="1463040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>Getting to the root of concurrent binary search tree performance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327400" cy="1463040"/>
          </a:xfrm>
        </p:spPr>
        <p:txBody>
          <a:bodyPr/>
          <a:lstStyle/>
          <a:p>
            <a:r>
              <a:rPr lang="en-US" dirty="0" smtClean="0"/>
              <a:t>Maya Arbel-Raviv, </a:t>
            </a:r>
            <a:r>
              <a:rPr lang="en-US" dirty="0" err="1" smtClean="0"/>
              <a:t>Technion</a:t>
            </a:r>
            <a:endParaRPr lang="en-US" dirty="0" smtClean="0"/>
          </a:p>
          <a:p>
            <a:r>
              <a:rPr lang="en-US" b="1" dirty="0" smtClean="0"/>
              <a:t>Trevor Brown, IST Austria</a:t>
            </a:r>
          </a:p>
          <a:p>
            <a:r>
              <a:rPr lang="en-US" dirty="0" smtClean="0"/>
              <a:t>Adam Morrison, Tel Aviv U</a:t>
            </a:r>
          </a:p>
        </p:txBody>
      </p:sp>
    </p:spTree>
    <p:extLst>
      <p:ext uri="{BB962C8B-B14F-4D97-AF65-F5344CB8AC3E}">
        <p14:creationId xmlns:p14="http://schemas.microsoft.com/office/powerpoint/2010/main" val="169042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b="19901"/>
          <a:stretch/>
        </p:blipFill>
        <p:spPr>
          <a:xfrm>
            <a:off x="1330326" y="1664489"/>
            <a:ext cx="10434568" cy="291044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14877" y="62065"/>
            <a:ext cx="11329448" cy="1220842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impact of fixing these issues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6542" y="1856291"/>
            <a:ext cx="2961833" cy="3212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050" y="2003424"/>
            <a:ext cx="808481" cy="26241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/>
          <a:srcRect b="20993"/>
          <a:stretch/>
        </p:blipFill>
        <p:spPr>
          <a:xfrm>
            <a:off x="4228003" y="2059128"/>
            <a:ext cx="768560" cy="24613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9688" y="2048346"/>
            <a:ext cx="775011" cy="2475920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438594"/>
              </p:ext>
            </p:extLst>
          </p:nvPr>
        </p:nvGraphicFramePr>
        <p:xfrm>
          <a:off x="2125664" y="4543185"/>
          <a:ext cx="965193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/>
                <a:gridCol w="1004886"/>
                <a:gridCol w="924983"/>
                <a:gridCol w="889503"/>
                <a:gridCol w="1041428"/>
                <a:gridCol w="1032403"/>
                <a:gridCol w="821748"/>
                <a:gridCol w="965193"/>
                <a:gridCol w="965193"/>
                <a:gridCol w="965193"/>
              </a:tblGrid>
              <a:tr h="3640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BCCO1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BCCO2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DVY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NM1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NM2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DGT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EFRB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Read</a:t>
                      </a:r>
                      <a:r>
                        <a:rPr lang="en-US" sz="1200" baseline="0" dirty="0" smtClean="0"/>
                        <a:t/>
                      </a:r>
                      <a:br>
                        <a:rPr lang="en-US" sz="1200" baseline="0" dirty="0" smtClean="0"/>
                      </a:br>
                      <a:r>
                        <a:rPr lang="en-US" sz="1200" b="1" dirty="0" smtClean="0"/>
                        <a:t>per-node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Read</a:t>
                      </a:r>
                      <a:br>
                        <a:rPr lang="en-US" sz="1200" dirty="0" smtClean="0"/>
                      </a:br>
                      <a:r>
                        <a:rPr lang="en-US" sz="1200" b="1" dirty="0" smtClean="0"/>
                        <a:t>per-node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Read</a:t>
                      </a:r>
                      <a:br>
                        <a:rPr lang="en-US" sz="1200" dirty="0" smtClean="0"/>
                      </a:br>
                      <a:r>
                        <a:rPr lang="en-US" sz="1200" b="1" dirty="0" smtClean="0"/>
                        <a:t>per-node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Read</a:t>
                      </a:r>
                      <a:br>
                        <a:rPr lang="en-US" sz="1200" b="0" dirty="0" smtClean="0"/>
                      </a:br>
                      <a:r>
                        <a:rPr lang="en-US" sz="1200" b="1" dirty="0" smtClean="0"/>
                        <a:t>per-search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Write</a:t>
                      </a:r>
                      <a:r>
                        <a:rPr lang="en-US" sz="1200" b="1" baseline="0" dirty="0" smtClean="0"/>
                        <a:t/>
                      </a:r>
                      <a:br>
                        <a:rPr lang="en-US" sz="1200" b="1" baseline="0" dirty="0" smtClean="0"/>
                      </a:br>
                      <a:r>
                        <a:rPr lang="en-US" sz="1200" b="1" baseline="0" dirty="0" smtClean="0"/>
                        <a:t>per-search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X</a:t>
                      </a:r>
                      <a:endParaRPr lang="en-US" sz="1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79673" y="4954665"/>
            <a:ext cx="1745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/>
              <a:t>Search overhead</a:t>
            </a:r>
            <a:endParaRPr 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535164" y="5375828"/>
            <a:ext cx="159050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/>
              <a:t>Bloated nodes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414877" y="5712378"/>
            <a:ext cx="1717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/>
              <a:t>Scattered fields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241815" y="5984566"/>
            <a:ext cx="188384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/>
              <a:t>Incorrect C volatile</a:t>
            </a:r>
          </a:p>
        </p:txBody>
      </p:sp>
      <p:sp>
        <p:nvSpPr>
          <p:cNvPr id="17" name="Left Brace 16"/>
          <p:cNvSpPr/>
          <p:nvPr/>
        </p:nvSpPr>
        <p:spPr>
          <a:xfrm rot="5400000">
            <a:off x="2952750" y="701534"/>
            <a:ext cx="342900" cy="175895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50783" y="1097506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Balanced</a:t>
            </a:r>
            <a:endParaRPr lang="en-US" dirty="0"/>
          </a:p>
        </p:txBody>
      </p:sp>
      <p:sp>
        <p:nvSpPr>
          <p:cNvPr id="19" name="Left Brace 18"/>
          <p:cNvSpPr/>
          <p:nvPr/>
        </p:nvSpPr>
        <p:spPr>
          <a:xfrm rot="5400000">
            <a:off x="5860867" y="-276549"/>
            <a:ext cx="342900" cy="371511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511983" y="1081285"/>
            <a:ext cx="1040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Internal</a:t>
            </a:r>
            <a:endParaRPr lang="en-US" dirty="0"/>
          </a:p>
        </p:txBody>
      </p:sp>
      <p:sp>
        <p:nvSpPr>
          <p:cNvPr id="21" name="Left Brace 20"/>
          <p:cNvSpPr/>
          <p:nvPr/>
        </p:nvSpPr>
        <p:spPr>
          <a:xfrm rot="5400000">
            <a:off x="9671050" y="-282410"/>
            <a:ext cx="342900" cy="371511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9293313" y="1109302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External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9781287" y="2466576"/>
            <a:ext cx="1012825" cy="873057"/>
          </a:xfrm>
          <a:prstGeom prst="ellipse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0804900" y="2657564"/>
            <a:ext cx="1012825" cy="873057"/>
          </a:xfrm>
          <a:prstGeom prst="ellipse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092187" y="2326876"/>
            <a:ext cx="3550538" cy="873057"/>
          </a:xfrm>
          <a:prstGeom prst="ellipse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237162" y="2141115"/>
            <a:ext cx="1599583" cy="873057"/>
          </a:xfrm>
          <a:prstGeom prst="ellipse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57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6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How a fast allocator works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928624"/>
            <a:ext cx="9720073" cy="4023360"/>
          </a:xfrm>
        </p:spPr>
        <p:txBody>
          <a:bodyPr/>
          <a:lstStyle/>
          <a:p>
            <a:r>
              <a:rPr lang="en-US" dirty="0" err="1" smtClean="0"/>
              <a:t>Jemalloc</a:t>
            </a:r>
            <a:r>
              <a:rPr lang="en-US" dirty="0" smtClean="0"/>
              <a:t>: threads allocate from private </a:t>
            </a:r>
            <a:r>
              <a:rPr lang="en-US" b="1" dirty="0" smtClean="0"/>
              <a:t>arenas</a:t>
            </a:r>
          </a:p>
          <a:p>
            <a:r>
              <a:rPr lang="en-US" dirty="0" smtClean="0"/>
              <a:t>Each thread has an arena for each </a:t>
            </a:r>
            <a:r>
              <a:rPr lang="en-US" b="1" dirty="0" smtClean="0"/>
              <a:t>size class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8,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16, 32, 48, 64, 80, 96, 112, 128,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chemeClr val="accent5"/>
                </a:solidFill>
              </a:rPr>
              <a:t>192, 256, 320, 384, 448, 512, …</a:t>
            </a:r>
            <a:endParaRPr lang="en-US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1757257" y="3273297"/>
            <a:ext cx="8596711" cy="26786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2400" b="1" dirty="0" err="1" smtClean="0"/>
              <a:t>Jemalloc</a:t>
            </a:r>
            <a:r>
              <a:rPr lang="en-US" sz="2400" b="1" dirty="0" smtClean="0"/>
              <a:t> per-thread allocation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176312" y="3710238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ym typeface="Wingdings" panose="05000000000000000000" pitchFamily="2" charset="2"/>
              </a:rPr>
              <a:t>&lt;---- </a:t>
            </a:r>
            <a:r>
              <a:rPr lang="en-US" dirty="0" smtClean="0"/>
              <a:t>4096 byte page ----&gt;</a:t>
            </a:r>
            <a:endParaRPr lang="en-US" dirty="0"/>
          </a:p>
        </p:txBody>
      </p:sp>
      <p:sp>
        <p:nvSpPr>
          <p:cNvPr id="6" name="Left Brace 5"/>
          <p:cNvSpPr/>
          <p:nvPr/>
        </p:nvSpPr>
        <p:spPr>
          <a:xfrm>
            <a:off x="2279093" y="3710238"/>
            <a:ext cx="302120" cy="2098636"/>
          </a:xfrm>
          <a:prstGeom prst="leftBrace">
            <a:avLst/>
          </a:prstGeom>
          <a:ln w="571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6200000">
            <a:off x="1229408" y="4501214"/>
            <a:ext cx="17012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80808"/>
                </a:solidFill>
              </a:rPr>
              <a:t>Arenas</a:t>
            </a:r>
            <a:endParaRPr lang="en-US" sz="2800" dirty="0">
              <a:solidFill>
                <a:srgbClr val="080808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81213" y="3765524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8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76312" y="4145229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581213" y="4200515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16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76312" y="4587850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tlCol="0" anchor="ctr" anchorCtr="0"/>
          <a:lstStyle/>
          <a:p>
            <a:pPr algn="ctr"/>
            <a:endParaRPr lang="en-US" sz="1600"/>
          </a:p>
        </p:txBody>
      </p:sp>
      <p:sp>
        <p:nvSpPr>
          <p:cNvPr id="12" name="TextBox 11"/>
          <p:cNvSpPr txBox="1"/>
          <p:nvPr/>
        </p:nvSpPr>
        <p:spPr>
          <a:xfrm>
            <a:off x="2581213" y="4643136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32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176312" y="5030474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tlCol="0" anchor="ctr" anchorCtr="0"/>
          <a:lstStyle/>
          <a:p>
            <a:pPr algn="ctr"/>
            <a:endParaRPr lang="en-US" sz="1600"/>
          </a:p>
        </p:txBody>
      </p:sp>
      <p:sp>
        <p:nvSpPr>
          <p:cNvPr id="14" name="TextBox 13"/>
          <p:cNvSpPr txBox="1"/>
          <p:nvPr/>
        </p:nvSpPr>
        <p:spPr>
          <a:xfrm>
            <a:off x="2581213" y="5085759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48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76312" y="5473094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tlCol="0" anchor="ctr" anchorCtr="0"/>
          <a:lstStyle/>
          <a:p>
            <a:pPr algn="ctr"/>
            <a:endParaRPr lang="en-US" sz="1600"/>
          </a:p>
        </p:txBody>
      </p:sp>
      <p:sp>
        <p:nvSpPr>
          <p:cNvPr id="16" name="TextBox 15"/>
          <p:cNvSpPr txBox="1"/>
          <p:nvPr/>
        </p:nvSpPr>
        <p:spPr>
          <a:xfrm>
            <a:off x="2581213" y="5528380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64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391888" y="5030574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192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8279671" y="4783383"/>
            <a:ext cx="1008590" cy="646331"/>
          </a:xfrm>
          <a:prstGeom prst="rect">
            <a:avLst/>
          </a:prstGeom>
          <a:noFill/>
        </p:spPr>
        <p:txBody>
          <a:bodyPr wrap="square" lIns="18288" rtlCol="0" anchor="ctr" anchorCtr="0">
            <a:spAutoFit/>
          </a:bodyPr>
          <a:lstStyle/>
          <a:p>
            <a:pPr algn="ctr"/>
            <a:r>
              <a:rPr lang="en-US" sz="3600" dirty="0" smtClean="0">
                <a:solidFill>
                  <a:srgbClr val="080808"/>
                </a:solidFill>
              </a:rPr>
              <a:t>...</a:t>
            </a:r>
            <a:endParaRPr lang="en-US" sz="3600" dirty="0">
              <a:solidFill>
                <a:srgbClr val="080808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080351" y="5029151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4048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3176312" y="5030474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/>
              <a:t>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30206" y="5032480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48</a:t>
            </a:r>
            <a:endParaRPr lang="en-US" sz="1600" dirty="0"/>
          </a:p>
        </p:txBody>
      </p:sp>
      <p:sp>
        <p:nvSpPr>
          <p:cNvPr id="25" name="Rectangle 24"/>
          <p:cNvSpPr/>
          <p:nvPr/>
        </p:nvSpPr>
        <p:spPr>
          <a:xfrm>
            <a:off x="5284100" y="5030474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96</a:t>
            </a:r>
            <a:endParaRPr lang="en-US" sz="1600" dirty="0"/>
          </a:p>
        </p:txBody>
      </p:sp>
      <p:sp>
        <p:nvSpPr>
          <p:cNvPr id="26" name="Rectangle 25"/>
          <p:cNvSpPr/>
          <p:nvPr/>
        </p:nvSpPr>
        <p:spPr>
          <a:xfrm>
            <a:off x="6337994" y="5030474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144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3176311" y="5023470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rtlCol="0" anchor="ctr" anchorCtr="0"/>
          <a:lstStyle/>
          <a:p>
            <a:pPr algn="ctr"/>
            <a:endParaRPr lang="en-US" sz="1600"/>
          </a:p>
        </p:txBody>
      </p:sp>
      <p:sp>
        <p:nvSpPr>
          <p:cNvPr id="56" name="Rectangle 55"/>
          <p:cNvSpPr/>
          <p:nvPr/>
        </p:nvSpPr>
        <p:spPr>
          <a:xfrm>
            <a:off x="3176311" y="4587850"/>
            <a:ext cx="70455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57" name="Rectangle 56"/>
          <p:cNvSpPr/>
          <p:nvPr/>
        </p:nvSpPr>
        <p:spPr>
          <a:xfrm>
            <a:off x="3874576" y="4587751"/>
            <a:ext cx="70455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32</a:t>
            </a:r>
            <a:endParaRPr lang="en-US" sz="1600" dirty="0"/>
          </a:p>
        </p:txBody>
      </p:sp>
      <p:sp>
        <p:nvSpPr>
          <p:cNvPr id="58" name="TextBox 57"/>
          <p:cNvSpPr txBox="1"/>
          <p:nvPr/>
        </p:nvSpPr>
        <p:spPr>
          <a:xfrm>
            <a:off x="335333" y="3456588"/>
            <a:ext cx="136447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malloc</a:t>
            </a:r>
            <a:r>
              <a:rPr lang="en-US" dirty="0" smtClean="0"/>
              <a:t>(48)</a:t>
            </a:r>
          </a:p>
          <a:p>
            <a:r>
              <a:rPr lang="en-US" dirty="0" err="1" smtClean="0"/>
              <a:t>malloc</a:t>
            </a:r>
            <a:r>
              <a:rPr lang="en-US" dirty="0" smtClean="0"/>
              <a:t>(36)</a:t>
            </a:r>
            <a:endParaRPr lang="en-US" dirty="0"/>
          </a:p>
          <a:p>
            <a:r>
              <a:rPr lang="en-US" dirty="0" err="1" smtClean="0"/>
              <a:t>malloc</a:t>
            </a:r>
            <a:r>
              <a:rPr lang="en-US" dirty="0" smtClean="0"/>
              <a:t>(40)</a:t>
            </a:r>
            <a:endParaRPr lang="en-US" dirty="0"/>
          </a:p>
          <a:p>
            <a:r>
              <a:rPr lang="en-US" dirty="0" err="1" smtClean="0"/>
              <a:t>malloc</a:t>
            </a:r>
            <a:r>
              <a:rPr lang="en-US" dirty="0" smtClean="0"/>
              <a:t>(44)</a:t>
            </a:r>
            <a:endParaRPr lang="en-US" dirty="0"/>
          </a:p>
          <a:p>
            <a:r>
              <a:rPr lang="en-US" dirty="0" err="1" smtClean="0"/>
              <a:t>malloc</a:t>
            </a:r>
            <a:r>
              <a:rPr lang="en-US" dirty="0" smtClean="0"/>
              <a:t>(32)</a:t>
            </a:r>
            <a:endParaRPr lang="en-US" dirty="0"/>
          </a:p>
          <a:p>
            <a:r>
              <a:rPr lang="en-US" dirty="0" err="1" smtClean="0"/>
              <a:t>malloc</a:t>
            </a:r>
            <a:r>
              <a:rPr lang="en-US" dirty="0" smtClean="0"/>
              <a:t>(17)</a:t>
            </a:r>
            <a:endParaRPr lang="en-US" dirty="0"/>
          </a:p>
          <a:p>
            <a:r>
              <a:rPr lang="en-US" dirty="0" err="1" smtClean="0"/>
              <a:t>malloc</a:t>
            </a:r>
            <a:r>
              <a:rPr lang="en-US" dirty="0" smtClean="0"/>
              <a:t>(40)</a:t>
            </a:r>
            <a:endParaRPr lang="en-US" dirty="0"/>
          </a:p>
          <a:p>
            <a:r>
              <a:rPr lang="en-US" dirty="0" smtClean="0"/>
              <a:t>…</a:t>
            </a:r>
            <a:endParaRPr lang="en-US" dirty="0"/>
          </a:p>
          <a:p>
            <a:r>
              <a:rPr lang="en-US" dirty="0" err="1" smtClean="0"/>
              <a:t>malloc</a:t>
            </a:r>
            <a:r>
              <a:rPr lang="en-US" dirty="0" smtClean="0"/>
              <a:t>(33)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65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7" grpId="0" animBg="1"/>
      <p:bldP spid="27" grpId="1" animBg="1"/>
      <p:bldP spid="28" grpId="0"/>
      <p:bldP spid="28" grpId="1"/>
      <p:bldP spid="29" grpId="0" animBg="1"/>
      <p:bldP spid="29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30" grpId="0" animBg="1"/>
      <p:bldP spid="56" grpId="0" animBg="1"/>
      <p:bldP spid="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line crossings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48477" y="2237724"/>
            <a:ext cx="7772755" cy="241687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2400" b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43576" y="2412848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948477" y="2468134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8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43576" y="2847839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948477" y="2903125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16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543576" y="3290460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2" name="TextBox 11"/>
          <p:cNvSpPr txBox="1"/>
          <p:nvPr/>
        </p:nvSpPr>
        <p:spPr>
          <a:xfrm>
            <a:off x="1948477" y="3345746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32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43576" y="3733084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4" name="TextBox 13"/>
          <p:cNvSpPr txBox="1"/>
          <p:nvPr/>
        </p:nvSpPr>
        <p:spPr>
          <a:xfrm>
            <a:off x="1948477" y="3788369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48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543576" y="4175704"/>
            <a:ext cx="6957932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6" name="TextBox 15"/>
          <p:cNvSpPr txBox="1"/>
          <p:nvPr/>
        </p:nvSpPr>
        <p:spPr>
          <a:xfrm>
            <a:off x="1948477" y="4230990"/>
            <a:ext cx="595099" cy="28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080808"/>
                </a:solidFill>
              </a:rPr>
              <a:t>64</a:t>
            </a:r>
            <a:endParaRPr lang="en-US" sz="2000" dirty="0">
              <a:solidFill>
                <a:srgbClr val="080808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543575" y="4175704"/>
            <a:ext cx="1402824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22" name="Rectangle 21"/>
          <p:cNvSpPr/>
          <p:nvPr/>
        </p:nvSpPr>
        <p:spPr>
          <a:xfrm>
            <a:off x="3949065" y="4175703"/>
            <a:ext cx="1402824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64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5354553" y="4180540"/>
            <a:ext cx="1402824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128</a:t>
            </a:r>
            <a:endParaRPr lang="en-US" sz="1600" dirty="0"/>
          </a:p>
        </p:txBody>
      </p:sp>
      <p:sp>
        <p:nvSpPr>
          <p:cNvPr id="24" name="Rectangle 23"/>
          <p:cNvSpPr/>
          <p:nvPr/>
        </p:nvSpPr>
        <p:spPr>
          <a:xfrm>
            <a:off x="6757376" y="4180540"/>
            <a:ext cx="1402824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192</a:t>
            </a:r>
            <a:endParaRPr lang="en-US" sz="1600" dirty="0"/>
          </a:p>
        </p:txBody>
      </p:sp>
      <p:sp>
        <p:nvSpPr>
          <p:cNvPr id="26" name="Left Brace 25"/>
          <p:cNvSpPr/>
          <p:nvPr/>
        </p:nvSpPr>
        <p:spPr>
          <a:xfrm rot="16200000">
            <a:off x="3101657" y="4128718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27" name="Left Brace 26"/>
          <p:cNvSpPr/>
          <p:nvPr/>
        </p:nvSpPr>
        <p:spPr>
          <a:xfrm rot="16200000">
            <a:off x="4507146" y="4123037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28" name="Left Brace 27"/>
          <p:cNvSpPr/>
          <p:nvPr/>
        </p:nvSpPr>
        <p:spPr>
          <a:xfrm rot="16200000">
            <a:off x="5912632" y="4128715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29" name="Left Brace 28"/>
          <p:cNvSpPr/>
          <p:nvPr/>
        </p:nvSpPr>
        <p:spPr>
          <a:xfrm rot="16200000">
            <a:off x="7318121" y="4128714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597826" y="4907122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012006" y="4907122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5409146" y="4901442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823326" y="4901442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2543576" y="3733084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/>
              <a:t>0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597470" y="3735090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48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4651364" y="3733084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96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5705258" y="3733084"/>
            <a:ext cx="1053894" cy="33578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144</a:t>
            </a:r>
            <a:endParaRPr lang="en-US" sz="1600" dirty="0"/>
          </a:p>
        </p:txBody>
      </p:sp>
      <p:sp>
        <p:nvSpPr>
          <p:cNvPr id="38" name="Rectangle 37"/>
          <p:cNvSpPr/>
          <p:nvPr/>
        </p:nvSpPr>
        <p:spPr>
          <a:xfrm>
            <a:off x="2543575" y="3290460"/>
            <a:ext cx="70455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3241840" y="3290361"/>
            <a:ext cx="70455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32</a:t>
            </a:r>
            <a:endParaRPr lang="en-US" sz="1600" dirty="0"/>
          </a:p>
        </p:txBody>
      </p:sp>
      <p:sp>
        <p:nvSpPr>
          <p:cNvPr id="40" name="Rectangle 39"/>
          <p:cNvSpPr/>
          <p:nvPr/>
        </p:nvSpPr>
        <p:spPr>
          <a:xfrm>
            <a:off x="3953099" y="3289158"/>
            <a:ext cx="70455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64</a:t>
            </a:r>
            <a:endParaRPr lang="en-US" sz="1600" dirty="0"/>
          </a:p>
        </p:txBody>
      </p:sp>
      <p:sp>
        <p:nvSpPr>
          <p:cNvPr id="41" name="Rectangle 40"/>
          <p:cNvSpPr/>
          <p:nvPr/>
        </p:nvSpPr>
        <p:spPr>
          <a:xfrm>
            <a:off x="4651364" y="3289059"/>
            <a:ext cx="70455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96</a:t>
            </a:r>
            <a:endParaRPr lang="en-US" sz="1600" dirty="0"/>
          </a:p>
        </p:txBody>
      </p:sp>
      <p:sp>
        <p:nvSpPr>
          <p:cNvPr id="88" name="Rectangle 87"/>
          <p:cNvSpPr/>
          <p:nvPr/>
        </p:nvSpPr>
        <p:spPr>
          <a:xfrm>
            <a:off x="2543575" y="2846836"/>
            <a:ext cx="35311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89" name="Rectangle 88"/>
          <p:cNvSpPr/>
          <p:nvPr/>
        </p:nvSpPr>
        <p:spPr>
          <a:xfrm>
            <a:off x="2893539" y="2846737"/>
            <a:ext cx="35311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r>
              <a:rPr lang="en-US" sz="1600" dirty="0" smtClean="0"/>
              <a:t>16</a:t>
            </a:r>
            <a:endParaRPr lang="en-US" sz="1600" dirty="0"/>
          </a:p>
        </p:txBody>
      </p:sp>
      <p:sp>
        <p:nvSpPr>
          <p:cNvPr id="90" name="Rectangle 89"/>
          <p:cNvSpPr/>
          <p:nvPr/>
        </p:nvSpPr>
        <p:spPr>
          <a:xfrm>
            <a:off x="3250016" y="2845534"/>
            <a:ext cx="35311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r>
              <a:rPr lang="en-US" sz="1600" dirty="0" smtClean="0"/>
              <a:t>32</a:t>
            </a:r>
            <a:endParaRPr lang="en-US" sz="1600" dirty="0"/>
          </a:p>
        </p:txBody>
      </p:sp>
      <p:sp>
        <p:nvSpPr>
          <p:cNvPr id="91" name="Rectangle 90"/>
          <p:cNvSpPr/>
          <p:nvPr/>
        </p:nvSpPr>
        <p:spPr>
          <a:xfrm>
            <a:off x="3599980" y="2845435"/>
            <a:ext cx="353119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r>
              <a:rPr lang="en-US" sz="1600" dirty="0" smtClean="0"/>
              <a:t>48</a:t>
            </a:r>
            <a:endParaRPr lang="en-US" sz="1600" dirty="0"/>
          </a:p>
        </p:txBody>
      </p:sp>
      <p:cxnSp>
        <p:nvCxnSpPr>
          <p:cNvPr id="94" name="Straight Connector 93"/>
          <p:cNvCxnSpPr/>
          <p:nvPr/>
        </p:nvCxnSpPr>
        <p:spPr>
          <a:xfrm flipH="1" flipV="1">
            <a:off x="3946399" y="2305170"/>
            <a:ext cx="2" cy="2392142"/>
          </a:xfrm>
          <a:prstGeom prst="line">
            <a:avLst/>
          </a:prstGeom>
          <a:ln w="19050">
            <a:solidFill>
              <a:srgbClr val="000304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 flipV="1">
            <a:off x="5355618" y="2312961"/>
            <a:ext cx="2" cy="2392142"/>
          </a:xfrm>
          <a:prstGeom prst="line">
            <a:avLst/>
          </a:prstGeom>
          <a:ln w="19050">
            <a:solidFill>
              <a:srgbClr val="000304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 flipV="1">
            <a:off x="6758139" y="2323332"/>
            <a:ext cx="2" cy="2392142"/>
          </a:xfrm>
          <a:prstGeom prst="line">
            <a:avLst/>
          </a:prstGeom>
          <a:ln w="19050">
            <a:solidFill>
              <a:srgbClr val="000304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8164845" y="2317980"/>
            <a:ext cx="2" cy="2392142"/>
          </a:xfrm>
          <a:prstGeom prst="line">
            <a:avLst/>
          </a:prstGeom>
          <a:ln w="19050">
            <a:solidFill>
              <a:srgbClr val="000304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2544451" y="2410443"/>
            <a:ext cx="182880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endParaRPr lang="en-US" sz="1600" dirty="0"/>
          </a:p>
        </p:txBody>
      </p:sp>
      <p:cxnSp>
        <p:nvCxnSpPr>
          <p:cNvPr id="50" name="Straight Connector 49"/>
          <p:cNvCxnSpPr/>
          <p:nvPr/>
        </p:nvCxnSpPr>
        <p:spPr>
          <a:xfrm flipH="1" flipV="1">
            <a:off x="2545059" y="2312839"/>
            <a:ext cx="2" cy="2392142"/>
          </a:xfrm>
          <a:prstGeom prst="line">
            <a:avLst/>
          </a:prstGeom>
          <a:ln w="19050">
            <a:solidFill>
              <a:srgbClr val="000304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2707361" y="2415700"/>
            <a:ext cx="182880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2892094" y="2413077"/>
            <a:ext cx="182880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endParaRPr lang="en-US" sz="1600" dirty="0"/>
          </a:p>
        </p:txBody>
      </p:sp>
      <p:sp>
        <p:nvSpPr>
          <p:cNvPr id="54" name="Rectangle 53"/>
          <p:cNvSpPr/>
          <p:nvPr/>
        </p:nvSpPr>
        <p:spPr>
          <a:xfrm>
            <a:off x="3055004" y="2413079"/>
            <a:ext cx="182880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endParaRPr lang="en-US" sz="1600" dirty="0"/>
          </a:p>
        </p:txBody>
      </p:sp>
      <p:sp>
        <p:nvSpPr>
          <p:cNvPr id="55" name="Rectangle 54"/>
          <p:cNvSpPr/>
          <p:nvPr/>
        </p:nvSpPr>
        <p:spPr>
          <a:xfrm>
            <a:off x="3244192" y="2415558"/>
            <a:ext cx="182880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endParaRPr lang="en-US" sz="1600" dirty="0"/>
          </a:p>
        </p:txBody>
      </p:sp>
      <p:sp>
        <p:nvSpPr>
          <p:cNvPr id="56" name="Rectangle 55"/>
          <p:cNvSpPr/>
          <p:nvPr/>
        </p:nvSpPr>
        <p:spPr>
          <a:xfrm>
            <a:off x="3407102" y="2415560"/>
            <a:ext cx="182880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endParaRPr lang="en-US" sz="1600" dirty="0"/>
          </a:p>
        </p:txBody>
      </p:sp>
      <p:sp>
        <p:nvSpPr>
          <p:cNvPr id="57" name="Rectangle 56"/>
          <p:cNvSpPr/>
          <p:nvPr/>
        </p:nvSpPr>
        <p:spPr>
          <a:xfrm>
            <a:off x="3591835" y="2412937"/>
            <a:ext cx="182880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endParaRPr lang="en-US" sz="1600" dirty="0"/>
          </a:p>
        </p:txBody>
      </p:sp>
      <p:sp>
        <p:nvSpPr>
          <p:cNvPr id="58" name="Rectangle 57"/>
          <p:cNvSpPr/>
          <p:nvPr/>
        </p:nvSpPr>
        <p:spPr>
          <a:xfrm>
            <a:off x="3754745" y="2412939"/>
            <a:ext cx="182880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18288" rtlCol="0" anchor="ctr"/>
          <a:lstStyle/>
          <a:p>
            <a:endParaRPr lang="en-US" sz="1600" dirty="0"/>
          </a:p>
        </p:txBody>
      </p:sp>
      <p:grpSp>
        <p:nvGrpSpPr>
          <p:cNvPr id="42" name="Group 41"/>
          <p:cNvGrpSpPr/>
          <p:nvPr/>
        </p:nvGrpSpPr>
        <p:grpSpPr>
          <a:xfrm>
            <a:off x="3424110" y="2351017"/>
            <a:ext cx="2239768" cy="1384544"/>
            <a:chOff x="3955451" y="3661694"/>
            <a:chExt cx="2239768" cy="1384544"/>
          </a:xfrm>
        </p:grpSpPr>
        <p:cxnSp>
          <p:nvCxnSpPr>
            <p:cNvPr id="44" name="Straight Arrow Connector 43"/>
            <p:cNvCxnSpPr/>
            <p:nvPr/>
          </p:nvCxnSpPr>
          <p:spPr>
            <a:xfrm flipH="1">
              <a:off x="4585703" y="4494768"/>
              <a:ext cx="215015" cy="551470"/>
            </a:xfrm>
            <a:prstGeom prst="straightConnector1">
              <a:avLst/>
            </a:prstGeom>
            <a:ln w="76200">
              <a:solidFill>
                <a:srgbClr val="000304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5310629" y="4489039"/>
              <a:ext cx="328968" cy="548317"/>
            </a:xfrm>
            <a:prstGeom prst="straightConnector1">
              <a:avLst/>
            </a:prstGeom>
            <a:ln w="76200">
              <a:solidFill>
                <a:srgbClr val="000304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3955451" y="3661694"/>
              <a:ext cx="2239768" cy="827304"/>
            </a:xfrm>
            <a:prstGeom prst="rect">
              <a:avLst/>
            </a:prstGeom>
            <a:gradFill>
              <a:gsLst>
                <a:gs pos="0">
                  <a:srgbClr val="000304"/>
                </a:gs>
                <a:gs pos="100000">
                  <a:srgbClr val="525252"/>
                </a:gs>
              </a:gsLst>
            </a:gradFill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These nodes </a:t>
              </a:r>
              <a:r>
                <a:rPr lang="en-US" smtClean="0"/>
                <a:t>cross cache </a:t>
              </a:r>
              <a:r>
                <a:rPr lang="en-US" dirty="0" smtClean="0"/>
                <a:t>lines!</a:t>
              </a:r>
              <a:endParaRPr lang="en-US" dirty="0"/>
            </a:p>
          </p:txBody>
        </p:sp>
      </p:grpSp>
      <p:sp>
        <p:nvSpPr>
          <p:cNvPr id="61" name="Rectangle 60"/>
          <p:cNvSpPr/>
          <p:nvPr/>
        </p:nvSpPr>
        <p:spPr>
          <a:xfrm>
            <a:off x="5465474" y="5373614"/>
            <a:ext cx="5304125" cy="827304"/>
          </a:xfrm>
          <a:prstGeom prst="rect">
            <a:avLst/>
          </a:prstGeom>
          <a:gradFill>
            <a:gsLst>
              <a:gs pos="0">
                <a:srgbClr val="000304"/>
              </a:gs>
              <a:gs pos="100000">
                <a:srgbClr val="525252"/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If the tree does not fit in cache,</a:t>
            </a:r>
            <a:br>
              <a:rPr lang="en-US" dirty="0" smtClean="0"/>
            </a:br>
            <a:r>
              <a:rPr lang="en-US" b="1" dirty="0" smtClean="0"/>
              <a:t>double cache misses </a:t>
            </a:r>
            <a:r>
              <a:rPr lang="en-US" dirty="0" smtClean="0"/>
              <a:t>for half of your nodes!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1539219" y="5373614"/>
            <a:ext cx="3394226" cy="827304"/>
          </a:xfrm>
          <a:prstGeom prst="rect">
            <a:avLst/>
          </a:prstGeom>
          <a:gradFill>
            <a:gsLst>
              <a:gs pos="0">
                <a:srgbClr val="000304"/>
              </a:gs>
              <a:gs pos="100000">
                <a:srgbClr val="525252"/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Not a big deal if the tree</a:t>
            </a:r>
          </a:p>
          <a:p>
            <a:pPr algn="ctr"/>
            <a:r>
              <a:rPr lang="en-US" dirty="0" smtClean="0"/>
              <a:t>fits in the cache</a:t>
            </a:r>
            <a:endParaRPr lang="en-US" dirty="0"/>
          </a:p>
        </p:txBody>
      </p:sp>
      <p:sp>
        <p:nvSpPr>
          <p:cNvPr id="3" name="Rectangular Callout 2"/>
          <p:cNvSpPr/>
          <p:nvPr/>
        </p:nvSpPr>
        <p:spPr>
          <a:xfrm>
            <a:off x="9077325" y="4021923"/>
            <a:ext cx="2871092" cy="988795"/>
          </a:xfrm>
          <a:prstGeom prst="wedgeRectCallout">
            <a:avLst>
              <a:gd name="adj1" fmla="val -33440"/>
              <a:gd name="adj2" fmla="val 83692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Fixing bloated nodes can </a:t>
            </a:r>
            <a:r>
              <a:rPr lang="en-CA" b="1" dirty="0" smtClean="0"/>
              <a:t>worsen </a:t>
            </a:r>
            <a:r>
              <a:rPr lang="en-CA" dirty="0" smtClean="0"/>
              <a:t>performance!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6067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189447"/>
            <a:ext cx="9720073" cy="4285185"/>
          </a:xfrm>
        </p:spPr>
        <p:txBody>
          <a:bodyPr/>
          <a:lstStyle/>
          <a:p>
            <a:r>
              <a:rPr lang="en-US" dirty="0" smtClean="0"/>
              <a:t>Cache is sort of like a hash table</a:t>
            </a:r>
          </a:p>
          <a:p>
            <a:r>
              <a:rPr lang="en-US" dirty="0" smtClean="0"/>
              <a:t>Maps addresses to buckets (4096 for us)</a:t>
            </a:r>
          </a:p>
          <a:p>
            <a:r>
              <a:rPr lang="en-US" dirty="0" smtClean="0"/>
              <a:t>Buckets can only contain up to c elements (64 for us)</a:t>
            </a:r>
          </a:p>
          <a:p>
            <a:r>
              <a:rPr lang="en-US" dirty="0" smtClean="0"/>
              <a:t>If you load an address, and it maps to a full bucket</a:t>
            </a:r>
          </a:p>
          <a:p>
            <a:pPr lvl="1"/>
            <a:r>
              <a:rPr lang="en-US" dirty="0" smtClean="0"/>
              <a:t>A cache line is evicted from that bucket</a:t>
            </a:r>
          </a:p>
          <a:p>
            <a:r>
              <a:rPr lang="en-US" dirty="0" smtClean="0"/>
              <a:t>“Mod 4096” is not a good hash function</a:t>
            </a:r>
          </a:p>
          <a:p>
            <a:pPr lvl="1"/>
            <a:r>
              <a:rPr lang="en-US" dirty="0" smtClean="0"/>
              <a:t>Patterns in allocation can lead to patterns in bucket occupancy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351183" y="1694745"/>
            <a:ext cx="4328135" cy="1104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Hashing a cache line to a bucket:</a:t>
            </a:r>
          </a:p>
          <a:p>
            <a:pPr algn="ctr"/>
            <a:r>
              <a:rPr lang="en-US" b="1" dirty="0" smtClean="0">
                <a:sym typeface="Wingdings" panose="05000000000000000000" pitchFamily="2" charset="2"/>
              </a:rPr>
              <a:t>physical address </a:t>
            </a:r>
            <a:r>
              <a:rPr lang="en-US" dirty="0" smtClean="0">
                <a:sym typeface="Wingdings" panose="05000000000000000000" pitchFamily="2" charset="2"/>
              </a:rPr>
              <a:t>mod 4096</a:t>
            </a:r>
          </a:p>
        </p:txBody>
      </p:sp>
    </p:spTree>
    <p:extLst>
      <p:ext uri="{BB962C8B-B14F-4D97-AF65-F5344CB8AC3E}">
        <p14:creationId xmlns:p14="http://schemas.microsoft.com/office/powerpoint/2010/main" val="245745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ontent Placeholder 2"/>
          <p:cNvSpPr>
            <a:spLocks noGrp="1"/>
          </p:cNvSpPr>
          <p:nvPr>
            <p:ph idx="1"/>
          </p:nvPr>
        </p:nvSpPr>
        <p:spPr>
          <a:xfrm>
            <a:off x="1024128" y="2057400"/>
            <a:ext cx="9720073" cy="4394200"/>
          </a:xfrm>
        </p:spPr>
        <p:txBody>
          <a:bodyPr>
            <a:normAutofit/>
          </a:bodyPr>
          <a:lstStyle/>
          <a:p>
            <a:r>
              <a:rPr lang="en-US" b="1" dirty="0" smtClean="0"/>
              <a:t>Insert</a:t>
            </a:r>
            <a:r>
              <a:rPr lang="en-US" dirty="0" smtClean="0"/>
              <a:t> creates a </a:t>
            </a:r>
            <a:r>
              <a:rPr lang="en-US" b="1" dirty="0" smtClean="0">
                <a:solidFill>
                  <a:schemeClr val="accent5"/>
                </a:solidFill>
              </a:rPr>
              <a:t>node </a:t>
            </a:r>
            <a:r>
              <a:rPr lang="en-US" dirty="0" smtClean="0"/>
              <a:t>and a </a:t>
            </a:r>
            <a:r>
              <a:rPr lang="en-US" b="1" dirty="0" smtClean="0">
                <a:solidFill>
                  <a:schemeClr val="accent3"/>
                </a:solidFill>
              </a:rPr>
              <a:t>descriptor </a:t>
            </a:r>
            <a:r>
              <a:rPr lang="en-US" dirty="0" smtClean="0"/>
              <a:t>(to facilitate </a:t>
            </a:r>
            <a:r>
              <a:rPr lang="en-US" i="1" dirty="0" smtClean="0"/>
              <a:t>lock-free helping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Node</a:t>
            </a:r>
            <a:r>
              <a:rPr lang="en-US" dirty="0" smtClean="0"/>
              <a:t> size class: 64          </a:t>
            </a:r>
            <a:r>
              <a:rPr lang="en-US" dirty="0" smtClean="0">
                <a:solidFill>
                  <a:schemeClr val="accent3"/>
                </a:solidFill>
              </a:rPr>
              <a:t>Descriptor</a:t>
            </a:r>
            <a:r>
              <a:rPr lang="en-US" dirty="0" smtClean="0">
                <a:solidFill>
                  <a:schemeClr val="accent5"/>
                </a:solidFill>
              </a:rPr>
              <a:t> </a:t>
            </a:r>
            <a:r>
              <a:rPr lang="en-US" dirty="0" smtClean="0"/>
              <a:t>size class: 64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Which cache sets will these nodes map to?</a:t>
            </a:r>
          </a:p>
          <a:p>
            <a:pPr lvl="1"/>
            <a:r>
              <a:rPr lang="en-US" dirty="0" smtClean="0"/>
              <a:t>Cache indexes used: 0, 2, 4, …         (only </a:t>
            </a:r>
            <a:r>
              <a:rPr lang="en-US" b="1" dirty="0" smtClean="0"/>
              <a:t>even numbered</a:t>
            </a:r>
            <a:r>
              <a:rPr lang="en-US" dirty="0" smtClean="0"/>
              <a:t> indexes)</a:t>
            </a:r>
          </a:p>
          <a:p>
            <a:pPr lvl="1"/>
            <a:r>
              <a:rPr lang="en-US" dirty="0" smtClean="0"/>
              <a:t>Taken modulo 4096, these can only map to </a:t>
            </a:r>
            <a:r>
              <a:rPr lang="en-US" b="1" dirty="0" smtClean="0"/>
              <a:t>even numbered </a:t>
            </a:r>
            <a:r>
              <a:rPr lang="en-US" dirty="0" smtClean="0"/>
              <a:t>cache sets!</a:t>
            </a:r>
          </a:p>
          <a:p>
            <a:pPr lvl="1"/>
            <a:r>
              <a:rPr lang="en-US" dirty="0" smtClean="0"/>
              <a:t>Only </a:t>
            </a:r>
            <a:r>
              <a:rPr lang="en-US" b="1" dirty="0" smtClean="0"/>
              <a:t>half of the cache </a:t>
            </a:r>
            <a:r>
              <a:rPr lang="en-US" dirty="0" smtClean="0"/>
              <a:t>can be used to store nodes!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 set usage in HJ BST</a:t>
            </a:r>
            <a:endParaRPr lang="en-US" sz="4400" b="1" dirty="0"/>
          </a:p>
        </p:txBody>
      </p:sp>
      <p:sp>
        <p:nvSpPr>
          <p:cNvPr id="7" name="Rectangle 6"/>
          <p:cNvSpPr/>
          <p:nvPr/>
        </p:nvSpPr>
        <p:spPr>
          <a:xfrm>
            <a:off x="1546280" y="3091708"/>
            <a:ext cx="9268545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51182" y="3095876"/>
            <a:ext cx="595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solidFill>
                  <a:srgbClr val="080808"/>
                </a:solidFill>
              </a:rPr>
              <a:t>64</a:t>
            </a:r>
            <a:endParaRPr lang="en-US" sz="2000" b="1" dirty="0">
              <a:solidFill>
                <a:srgbClr val="080808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 rot="16200000">
            <a:off x="2104362" y="3077187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10" name="Left Brace 9"/>
          <p:cNvSpPr/>
          <p:nvPr/>
        </p:nvSpPr>
        <p:spPr>
          <a:xfrm rot="16200000">
            <a:off x="3509851" y="3071506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11" name="Left Brace 10"/>
          <p:cNvSpPr/>
          <p:nvPr/>
        </p:nvSpPr>
        <p:spPr>
          <a:xfrm rot="16200000">
            <a:off x="4915337" y="3077184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12" name="Left Brace 11"/>
          <p:cNvSpPr/>
          <p:nvPr/>
        </p:nvSpPr>
        <p:spPr>
          <a:xfrm rot="16200000">
            <a:off x="6320826" y="3077183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600531" y="3855591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14711" y="3855591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11851" y="3849911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26031" y="3849911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22" name="Left Brace 21"/>
          <p:cNvSpPr/>
          <p:nvPr/>
        </p:nvSpPr>
        <p:spPr>
          <a:xfrm rot="16200000">
            <a:off x="7725742" y="3076234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23" name="Left Brace 22"/>
          <p:cNvSpPr/>
          <p:nvPr/>
        </p:nvSpPr>
        <p:spPr>
          <a:xfrm rot="16200000">
            <a:off x="9131231" y="3076233"/>
            <a:ext cx="286662" cy="1402826"/>
          </a:xfrm>
          <a:prstGeom prst="leftBrace">
            <a:avLst>
              <a:gd name="adj1" fmla="val 52180"/>
              <a:gd name="adj2" fmla="val 50000"/>
            </a:avLst>
          </a:prstGeom>
          <a:ln w="19050">
            <a:solidFill>
              <a:srgbClr val="3B3B3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8288"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222256" y="3848961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8636436" y="3848961"/>
            <a:ext cx="1277401" cy="369332"/>
          </a:xfrm>
          <a:prstGeom prst="rect">
            <a:avLst/>
          </a:prstGeom>
          <a:noFill/>
        </p:spPr>
        <p:txBody>
          <a:bodyPr wrap="none" lIns="18288" rtlCol="0" anchor="ctr" anchorCtr="0">
            <a:spAutoFit/>
          </a:bodyPr>
          <a:lstStyle/>
          <a:p>
            <a:r>
              <a:rPr lang="en-US" dirty="0" smtClean="0"/>
              <a:t>Cache line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1556567" y="3095195"/>
            <a:ext cx="1390032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29" name="Rectangle 28"/>
          <p:cNvSpPr/>
          <p:nvPr/>
        </p:nvSpPr>
        <p:spPr>
          <a:xfrm>
            <a:off x="2954403" y="3099961"/>
            <a:ext cx="1393534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64</a:t>
            </a:r>
            <a:endParaRPr lang="en-US" sz="1600" dirty="0"/>
          </a:p>
        </p:txBody>
      </p:sp>
      <p:sp>
        <p:nvSpPr>
          <p:cNvPr id="51" name="Rectangle 50"/>
          <p:cNvSpPr/>
          <p:nvPr/>
        </p:nvSpPr>
        <p:spPr>
          <a:xfrm>
            <a:off x="4368039" y="3094245"/>
            <a:ext cx="1390032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128</a:t>
            </a:r>
            <a:endParaRPr lang="en-US" sz="1600" dirty="0"/>
          </a:p>
        </p:txBody>
      </p:sp>
      <p:sp>
        <p:nvSpPr>
          <p:cNvPr id="52" name="Rectangle 51"/>
          <p:cNvSpPr/>
          <p:nvPr/>
        </p:nvSpPr>
        <p:spPr>
          <a:xfrm>
            <a:off x="5772225" y="3099011"/>
            <a:ext cx="1393534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192</a:t>
            </a:r>
            <a:endParaRPr lang="en-US" sz="1600" dirty="0"/>
          </a:p>
        </p:txBody>
      </p:sp>
      <p:sp>
        <p:nvSpPr>
          <p:cNvPr id="53" name="Rectangle 52"/>
          <p:cNvSpPr/>
          <p:nvPr/>
        </p:nvSpPr>
        <p:spPr>
          <a:xfrm>
            <a:off x="7181089" y="3094245"/>
            <a:ext cx="1390032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256</a:t>
            </a:r>
            <a:endParaRPr lang="en-US" sz="1600" dirty="0"/>
          </a:p>
        </p:txBody>
      </p:sp>
      <p:sp>
        <p:nvSpPr>
          <p:cNvPr id="54" name="Rectangle 53"/>
          <p:cNvSpPr/>
          <p:nvPr/>
        </p:nvSpPr>
        <p:spPr>
          <a:xfrm>
            <a:off x="8585275" y="3099011"/>
            <a:ext cx="1393534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320</a:t>
            </a:r>
            <a:endParaRPr lang="en-US" sz="1600" dirty="0"/>
          </a:p>
        </p:txBody>
      </p:sp>
      <p:grpSp>
        <p:nvGrpSpPr>
          <p:cNvPr id="55" name="Group 54"/>
          <p:cNvGrpSpPr/>
          <p:nvPr/>
        </p:nvGrpSpPr>
        <p:grpSpPr>
          <a:xfrm>
            <a:off x="1547764" y="2997199"/>
            <a:ext cx="8430193" cy="666743"/>
            <a:chOff x="2069226" y="2640261"/>
            <a:chExt cx="8430193" cy="2410304"/>
          </a:xfrm>
        </p:grpSpPr>
        <p:cxnSp>
          <p:nvCxnSpPr>
            <p:cNvPr id="17" name="Straight Connector 16"/>
            <p:cNvCxnSpPr/>
            <p:nvPr/>
          </p:nvCxnSpPr>
          <p:spPr>
            <a:xfrm flipH="1" flipV="1">
              <a:off x="3470566" y="2640261"/>
              <a:ext cx="2" cy="2392142"/>
            </a:xfrm>
            <a:prstGeom prst="line">
              <a:avLst/>
            </a:prstGeom>
            <a:ln w="19050">
              <a:solidFill>
                <a:srgbClr val="000304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 flipV="1">
              <a:off x="4879785" y="2648052"/>
              <a:ext cx="2" cy="2392142"/>
            </a:xfrm>
            <a:prstGeom prst="line">
              <a:avLst/>
            </a:prstGeom>
            <a:ln w="19050">
              <a:solidFill>
                <a:srgbClr val="000304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 flipV="1">
              <a:off x="6282306" y="2658423"/>
              <a:ext cx="2" cy="2392142"/>
            </a:xfrm>
            <a:prstGeom prst="line">
              <a:avLst/>
            </a:prstGeom>
            <a:ln w="19050">
              <a:solidFill>
                <a:srgbClr val="000304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 flipV="1">
              <a:off x="7689012" y="2653071"/>
              <a:ext cx="2" cy="2392142"/>
            </a:xfrm>
            <a:prstGeom prst="line">
              <a:avLst/>
            </a:prstGeom>
            <a:ln w="19050">
              <a:solidFill>
                <a:srgbClr val="000304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2069226" y="2647930"/>
              <a:ext cx="2" cy="2392142"/>
            </a:xfrm>
            <a:prstGeom prst="line">
              <a:avLst/>
            </a:prstGeom>
            <a:ln w="19050">
              <a:solidFill>
                <a:srgbClr val="000304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 flipV="1">
              <a:off x="9092711" y="2657473"/>
              <a:ext cx="2" cy="2392142"/>
            </a:xfrm>
            <a:prstGeom prst="line">
              <a:avLst/>
            </a:prstGeom>
            <a:ln w="19050">
              <a:solidFill>
                <a:srgbClr val="000304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 flipV="1">
              <a:off x="10499417" y="2652121"/>
              <a:ext cx="2" cy="2392142"/>
            </a:xfrm>
            <a:prstGeom prst="line">
              <a:avLst/>
            </a:prstGeom>
            <a:ln w="19050">
              <a:solidFill>
                <a:srgbClr val="000304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365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Simple fix: random allocations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923272" cy="4330700"/>
          </a:xfrm>
        </p:spPr>
        <p:txBody>
          <a:bodyPr>
            <a:normAutofit/>
          </a:bodyPr>
          <a:lstStyle/>
          <a:p>
            <a:r>
              <a:rPr lang="en-US" dirty="0" smtClean="0"/>
              <a:t>Hypothesis: problem is the rigid even/odd allocation </a:t>
            </a:r>
            <a:r>
              <a:rPr lang="en-US" dirty="0" err="1" smtClean="0"/>
              <a:t>behaviour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Idea: break the pattern with an occasional dummy 64 byte allocation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Fixes the problem!</a:t>
            </a:r>
          </a:p>
          <a:p>
            <a:pPr lvl="1"/>
            <a:r>
              <a:rPr lang="en-US" dirty="0" smtClean="0"/>
              <a:t>Reduces unused cache sets to 1.6%</a:t>
            </a:r>
          </a:p>
          <a:p>
            <a:pPr lvl="1"/>
            <a:r>
              <a:rPr lang="en-US" dirty="0" smtClean="0"/>
              <a:t>Improved search performance by 41%</a:t>
            </a:r>
          </a:p>
          <a:p>
            <a:pPr lvl="1"/>
            <a:r>
              <a:rPr lang="en-US" dirty="0" smtClean="0"/>
              <a:t>… on our first experimental system, which was an AMD machine.</a:t>
            </a:r>
          </a:p>
          <a:p>
            <a:pPr lvl="1"/>
            <a:r>
              <a:rPr lang="en-US" dirty="0" smtClean="0"/>
              <a:t>However, on an Intel system, this did </a:t>
            </a:r>
            <a:r>
              <a:rPr lang="en-US" b="1" dirty="0" smtClean="0"/>
              <a:t>not</a:t>
            </a:r>
            <a:r>
              <a:rPr lang="en-US" dirty="0" smtClean="0"/>
              <a:t> improve search performance!</a:t>
            </a:r>
          </a:p>
        </p:txBody>
      </p:sp>
      <p:sp>
        <p:nvSpPr>
          <p:cNvPr id="4" name="Rectangle 3"/>
          <p:cNvSpPr/>
          <p:nvPr/>
        </p:nvSpPr>
        <p:spPr>
          <a:xfrm>
            <a:off x="1495480" y="3790208"/>
            <a:ext cx="9268545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505767" y="3793695"/>
            <a:ext cx="1390032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>
            <a:off x="2903603" y="3798461"/>
            <a:ext cx="1393534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64</a:t>
            </a:r>
            <a:endParaRPr lang="en-US" sz="1600" dirty="0"/>
          </a:p>
        </p:txBody>
      </p:sp>
      <p:sp>
        <p:nvSpPr>
          <p:cNvPr id="21" name="Rectangle 20"/>
          <p:cNvSpPr/>
          <p:nvPr/>
        </p:nvSpPr>
        <p:spPr>
          <a:xfrm>
            <a:off x="5721425" y="3797511"/>
            <a:ext cx="1393534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192</a:t>
            </a:r>
            <a:endParaRPr lang="en-US" sz="1600" dirty="0"/>
          </a:p>
        </p:txBody>
      </p:sp>
      <p:sp>
        <p:nvSpPr>
          <p:cNvPr id="22" name="Rectangle 21"/>
          <p:cNvSpPr/>
          <p:nvPr/>
        </p:nvSpPr>
        <p:spPr>
          <a:xfrm>
            <a:off x="7130289" y="3792745"/>
            <a:ext cx="1390032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256</a:t>
            </a:r>
            <a:endParaRPr lang="en-US" sz="1600" dirty="0"/>
          </a:p>
        </p:txBody>
      </p:sp>
      <p:sp>
        <p:nvSpPr>
          <p:cNvPr id="23" name="Rectangle 22"/>
          <p:cNvSpPr/>
          <p:nvPr/>
        </p:nvSpPr>
        <p:spPr>
          <a:xfrm>
            <a:off x="8534475" y="3797511"/>
            <a:ext cx="1393534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320</a:t>
            </a:r>
            <a:endParaRPr lang="en-US" sz="1600" dirty="0"/>
          </a:p>
        </p:txBody>
      </p:sp>
      <p:sp>
        <p:nvSpPr>
          <p:cNvPr id="32" name="Rectangle 31"/>
          <p:cNvSpPr/>
          <p:nvPr/>
        </p:nvSpPr>
        <p:spPr>
          <a:xfrm>
            <a:off x="1495480" y="2786908"/>
            <a:ext cx="9268545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505767" y="2790395"/>
            <a:ext cx="1390032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2903603" y="2795161"/>
            <a:ext cx="1393534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64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4317239" y="2789445"/>
            <a:ext cx="1390032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128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5721425" y="2794211"/>
            <a:ext cx="1393534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192</a:t>
            </a:r>
            <a:endParaRPr lang="en-US" sz="1600" dirty="0"/>
          </a:p>
        </p:txBody>
      </p:sp>
      <p:sp>
        <p:nvSpPr>
          <p:cNvPr id="38" name="Rectangle 37"/>
          <p:cNvSpPr/>
          <p:nvPr/>
        </p:nvSpPr>
        <p:spPr>
          <a:xfrm>
            <a:off x="7130289" y="2789445"/>
            <a:ext cx="1390032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256</a:t>
            </a:r>
            <a:endParaRPr lang="en-US" sz="1600" dirty="0"/>
          </a:p>
        </p:txBody>
      </p:sp>
      <p:sp>
        <p:nvSpPr>
          <p:cNvPr id="39" name="Rectangle 38"/>
          <p:cNvSpPr/>
          <p:nvPr/>
        </p:nvSpPr>
        <p:spPr>
          <a:xfrm>
            <a:off x="8534475" y="2794211"/>
            <a:ext cx="1393534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320</a:t>
            </a: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4488232" y="3780735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dummy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7370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The difference between systems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Intel processors </a:t>
            </a:r>
            <a:r>
              <a:rPr lang="en-US" sz="2800" dirty="0" err="1" smtClean="0"/>
              <a:t>prefetch</a:t>
            </a:r>
            <a:r>
              <a:rPr lang="en-US" sz="2800" dirty="0" smtClean="0"/>
              <a:t> more aggressively</a:t>
            </a:r>
          </a:p>
          <a:p>
            <a:pPr lvl="1"/>
            <a:r>
              <a:rPr lang="en-US" sz="2400" dirty="0" smtClean="0"/>
              <a:t>Adjacent line </a:t>
            </a:r>
            <a:r>
              <a:rPr lang="en-US" sz="2400" dirty="0" err="1" smtClean="0"/>
              <a:t>prefetcher</a:t>
            </a:r>
            <a:r>
              <a:rPr lang="en-US" sz="2400" dirty="0" smtClean="0"/>
              <a:t>: load one extra adjacent cache line</a:t>
            </a:r>
          </a:p>
          <a:p>
            <a:pPr lvl="2"/>
            <a:r>
              <a:rPr lang="en-US" sz="1800" dirty="0" smtClean="0"/>
              <a:t>Not always the next cache line (can be the previous one)</a:t>
            </a:r>
          </a:p>
          <a:p>
            <a:pPr lvl="1"/>
            <a:r>
              <a:rPr lang="en-US" sz="2400" dirty="0" smtClean="0"/>
              <a:t>Smallest unit of memory loaded is 128 bytes (two cache lines)</a:t>
            </a:r>
          </a:p>
          <a:p>
            <a:pPr lvl="2"/>
            <a:r>
              <a:rPr lang="en-US" sz="2000" dirty="0" smtClean="0"/>
              <a:t>This is also the unit of memory contention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7324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Effect of prefetching on HJ BST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occasional dummy allocations break up the even/odd pattern</a:t>
            </a:r>
          </a:p>
          <a:p>
            <a:r>
              <a:rPr lang="en-US" dirty="0" smtClean="0"/>
              <a:t>But…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Whenever search loads a </a:t>
            </a:r>
            <a:r>
              <a:rPr lang="en-US" b="1" dirty="0" smtClean="0"/>
              <a:t>node</a:t>
            </a:r>
            <a:r>
              <a:rPr lang="en-US" dirty="0" smtClean="0"/>
              <a:t>, it also loads the </a:t>
            </a:r>
            <a:r>
              <a:rPr lang="en-US" b="1" dirty="0" smtClean="0"/>
              <a:t>adjacent cache line</a:t>
            </a:r>
          </a:p>
          <a:p>
            <a:pPr lvl="1"/>
            <a:r>
              <a:rPr lang="en-US" dirty="0" smtClean="0"/>
              <a:t>This is a </a:t>
            </a:r>
            <a:r>
              <a:rPr lang="en-US" b="1" dirty="0" smtClean="0"/>
              <a:t>descriptor </a:t>
            </a:r>
            <a:r>
              <a:rPr lang="en-US" dirty="0" smtClean="0"/>
              <a:t>or a </a:t>
            </a:r>
            <a:r>
              <a:rPr lang="en-US" b="1" dirty="0" smtClean="0"/>
              <a:t>dummy allocation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This is useless for the search</a:t>
            </a:r>
          </a:p>
          <a:p>
            <a:pPr lvl="1"/>
            <a:r>
              <a:rPr lang="en-US" dirty="0" smtClean="0"/>
              <a:t>Only half of the cache is used for nodes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024128" y="3415558"/>
            <a:ext cx="9268545" cy="33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1034415" y="3419045"/>
            <a:ext cx="1390032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34" name="Rectangle 33"/>
          <p:cNvSpPr/>
          <p:nvPr/>
        </p:nvSpPr>
        <p:spPr>
          <a:xfrm>
            <a:off x="2432251" y="3423811"/>
            <a:ext cx="1393534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64</a:t>
            </a:r>
            <a:endParaRPr lang="en-US" sz="1600" dirty="0"/>
          </a:p>
        </p:txBody>
      </p:sp>
      <p:sp>
        <p:nvSpPr>
          <p:cNvPr id="35" name="Rectangle 34"/>
          <p:cNvSpPr/>
          <p:nvPr/>
        </p:nvSpPr>
        <p:spPr>
          <a:xfrm>
            <a:off x="5250073" y="3422861"/>
            <a:ext cx="1393534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192</a:t>
            </a:r>
            <a:endParaRPr lang="en-US" sz="1600" dirty="0"/>
          </a:p>
        </p:txBody>
      </p:sp>
      <p:sp>
        <p:nvSpPr>
          <p:cNvPr id="36" name="Rectangle 35"/>
          <p:cNvSpPr/>
          <p:nvPr/>
        </p:nvSpPr>
        <p:spPr>
          <a:xfrm>
            <a:off x="6658937" y="3418095"/>
            <a:ext cx="1390032" cy="33578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256</a:t>
            </a:r>
            <a:endParaRPr lang="en-US" sz="1600" dirty="0"/>
          </a:p>
        </p:txBody>
      </p:sp>
      <p:sp>
        <p:nvSpPr>
          <p:cNvPr id="37" name="Rectangle 36"/>
          <p:cNvSpPr/>
          <p:nvPr/>
        </p:nvSpPr>
        <p:spPr>
          <a:xfrm>
            <a:off x="8063123" y="3422861"/>
            <a:ext cx="1393534" cy="33578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18288" rtlCol="0" anchor="ctr"/>
          <a:lstStyle/>
          <a:p>
            <a:r>
              <a:rPr lang="en-US" sz="1600" dirty="0" smtClean="0"/>
              <a:t>320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4016880" y="3406085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dummy</a:t>
            </a:r>
            <a:endParaRPr lang="en-US" b="1" dirty="0"/>
          </a:p>
        </p:txBody>
      </p:sp>
      <p:sp>
        <p:nvSpPr>
          <p:cNvPr id="39" name="Cloud Callout 38"/>
          <p:cNvSpPr/>
          <p:nvPr/>
        </p:nvSpPr>
        <p:spPr>
          <a:xfrm>
            <a:off x="7650373" y="4685762"/>
            <a:ext cx="3854450" cy="1893477"/>
          </a:xfrm>
          <a:prstGeom prst="cloudCallout">
            <a:avLst>
              <a:gd name="adj1" fmla="val -86071"/>
              <a:gd name="adj2" fmla="val -116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dirty="0" smtClean="0"/>
              <a:t>Fix: </a:t>
            </a:r>
            <a:r>
              <a:rPr lang="en-US" b="1" dirty="0" smtClean="0"/>
              <a:t>add padding</a:t>
            </a:r>
          </a:p>
          <a:p>
            <a:pPr algn="ctr"/>
            <a:r>
              <a:rPr lang="en-US" dirty="0" smtClean="0"/>
              <a:t>to nodes or descriptors</a:t>
            </a:r>
          </a:p>
          <a:p>
            <a:pPr algn="ctr"/>
            <a:r>
              <a:rPr lang="en-US" dirty="0" smtClean="0"/>
              <a:t>so they are in</a:t>
            </a:r>
            <a:br>
              <a:rPr lang="en-US" dirty="0" smtClean="0"/>
            </a:br>
            <a:r>
              <a:rPr lang="en-US" b="1" dirty="0" smtClean="0"/>
              <a:t>different size classes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7044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Segregating</a:t>
            </a:r>
            <a:r>
              <a:rPr lang="en-US" sz="4400" dirty="0" smtClean="0"/>
              <a:t> memory for different object types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Previously described solution</a:t>
            </a:r>
          </a:p>
          <a:p>
            <a:pPr lvl="1"/>
            <a:r>
              <a:rPr lang="en-US" dirty="0" smtClean="0"/>
              <a:t>Add padding so objects have different size classes</a:t>
            </a:r>
          </a:p>
          <a:p>
            <a:r>
              <a:rPr lang="en-US" dirty="0" smtClean="0"/>
              <a:t>2. A more principled solution</a:t>
            </a:r>
          </a:p>
          <a:p>
            <a:pPr lvl="1"/>
            <a:r>
              <a:rPr lang="en-US" dirty="0" smtClean="0"/>
              <a:t>Use multiple instances of </a:t>
            </a:r>
            <a:r>
              <a:rPr lang="en-US" dirty="0" err="1" smtClean="0"/>
              <a:t>jemalloc</a:t>
            </a:r>
            <a:endParaRPr lang="en-US" dirty="0" smtClean="0"/>
          </a:p>
          <a:p>
            <a:pPr lvl="1"/>
            <a:r>
              <a:rPr lang="en-US" dirty="0" smtClean="0"/>
              <a:t>Each instance has its own arenas</a:t>
            </a:r>
          </a:p>
          <a:p>
            <a:pPr lvl="1"/>
            <a:r>
              <a:rPr lang="en-US" dirty="0" smtClean="0"/>
              <a:t>Allocate different object types from different </a:t>
            </a:r>
            <a:r>
              <a:rPr lang="en-US" dirty="0" err="1" smtClean="0"/>
              <a:t>jemalloc</a:t>
            </a:r>
            <a:r>
              <a:rPr lang="en-US" dirty="0" smtClean="0"/>
              <a:t> instances</a:t>
            </a:r>
          </a:p>
          <a:p>
            <a:r>
              <a:rPr lang="en-US" dirty="0" smtClean="0"/>
              <a:t>3. An even better solution</a:t>
            </a:r>
          </a:p>
          <a:p>
            <a:pPr lvl="1"/>
            <a:r>
              <a:rPr lang="en-US" dirty="0" smtClean="0"/>
              <a:t>Use an allocator with support for segregating object types</a:t>
            </a:r>
          </a:p>
        </p:txBody>
      </p:sp>
      <p:sp>
        <p:nvSpPr>
          <p:cNvPr id="4" name="Oval 3"/>
          <p:cNvSpPr/>
          <p:nvPr/>
        </p:nvSpPr>
        <p:spPr>
          <a:xfrm>
            <a:off x="973836" y="3022600"/>
            <a:ext cx="562864" cy="431800"/>
          </a:xfrm>
          <a:prstGeom prst="ellipse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8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-77788"/>
            <a:ext cx="12192000" cy="1498601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Performance after all fixes</a:t>
            </a:r>
            <a:endParaRPr lang="en-US" sz="4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326806"/>
              </p:ext>
            </p:extLst>
          </p:nvPr>
        </p:nvGraphicFramePr>
        <p:xfrm>
          <a:off x="2082800" y="4471432"/>
          <a:ext cx="9714160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/>
                <a:gridCol w="990600"/>
                <a:gridCol w="920044"/>
                <a:gridCol w="908728"/>
                <a:gridCol w="1041428"/>
                <a:gridCol w="1002030"/>
                <a:gridCol w="914351"/>
                <a:gridCol w="965193"/>
                <a:gridCol w="965193"/>
                <a:gridCol w="965193"/>
              </a:tblGrid>
              <a:tr h="3640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BCCO1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BCCO2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DVY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NM1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NM2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DGT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EFRB</a:t>
                      </a:r>
                      <a:endParaRPr lang="en-US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Read</a:t>
                      </a:r>
                      <a:r>
                        <a:rPr lang="en-US" sz="1200" baseline="0" dirty="0" smtClean="0"/>
                        <a:t/>
                      </a:r>
                      <a:br>
                        <a:rPr lang="en-US" sz="1200" baseline="0" dirty="0" smtClean="0"/>
                      </a:br>
                      <a:r>
                        <a:rPr lang="en-US" sz="1200" b="1" dirty="0" smtClean="0"/>
                        <a:t>per-node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Read</a:t>
                      </a:r>
                      <a:br>
                        <a:rPr lang="en-US" sz="1200" dirty="0" smtClean="0"/>
                      </a:br>
                      <a:r>
                        <a:rPr lang="en-US" sz="1200" b="1" dirty="0" smtClean="0"/>
                        <a:t>per-node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Read</a:t>
                      </a:r>
                      <a:br>
                        <a:rPr lang="en-US" sz="1200" dirty="0" smtClean="0"/>
                      </a:br>
                      <a:r>
                        <a:rPr lang="en-US" sz="1200" b="1" dirty="0" smtClean="0"/>
                        <a:t>per-node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Read</a:t>
                      </a:r>
                      <a:br>
                        <a:rPr lang="en-US" sz="1200" b="0" dirty="0" smtClean="0"/>
                      </a:br>
                      <a:r>
                        <a:rPr lang="en-US" sz="1200" b="1" dirty="0" smtClean="0"/>
                        <a:t>per-search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Write</a:t>
                      </a:r>
                      <a:r>
                        <a:rPr lang="en-US" sz="1200" b="1" baseline="0" dirty="0" smtClean="0"/>
                        <a:t/>
                      </a:r>
                      <a:br>
                        <a:rPr lang="en-US" sz="1200" b="1" baseline="0" dirty="0" smtClean="0"/>
                      </a:br>
                      <a:r>
                        <a:rPr lang="en-US" sz="1200" b="1" baseline="0" dirty="0" smtClean="0"/>
                        <a:t>per-search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36809" y="4892437"/>
            <a:ext cx="1745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/>
              <a:t>Search overhead</a:t>
            </a:r>
            <a:endParaRPr lang="en-US" sz="1600" dirty="0"/>
          </a:p>
        </p:txBody>
      </p:sp>
      <p:sp>
        <p:nvSpPr>
          <p:cNvPr id="7" name="Left Brace 6"/>
          <p:cNvSpPr/>
          <p:nvPr/>
        </p:nvSpPr>
        <p:spPr>
          <a:xfrm rot="5400000">
            <a:off x="2943225" y="885684"/>
            <a:ext cx="342900" cy="175895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541258" y="1281656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Balanced</a:t>
            </a:r>
            <a:endParaRPr lang="en-US" dirty="0"/>
          </a:p>
        </p:txBody>
      </p:sp>
      <p:sp>
        <p:nvSpPr>
          <p:cNvPr id="9" name="Left Brace 8"/>
          <p:cNvSpPr/>
          <p:nvPr/>
        </p:nvSpPr>
        <p:spPr>
          <a:xfrm rot="5400000">
            <a:off x="5851342" y="-92399"/>
            <a:ext cx="342900" cy="371511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545742" y="1265435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Internal</a:t>
            </a:r>
            <a:endParaRPr lang="en-US" dirty="0"/>
          </a:p>
        </p:txBody>
      </p:sp>
      <p:sp>
        <p:nvSpPr>
          <p:cNvPr id="11" name="Left Brace 10"/>
          <p:cNvSpPr/>
          <p:nvPr/>
        </p:nvSpPr>
        <p:spPr>
          <a:xfrm rot="5400000">
            <a:off x="9661525" y="-98260"/>
            <a:ext cx="342900" cy="371511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9283788" y="1293452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External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1926845"/>
            <a:ext cx="10915649" cy="2543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Left Brace 16"/>
          <p:cNvSpPr/>
          <p:nvPr/>
        </p:nvSpPr>
        <p:spPr>
          <a:xfrm rot="16200000">
            <a:off x="10664829" y="4556473"/>
            <a:ext cx="342900" cy="168275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9954802" y="5487084"/>
            <a:ext cx="17620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/>
              <a:t>node size class</a:t>
            </a:r>
          </a:p>
          <a:p>
            <a:pPr algn="ctr"/>
            <a:r>
              <a:rPr lang="en-CA" dirty="0" smtClean="0"/>
              <a:t>48 bytes</a:t>
            </a:r>
            <a:endParaRPr lang="en-CA" dirty="0"/>
          </a:p>
        </p:txBody>
      </p:sp>
      <p:sp>
        <p:nvSpPr>
          <p:cNvPr id="20" name="Left Brace 19"/>
          <p:cNvSpPr/>
          <p:nvPr/>
        </p:nvSpPr>
        <p:spPr>
          <a:xfrm rot="16200000">
            <a:off x="8742365" y="4516787"/>
            <a:ext cx="342900" cy="1762122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8030752" y="5487084"/>
            <a:ext cx="1762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dirty="0" smtClean="0"/>
              <a:t>node size class</a:t>
            </a:r>
          </a:p>
          <a:p>
            <a:pPr algn="ctr"/>
            <a:r>
              <a:rPr lang="en-CA" dirty="0" smtClean="0"/>
              <a:t>32 bytes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3"/>
          <a:srcRect b="31703"/>
          <a:stretch/>
        </p:blipFill>
        <p:spPr>
          <a:xfrm>
            <a:off x="5781675" y="770458"/>
            <a:ext cx="6071224" cy="13917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818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" grpId="0"/>
      <p:bldP spid="20" grpId="0" animBg="1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Optimistic concurrent search trees are crucial in many applications</a:t>
            </a:r>
          </a:p>
          <a:p>
            <a:pPr lvl="1"/>
            <a:r>
              <a:rPr lang="en-US" dirty="0" smtClean="0"/>
              <a:t>(e.g., in-memory databases, internet routers and operating systems)</a:t>
            </a:r>
          </a:p>
          <a:p>
            <a:r>
              <a:rPr lang="en-US" dirty="0" smtClean="0"/>
              <a:t>We want to understand their performance</a:t>
            </a:r>
          </a:p>
          <a:p>
            <a:r>
              <a:rPr lang="en-US" dirty="0" smtClean="0"/>
              <a:t>We study BSTs because there are many variants,</a:t>
            </a:r>
            <a:br>
              <a:rPr lang="en-US" dirty="0" smtClean="0"/>
            </a:br>
            <a:r>
              <a:rPr lang="en-US" dirty="0" smtClean="0"/>
              <a:t>making comparisons easier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1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benchmarks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In-memory database DBx1000 [Yu et al., VLDB 2014]</a:t>
            </a:r>
          </a:p>
          <a:p>
            <a:pPr lvl="1"/>
            <a:r>
              <a:rPr lang="en-US" dirty="0" smtClean="0"/>
              <a:t>Yahoo! Cloud Serving Benchmarks</a:t>
            </a:r>
          </a:p>
          <a:p>
            <a:pPr lvl="1"/>
            <a:r>
              <a:rPr lang="en-US" dirty="0" smtClean="0"/>
              <a:t>TPC-C Database Benchmarks</a:t>
            </a:r>
          </a:p>
          <a:p>
            <a:r>
              <a:rPr lang="en-US" dirty="0" smtClean="0"/>
              <a:t>Used each BST as a database index</a:t>
            </a:r>
            <a:endParaRPr lang="en-US" dirty="0"/>
          </a:p>
          <a:p>
            <a:pPr lvl="1"/>
            <a:r>
              <a:rPr lang="en-US" dirty="0" smtClean="0"/>
              <a:t>Merges the memory spaces of DBx1000 and the BST!</a:t>
            </a:r>
          </a:p>
          <a:p>
            <a:pPr lvl="1"/>
            <a:r>
              <a:rPr lang="en-US" dirty="0" smtClean="0"/>
              <a:t>Creates similar memory layout issues (e.g., underutilized cache sets)</a:t>
            </a:r>
          </a:p>
          <a:p>
            <a:pPr lvl="1"/>
            <a:r>
              <a:rPr lang="en-US" dirty="0" smtClean="0"/>
              <a:t>And new ones (e.g., scattering of nodes across many pages)</a:t>
            </a:r>
          </a:p>
          <a:p>
            <a:pPr lvl="1"/>
            <a:r>
              <a:rPr lang="en-US" dirty="0" smtClean="0"/>
              <a:t>Even accidentally fixes memory layout issues in DBx1000</a:t>
            </a:r>
            <a:endParaRPr lang="en-US" dirty="0"/>
          </a:p>
          <a:p>
            <a:r>
              <a:rPr lang="en-US" dirty="0" smtClean="0"/>
              <a:t>See paper for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12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2124075"/>
            <a:ext cx="10166351" cy="4286250"/>
          </a:xfrm>
        </p:spPr>
        <p:txBody>
          <a:bodyPr>
            <a:normAutofit/>
          </a:bodyPr>
          <a:lstStyle/>
          <a:p>
            <a:r>
              <a:rPr lang="en-US" dirty="0" smtClean="0"/>
              <a:t>When designing and testing a data structure</a:t>
            </a:r>
          </a:p>
          <a:p>
            <a:pPr lvl="1"/>
            <a:r>
              <a:rPr lang="en-US" dirty="0" smtClean="0"/>
              <a:t>Understand your memory layout!</a:t>
            </a:r>
          </a:p>
          <a:p>
            <a:pPr lvl="1"/>
            <a:r>
              <a:rPr lang="en-US" dirty="0" smtClean="0"/>
              <a:t>How are nodes laid out in cache lines? Pages?</a:t>
            </a:r>
          </a:p>
          <a:p>
            <a:pPr lvl="1"/>
            <a:r>
              <a:rPr lang="en-US" dirty="0" smtClean="0"/>
              <a:t>What types of objects are near one another?</a:t>
            </a:r>
          </a:p>
          <a:p>
            <a:r>
              <a:rPr lang="en-US" dirty="0" smtClean="0"/>
              <a:t>When adding a data structure to a program</a:t>
            </a:r>
          </a:p>
          <a:p>
            <a:pPr lvl="1"/>
            <a:r>
              <a:rPr lang="en-US" dirty="0" smtClean="0"/>
              <a:t>You are merging two memory spaces</a:t>
            </a:r>
          </a:p>
          <a:p>
            <a:pPr lvl="1"/>
            <a:r>
              <a:rPr lang="en-US" dirty="0" smtClean="0"/>
              <a:t>Understand your </a:t>
            </a:r>
            <a:r>
              <a:rPr lang="en-US" b="1" dirty="0" smtClean="0"/>
              <a:t>new </a:t>
            </a:r>
            <a:r>
              <a:rPr lang="en-US" dirty="0" smtClean="0"/>
              <a:t>memory layout!</a:t>
            </a:r>
            <a:endParaRPr lang="en-US" dirty="0"/>
          </a:p>
          <a:p>
            <a:r>
              <a:rPr lang="en-US" dirty="0" smtClean="0"/>
              <a:t>New tools needed?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697133" y="2682167"/>
            <a:ext cx="5323417" cy="1787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u="sng" dirty="0" smtClean="0">
                <a:solidFill>
                  <a:srgbClr val="FFFFFF"/>
                </a:solidFill>
              </a:rPr>
              <a:t>http://tbrown.pro</a:t>
            </a:r>
          </a:p>
          <a:p>
            <a:r>
              <a:rPr lang="en-US" dirty="0"/>
              <a:t>Tutorials, code, benchmarks</a:t>
            </a:r>
          </a:p>
          <a:p>
            <a:endParaRPr lang="en-US" dirty="0" smtClean="0"/>
          </a:p>
          <a:p>
            <a:r>
              <a:rPr lang="en-US" dirty="0" smtClean="0"/>
              <a:t>Companion talk:</a:t>
            </a:r>
          </a:p>
          <a:p>
            <a:r>
              <a:rPr lang="en-US" dirty="0" smtClean="0"/>
              <a:t>Good data structure experiments are R.A.R.E</a:t>
            </a:r>
          </a:p>
        </p:txBody>
      </p:sp>
    </p:spTree>
    <p:extLst>
      <p:ext uri="{BB962C8B-B14F-4D97-AF65-F5344CB8AC3E}">
        <p14:creationId xmlns:p14="http://schemas.microsoft.com/office/powerpoint/2010/main" val="3686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BST protected by a global lock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2829" y="2286000"/>
            <a:ext cx="4405122" cy="4023360"/>
          </a:xfrm>
        </p:spPr>
        <p:txBody>
          <a:bodyPr/>
          <a:lstStyle/>
          <a:p>
            <a:r>
              <a:rPr lang="en-US" dirty="0" smtClean="0"/>
              <a:t>Synthetic experiment:</a:t>
            </a:r>
          </a:p>
          <a:p>
            <a:r>
              <a:rPr lang="en-US" dirty="0" smtClean="0"/>
              <a:t>Insert </a:t>
            </a:r>
            <a:r>
              <a:rPr lang="en-US" dirty="0"/>
              <a:t>100,000 </a:t>
            </a:r>
            <a:r>
              <a:rPr lang="en-US" dirty="0" smtClean="0"/>
              <a:t>keys, then</a:t>
            </a:r>
            <a:endParaRPr lang="en-US" dirty="0"/>
          </a:p>
          <a:p>
            <a:r>
              <a:rPr lang="en-US" dirty="0" smtClean="0"/>
              <a:t>n </a:t>
            </a:r>
            <a:r>
              <a:rPr lang="en-US" dirty="0"/>
              <a:t>threads perform </a:t>
            </a:r>
            <a:r>
              <a:rPr lang="en-US" b="1" dirty="0" smtClean="0"/>
              <a:t>searches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8417" y="1979587"/>
            <a:ext cx="6472668" cy="42809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6744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Hand-over-hand locking (HOH)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experiment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086" y="2145897"/>
            <a:ext cx="6300241" cy="419021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6250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Locking and cache coherence</a:t>
            </a:r>
            <a:endParaRPr lang="en-US" sz="4000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5112151"/>
              </p:ext>
            </p:extLst>
          </p:nvPr>
        </p:nvGraphicFramePr>
        <p:xfrm>
          <a:off x="3028951" y="4655143"/>
          <a:ext cx="63373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5970"/>
                <a:gridCol w="2394393"/>
                <a:gridCol w="24869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Algorithm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L2 misses</a:t>
                      </a:r>
                      <a:r>
                        <a:rPr lang="en-US" baseline="0" dirty="0" smtClean="0"/>
                        <a:t> / </a:t>
                      </a:r>
                      <a:r>
                        <a:rPr lang="en-US" dirty="0" smtClean="0"/>
                        <a:t>search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L3 misses / search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Global lock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HOH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25.1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7.7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>
          <a:xfrm>
            <a:off x="4981464" y="3961714"/>
            <a:ext cx="461320" cy="40365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</a:t>
            </a:r>
          </a:p>
        </p:txBody>
      </p:sp>
      <p:sp>
        <p:nvSpPr>
          <p:cNvPr id="5" name="Oval 4"/>
          <p:cNvSpPr/>
          <p:nvPr/>
        </p:nvSpPr>
        <p:spPr>
          <a:xfrm>
            <a:off x="4483086" y="3327399"/>
            <a:ext cx="461320" cy="40365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6" name="Straight Arrow Connector 5"/>
          <p:cNvCxnSpPr>
            <a:stCxn id="5" idx="5"/>
            <a:endCxn id="4" idx="0"/>
          </p:cNvCxnSpPr>
          <p:nvPr/>
        </p:nvCxnSpPr>
        <p:spPr>
          <a:xfrm>
            <a:off x="4876847" y="3671940"/>
            <a:ext cx="335277" cy="2897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http://www.itdunya.com/attachments/309734d1314547501-lock1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244" y="3212069"/>
            <a:ext cx="381791" cy="38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itdunya.com/attachments/309734d1314547501-lock1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5365" y="3852283"/>
            <a:ext cx="381791" cy="381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loud Callout 8"/>
          <p:cNvSpPr/>
          <p:nvPr/>
        </p:nvSpPr>
        <p:spPr>
          <a:xfrm>
            <a:off x="4563826" y="2460447"/>
            <a:ext cx="4072038" cy="673542"/>
          </a:xfrm>
          <a:prstGeom prst="cloudCallout">
            <a:avLst>
              <a:gd name="adj1" fmla="val -36036"/>
              <a:gd name="adj2" fmla="val 715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Evict this cache line for all threads!</a:t>
            </a:r>
            <a:endParaRPr lang="en-US" dirty="0"/>
          </a:p>
        </p:txBody>
      </p:sp>
      <p:sp>
        <p:nvSpPr>
          <p:cNvPr id="10" name="Cloud Callout 9"/>
          <p:cNvSpPr/>
          <p:nvPr/>
        </p:nvSpPr>
        <p:spPr>
          <a:xfrm>
            <a:off x="5044485" y="3198001"/>
            <a:ext cx="4072038" cy="673542"/>
          </a:xfrm>
          <a:prstGeom prst="cloudCallout">
            <a:avLst>
              <a:gd name="adj1" fmla="val -36036"/>
              <a:gd name="adj2" fmla="val 715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Evict this cache line for all threads!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3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Achieving high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 smtClean="0"/>
              <a:t>NO</a:t>
            </a:r>
            <a:r>
              <a:rPr lang="en-US" sz="2800" dirty="0" smtClean="0"/>
              <a:t> </a:t>
            </a:r>
            <a:r>
              <a:rPr lang="en-US" sz="2800" dirty="0"/>
              <a:t>locking while </a:t>
            </a:r>
            <a:r>
              <a:rPr lang="en-US" sz="2800" b="1" dirty="0">
                <a:solidFill>
                  <a:schemeClr val="accent1"/>
                </a:solidFill>
              </a:rPr>
              <a:t>searching</a:t>
            </a:r>
            <a:r>
              <a:rPr lang="en-US" sz="2800" dirty="0" smtClean="0"/>
              <a:t>!</a:t>
            </a:r>
          </a:p>
          <a:p>
            <a:r>
              <a:rPr lang="en-US" sz="2800" dirty="0" smtClean="0"/>
              <a:t>Example: Unbalanced </a:t>
            </a:r>
            <a:r>
              <a:rPr lang="en-US" sz="2800" dirty="0" smtClean="0"/>
              <a:t>DGT </a:t>
            </a:r>
            <a:r>
              <a:rPr lang="en-US" sz="2800" dirty="0" smtClean="0"/>
              <a:t>BST</a:t>
            </a:r>
          </a:p>
          <a:p>
            <a:pPr lvl="1"/>
            <a:r>
              <a:rPr lang="en-US" sz="2400" dirty="0" smtClean="0"/>
              <a:t>Standard BST search</a:t>
            </a:r>
          </a:p>
          <a:p>
            <a:pPr lvl="1"/>
            <a:r>
              <a:rPr lang="en-US" sz="2400" dirty="0" smtClean="0"/>
              <a:t>No synchronization!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9642" y="2395473"/>
            <a:ext cx="4948232" cy="328625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4269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State of the art BSTs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4928" y="2051050"/>
            <a:ext cx="9720073" cy="447675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Not covered: </a:t>
            </a:r>
            <a:r>
              <a:rPr lang="en-US" dirty="0"/>
              <a:t>lock-free balanced BSTs </a:t>
            </a:r>
            <a:r>
              <a:rPr lang="en-US" dirty="0" smtClean="0"/>
              <a:t>…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15205"/>
              </p:ext>
            </p:extLst>
          </p:nvPr>
        </p:nvGraphicFramePr>
        <p:xfrm>
          <a:off x="1951228" y="2051050"/>
          <a:ext cx="681515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3236"/>
                <a:gridCol w="1435100"/>
                <a:gridCol w="1932686"/>
                <a:gridCol w="219413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Balanced?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Tree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Search overhead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BCCO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="1" dirty="0" smtClean="0"/>
                        <a:t>per-node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DVY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Write </a:t>
                      </a:r>
                      <a:r>
                        <a:rPr lang="en-US" b="1" dirty="0" smtClean="0"/>
                        <a:t>per-search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DGT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External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141600"/>
              </p:ext>
            </p:extLst>
          </p:nvPr>
        </p:nvGraphicFramePr>
        <p:xfrm>
          <a:off x="1951228" y="4062730"/>
          <a:ext cx="6821504" cy="1483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53236"/>
                <a:gridCol w="1441450"/>
                <a:gridCol w="1926336"/>
                <a:gridCol w="220048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Read </a:t>
                      </a:r>
                      <a:r>
                        <a:rPr lang="en-US" b="1" dirty="0" smtClean="0"/>
                        <a:t>per-node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Read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="1" baseline="0" dirty="0" smtClean="0"/>
                        <a:t>per-search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External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EFRB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External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 rot="16200000">
            <a:off x="790448" y="2782569"/>
            <a:ext cx="1461135" cy="784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Blocking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 rot="16200000">
            <a:off x="790447" y="4401185"/>
            <a:ext cx="1461135" cy="7842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Lock-free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1595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How do they perform?</a:t>
            </a:r>
            <a:br>
              <a:rPr lang="en-US" sz="4000" dirty="0" smtClean="0"/>
            </a:br>
            <a:r>
              <a:rPr lang="en-US" sz="2800" dirty="0" smtClean="0"/>
              <a:t>Experiment: 100% searches with 64 threads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31703"/>
          <a:stretch/>
        </p:blipFill>
        <p:spPr>
          <a:xfrm>
            <a:off x="768350" y="2651987"/>
            <a:ext cx="10896600" cy="249786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340095"/>
              </p:ext>
            </p:extLst>
          </p:nvPr>
        </p:nvGraphicFramePr>
        <p:xfrm>
          <a:off x="1898650" y="5201682"/>
          <a:ext cx="9742735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1400"/>
                <a:gridCol w="1046480"/>
                <a:gridCol w="898504"/>
                <a:gridCol w="906166"/>
                <a:gridCol w="1021644"/>
                <a:gridCol w="1055512"/>
                <a:gridCol w="877450"/>
                <a:gridCol w="965193"/>
                <a:gridCol w="965193"/>
                <a:gridCol w="965193"/>
              </a:tblGrid>
              <a:tr h="3640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BCCO1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BCCO2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DVY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NM1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NM2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DGT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EFRB</a:t>
                      </a:r>
                      <a:endParaRPr lang="en-US" dirty="0"/>
                    </a:p>
                  </a:txBody>
                  <a:tcPr/>
                </a:tc>
              </a:tr>
              <a:tr h="3640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Read</a:t>
                      </a:r>
                      <a:r>
                        <a:rPr lang="en-US" sz="1200" baseline="0" dirty="0" smtClean="0"/>
                        <a:t/>
                      </a:r>
                      <a:br>
                        <a:rPr lang="en-US" sz="1200" baseline="0" dirty="0" smtClean="0"/>
                      </a:br>
                      <a:r>
                        <a:rPr lang="en-US" sz="1200" b="1" dirty="0" smtClean="0"/>
                        <a:t>per-node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Read</a:t>
                      </a:r>
                      <a:br>
                        <a:rPr lang="en-US" sz="1200" dirty="0" smtClean="0"/>
                      </a:br>
                      <a:r>
                        <a:rPr lang="en-US" sz="1200" b="1" dirty="0" smtClean="0"/>
                        <a:t>per-node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Read</a:t>
                      </a:r>
                      <a:br>
                        <a:rPr lang="en-US" sz="1200" dirty="0" smtClean="0"/>
                      </a:br>
                      <a:r>
                        <a:rPr lang="en-US" sz="1200" b="1" dirty="0" smtClean="0"/>
                        <a:t>per-node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Read</a:t>
                      </a:r>
                      <a:br>
                        <a:rPr lang="en-US" sz="1200" b="0" dirty="0" smtClean="0"/>
                      </a:br>
                      <a:r>
                        <a:rPr lang="en-US" sz="1200" b="1" dirty="0" smtClean="0"/>
                        <a:t>per-search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 smtClean="0"/>
                        <a:t>Write</a:t>
                      </a:r>
                      <a:r>
                        <a:rPr lang="en-US" sz="1200" b="1" baseline="0" dirty="0" smtClean="0"/>
                        <a:t/>
                      </a:r>
                      <a:br>
                        <a:rPr lang="en-US" sz="1200" b="1" baseline="0" dirty="0" smtClean="0"/>
                      </a:br>
                      <a:r>
                        <a:rPr lang="en-US" sz="1200" b="1" baseline="0" dirty="0" smtClean="0"/>
                        <a:t>per-search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6205" y="5641737"/>
            <a:ext cx="1745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/>
              <a:t>Search overhead</a:t>
            </a:r>
            <a:endParaRPr lang="en-US" sz="1600" dirty="0"/>
          </a:p>
        </p:txBody>
      </p:sp>
      <p:sp>
        <p:nvSpPr>
          <p:cNvPr id="8" name="Left Brace 7"/>
          <p:cNvSpPr/>
          <p:nvPr/>
        </p:nvSpPr>
        <p:spPr>
          <a:xfrm rot="5400000">
            <a:off x="2759075" y="1771509"/>
            <a:ext cx="342900" cy="175895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57108" y="2126206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Balanced</a:t>
            </a:r>
            <a:endParaRPr lang="en-US" dirty="0"/>
          </a:p>
        </p:txBody>
      </p:sp>
      <p:sp>
        <p:nvSpPr>
          <p:cNvPr id="10" name="Left Brace 9"/>
          <p:cNvSpPr/>
          <p:nvPr/>
        </p:nvSpPr>
        <p:spPr>
          <a:xfrm rot="5400000">
            <a:off x="5667192" y="793426"/>
            <a:ext cx="342900" cy="371511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308" y="2122685"/>
            <a:ext cx="1040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Internal</a:t>
            </a:r>
            <a:endParaRPr lang="en-US" dirty="0"/>
          </a:p>
        </p:txBody>
      </p:sp>
      <p:sp>
        <p:nvSpPr>
          <p:cNvPr id="12" name="Left Brace 11"/>
          <p:cNvSpPr/>
          <p:nvPr/>
        </p:nvSpPr>
        <p:spPr>
          <a:xfrm rot="5400000">
            <a:off x="9477375" y="787565"/>
            <a:ext cx="342900" cy="3715115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099638" y="2141177"/>
            <a:ext cx="1098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External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2051050" y="3112406"/>
            <a:ext cx="1701800" cy="1118769"/>
          </a:xfrm>
          <a:prstGeom prst="ellipse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826558" y="2977101"/>
            <a:ext cx="1701800" cy="1118769"/>
          </a:xfrm>
          <a:prstGeom prst="ellipse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826192" y="3504091"/>
            <a:ext cx="3597458" cy="752307"/>
          </a:xfrm>
          <a:prstGeom prst="ellipse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016465" y="3024971"/>
            <a:ext cx="1657385" cy="1118769"/>
          </a:xfrm>
          <a:prstGeom prst="ellipse">
            <a:avLst/>
          </a:prstGeom>
          <a:noFill/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765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Basic implementation issues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817916" cy="402336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Bloated nodes</a:t>
            </a:r>
            <a:endParaRPr lang="en-US" sz="3000" b="1" u="sng" dirty="0" smtClean="0"/>
          </a:p>
          <a:p>
            <a:pPr lvl="1"/>
            <a:r>
              <a:rPr lang="en-US" sz="2200" dirty="0" smtClean="0"/>
              <a:t>Why </a:t>
            </a:r>
            <a:r>
              <a:rPr lang="en-US" sz="2200" dirty="0"/>
              <a:t>does </a:t>
            </a:r>
            <a:r>
              <a:rPr lang="en-US" sz="2200" dirty="0" smtClean="0"/>
              <a:t>node </a:t>
            </a:r>
            <a:r>
              <a:rPr lang="en-US" sz="2200" u="sng" dirty="0" smtClean="0"/>
              <a:t>size</a:t>
            </a:r>
            <a:r>
              <a:rPr lang="en-US" sz="2200" dirty="0" smtClean="0"/>
              <a:t> matter?</a:t>
            </a:r>
            <a:endParaRPr lang="en-US" sz="2200" dirty="0"/>
          </a:p>
          <a:p>
            <a:pPr lvl="1"/>
            <a:r>
              <a:rPr lang="en-US" sz="2200" dirty="0"/>
              <a:t>Larger </a:t>
            </a:r>
            <a:r>
              <a:rPr lang="en-US" sz="2200" dirty="0" smtClean="0"/>
              <a:t>nodes </a:t>
            </a:r>
            <a:r>
              <a:rPr lang="en-US" sz="2200" dirty="0" smtClean="0">
                <a:sym typeface="Wingdings" panose="05000000000000000000" pitchFamily="2" charset="2"/>
              </a:rPr>
              <a:t> </a:t>
            </a:r>
            <a:r>
              <a:rPr lang="en-US" sz="2200" dirty="0">
                <a:sym typeface="Wingdings" panose="05000000000000000000" pitchFamily="2" charset="2"/>
              </a:rPr>
              <a:t>fewer fit in </a:t>
            </a:r>
            <a:r>
              <a:rPr lang="en-US" sz="2200" dirty="0" smtClean="0">
                <a:sym typeface="Wingdings" panose="05000000000000000000" pitchFamily="2" charset="2"/>
              </a:rPr>
              <a:t>cache  more cache misses</a:t>
            </a:r>
          </a:p>
          <a:p>
            <a:r>
              <a:rPr lang="en-US" sz="3000" dirty="0" smtClean="0"/>
              <a:t>Scattered fields</a:t>
            </a:r>
          </a:p>
          <a:p>
            <a:pPr lvl="1"/>
            <a:r>
              <a:rPr lang="en-US" sz="2200" dirty="0" smtClean="0"/>
              <a:t>Why does node </a:t>
            </a:r>
            <a:r>
              <a:rPr lang="en-US" sz="2200" u="sng" dirty="0" smtClean="0"/>
              <a:t>layout</a:t>
            </a:r>
            <a:r>
              <a:rPr lang="en-US" sz="2200" dirty="0" smtClean="0"/>
              <a:t> matter?</a:t>
            </a:r>
          </a:p>
          <a:p>
            <a:pPr lvl="1"/>
            <a:r>
              <a:rPr lang="en-US" sz="2200" dirty="0" smtClean="0"/>
              <a:t>Searches may only access a few fields</a:t>
            </a:r>
          </a:p>
          <a:p>
            <a:pPr lvl="1"/>
            <a:r>
              <a:rPr lang="en-US" sz="2200" dirty="0" smtClean="0"/>
              <a:t>Scattered fields </a:t>
            </a:r>
            <a:r>
              <a:rPr lang="en-US" sz="2200" dirty="0" smtClean="0">
                <a:sym typeface="Wingdings" panose="05000000000000000000" pitchFamily="2" charset="2"/>
              </a:rPr>
              <a:t> more cache lines  more cache misses</a:t>
            </a:r>
          </a:p>
          <a:p>
            <a:r>
              <a:rPr lang="en-US" sz="3000" dirty="0" smtClean="0">
                <a:sym typeface="Wingdings" panose="05000000000000000000" pitchFamily="2" charset="2"/>
              </a:rPr>
              <a:t>Incorrect usage of C volatile</a:t>
            </a:r>
          </a:p>
          <a:p>
            <a:pPr lvl="1"/>
            <a:r>
              <a:rPr lang="en-US" sz="2200" dirty="0" smtClean="0">
                <a:sym typeface="Wingdings" panose="05000000000000000000" pitchFamily="2" charset="2"/>
              </a:rPr>
              <a:t>Missing volatiles  correctness issue</a:t>
            </a:r>
          </a:p>
          <a:p>
            <a:pPr lvl="1"/>
            <a:r>
              <a:rPr lang="en-US" sz="2200" dirty="0" smtClean="0">
                <a:sym typeface="Wingdings" panose="05000000000000000000" pitchFamily="2" charset="2"/>
              </a:rPr>
              <a:t>Unnecessary volatiles  performance issue</a:t>
            </a:r>
          </a:p>
        </p:txBody>
      </p:sp>
    </p:spTree>
    <p:extLst>
      <p:ext uri="{BB962C8B-B14F-4D97-AF65-F5344CB8AC3E}">
        <p14:creationId xmlns:p14="http://schemas.microsoft.com/office/powerpoint/2010/main" val="36472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A0A0A0"/>
      </a:dk1>
      <a:lt1>
        <a:sysClr val="window" lastClr="383635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A0A0A0"/>
      </a:dk1>
      <a:lt1>
        <a:sysClr val="window" lastClr="383635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12617</TotalTime>
  <Words>1166</Words>
  <Application>Microsoft Office PowerPoint</Application>
  <PresentationFormat>Custom</PresentationFormat>
  <Paragraphs>345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Integral</vt:lpstr>
      <vt:lpstr>Getting to the root of concurrent binary search tree performance</vt:lpstr>
      <vt:lpstr>Motivation</vt:lpstr>
      <vt:lpstr>BST protected by a global lock</vt:lpstr>
      <vt:lpstr>Hand-over-hand locking (HOH)</vt:lpstr>
      <vt:lpstr>Locking and cache coherence</vt:lpstr>
      <vt:lpstr>Achieving high performance</vt:lpstr>
      <vt:lpstr>State of the art BSTs</vt:lpstr>
      <vt:lpstr>How do they perform? Experiment: 100% searches with 64 threads</vt:lpstr>
      <vt:lpstr>Basic implementation issues</vt:lpstr>
      <vt:lpstr>impact of fixing these issues</vt:lpstr>
      <vt:lpstr>How a fast allocator works</vt:lpstr>
      <vt:lpstr>Cache line crossings</vt:lpstr>
      <vt:lpstr>cache sets</vt:lpstr>
      <vt:lpstr>Cache set usage in HJ BST</vt:lpstr>
      <vt:lpstr>Simple fix: random allocations</vt:lpstr>
      <vt:lpstr>The difference between systems</vt:lpstr>
      <vt:lpstr>Effect of prefetching on HJ BST</vt:lpstr>
      <vt:lpstr>Segregating memory for different object types</vt:lpstr>
      <vt:lpstr>Performance after all fixes</vt:lpstr>
      <vt:lpstr>Application benchmarks</vt:lpstr>
      <vt:lpstr>Recommendations</vt:lpstr>
    </vt:vector>
  </TitlesOfParts>
  <Company>IST Austria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 BROWN</dc:creator>
  <cp:lastModifiedBy>trbot</cp:lastModifiedBy>
  <cp:revision>291</cp:revision>
  <dcterms:created xsi:type="dcterms:W3CDTF">2018-06-08T17:30:38Z</dcterms:created>
  <dcterms:modified xsi:type="dcterms:W3CDTF">2018-07-11T19:11:38Z</dcterms:modified>
</cp:coreProperties>
</file>