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9"/>
  </p:notesMasterIdLst>
  <p:sldIdLst>
    <p:sldId id="256" r:id="rId2"/>
    <p:sldId id="265" r:id="rId3"/>
    <p:sldId id="257" r:id="rId4"/>
    <p:sldId id="258" r:id="rId5"/>
    <p:sldId id="260" r:id="rId6"/>
    <p:sldId id="261" r:id="rId7"/>
    <p:sldId id="259" r:id="rId8"/>
    <p:sldId id="340" r:id="rId9"/>
    <p:sldId id="262" r:id="rId10"/>
    <p:sldId id="264" r:id="rId11"/>
    <p:sldId id="263" r:id="rId12"/>
    <p:sldId id="332" r:id="rId13"/>
    <p:sldId id="333" r:id="rId14"/>
    <p:sldId id="334" r:id="rId15"/>
    <p:sldId id="26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271" r:id="rId76"/>
    <p:sldId id="336" r:id="rId77"/>
    <p:sldId id="338" r:id="rId78"/>
  </p:sldIdLst>
  <p:sldSz cx="9144000" cy="6858000" type="screen4x3"/>
  <p:notesSz cx="7315200" cy="9601200"/>
  <p:embeddedFontLst>
    <p:embeddedFont>
      <p:font typeface="Calibri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58" y="-23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AF8B8B4-D3B4-4A8D-AFC1-28378C0441DB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3CD9982-6386-4383-943B-86F2F4804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2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color?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9982-6386-4383-943B-86F2F48040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5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color?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D9982-6386-4383-943B-86F2F48040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5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5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0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5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8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5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3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0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0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6885B-77C3-47E9-9479-17BA6A496223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95284-FBA6-41AE-9435-78E3E3B39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4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CSC263 Tutorial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4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3: finding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162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2514600"/>
            <a:ext cx="6858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019300" y="3810000"/>
            <a:ext cx="6858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52800" y="2408583"/>
            <a:ext cx="6858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3352800" y="5257800"/>
            <a:ext cx="6858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4343400" y="3505200"/>
            <a:ext cx="6858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5562600" y="2216426"/>
            <a:ext cx="6858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715000" y="4644887"/>
            <a:ext cx="6858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010400" y="3094383"/>
            <a:ext cx="6858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5029200" y="5943600"/>
            <a:ext cx="685800" cy="609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cxnSp>
        <p:nvCxnSpPr>
          <p:cNvPr id="13" name="Straight Arrow Connector 12"/>
          <p:cNvCxnSpPr>
            <a:stCxn id="4" idx="4"/>
            <a:endCxn id="5" idx="0"/>
          </p:cNvCxnSpPr>
          <p:nvPr/>
        </p:nvCxnSpPr>
        <p:spPr>
          <a:xfrm>
            <a:off x="1866900" y="3124200"/>
            <a:ext cx="495300" cy="6858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6"/>
            <a:endCxn id="6" idx="2"/>
          </p:cNvCxnSpPr>
          <p:nvPr/>
        </p:nvCxnSpPr>
        <p:spPr>
          <a:xfrm flipV="1">
            <a:off x="2209800" y="2713383"/>
            <a:ext cx="1143000" cy="1060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7"/>
            <a:endCxn id="8" idx="3"/>
          </p:cNvCxnSpPr>
          <p:nvPr/>
        </p:nvCxnSpPr>
        <p:spPr>
          <a:xfrm flipV="1">
            <a:off x="3938167" y="4025526"/>
            <a:ext cx="505666" cy="132154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  <a:endCxn id="11" idx="2"/>
          </p:cNvCxnSpPr>
          <p:nvPr/>
        </p:nvCxnSpPr>
        <p:spPr>
          <a:xfrm flipV="1">
            <a:off x="5029200" y="3399183"/>
            <a:ext cx="1981200" cy="4108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3"/>
            <a:endCxn id="12" idx="0"/>
          </p:cNvCxnSpPr>
          <p:nvPr/>
        </p:nvCxnSpPr>
        <p:spPr>
          <a:xfrm flipH="1">
            <a:off x="5372100" y="5165213"/>
            <a:ext cx="443333" cy="77838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524000" y="2503714"/>
            <a:ext cx="6858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19" name="Oval 18"/>
          <p:cNvSpPr/>
          <p:nvPr/>
        </p:nvSpPr>
        <p:spPr>
          <a:xfrm>
            <a:off x="2002972" y="3803373"/>
            <a:ext cx="6858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166390" y="26446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20476" y="393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73188" y="25121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7" name="Straight Arrow Connector 36"/>
          <p:cNvCxnSpPr>
            <a:endCxn id="19" idx="7"/>
          </p:cNvCxnSpPr>
          <p:nvPr/>
        </p:nvCxnSpPr>
        <p:spPr>
          <a:xfrm flipH="1">
            <a:off x="2588339" y="3011556"/>
            <a:ext cx="1091033" cy="881091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865244" y="3124200"/>
            <a:ext cx="495300" cy="6858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208144" y="2713383"/>
            <a:ext cx="1143000" cy="1060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604667" y="3011555"/>
            <a:ext cx="1091033" cy="881091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971564" y="5547780"/>
            <a:ext cx="2362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also use DFS</a:t>
            </a:r>
            <a:br>
              <a:rPr lang="en-US" sz="2400" dirty="0" smtClean="0"/>
            </a:br>
            <a:r>
              <a:rPr lang="en-US" sz="2400" dirty="0" smtClean="0"/>
              <a:t>(next week)</a:t>
            </a:r>
            <a:endParaRPr lang="en-US" sz="2400" dirty="0"/>
          </a:p>
        </p:txBody>
      </p:sp>
      <p:sp>
        <p:nvSpPr>
          <p:cNvPr id="45" name="Rectangle 44"/>
          <p:cNvSpPr/>
          <p:nvPr/>
        </p:nvSpPr>
        <p:spPr>
          <a:xfrm>
            <a:off x="6400800" y="2368492"/>
            <a:ext cx="2209800" cy="55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Enqueue</a:t>
            </a:r>
            <a:r>
              <a:rPr lang="en-US" dirty="0" smtClean="0"/>
              <a:t> node </a:t>
            </a:r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46" name="Rectangle 45"/>
          <p:cNvSpPr/>
          <p:nvPr/>
        </p:nvSpPr>
        <p:spPr>
          <a:xfrm>
            <a:off x="6400800" y="3021496"/>
            <a:ext cx="2209800" cy="55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Enqueue</a:t>
            </a:r>
            <a:r>
              <a:rPr lang="en-US" dirty="0" smtClean="0"/>
              <a:t> node </a:t>
            </a:r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6400800" y="4316031"/>
            <a:ext cx="2209800" cy="55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Try</a:t>
            </a:r>
            <a:r>
              <a:rPr lang="en-US" dirty="0" smtClean="0"/>
              <a:t> to </a:t>
            </a:r>
            <a:r>
              <a:rPr lang="en-US" dirty="0" err="1" smtClean="0"/>
              <a:t>enqueue</a:t>
            </a:r>
            <a:r>
              <a:rPr lang="en-US" dirty="0" smtClean="0"/>
              <a:t> </a:t>
            </a:r>
            <a:r>
              <a:rPr lang="en-US" b="1" dirty="0" smtClean="0"/>
              <a:t>a;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black, so do nothing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6400800" y="1733639"/>
            <a:ext cx="2209800" cy="55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Dequeue</a:t>
            </a:r>
            <a:r>
              <a:rPr lang="en-US" dirty="0" smtClean="0"/>
              <a:t> node </a:t>
            </a:r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6400800" y="3667258"/>
            <a:ext cx="2209800" cy="55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Dequeue</a:t>
            </a:r>
            <a:r>
              <a:rPr lang="en-US" dirty="0" smtClean="0"/>
              <a:t> node </a:t>
            </a:r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0" name="Rectangle 49"/>
          <p:cNvSpPr/>
          <p:nvPr/>
        </p:nvSpPr>
        <p:spPr>
          <a:xfrm>
            <a:off x="6400800" y="1066800"/>
            <a:ext cx="2209800" cy="55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Enqueue</a:t>
            </a:r>
            <a:r>
              <a:rPr lang="en-US" dirty="0" smtClean="0"/>
              <a:t> node </a:t>
            </a:r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51" name="Oval 50"/>
          <p:cNvSpPr/>
          <p:nvPr/>
        </p:nvSpPr>
        <p:spPr>
          <a:xfrm>
            <a:off x="1524000" y="2503714"/>
            <a:ext cx="685800" cy="609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52" name="Oval 51"/>
          <p:cNvSpPr/>
          <p:nvPr/>
        </p:nvSpPr>
        <p:spPr>
          <a:xfrm>
            <a:off x="3352800" y="2394858"/>
            <a:ext cx="6858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53" name="Oval 52"/>
          <p:cNvSpPr/>
          <p:nvPr/>
        </p:nvSpPr>
        <p:spPr>
          <a:xfrm>
            <a:off x="2002972" y="3799114"/>
            <a:ext cx="685800" cy="6096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54" name="Rectangle 53"/>
          <p:cNvSpPr/>
          <p:nvPr/>
        </p:nvSpPr>
        <p:spPr>
          <a:xfrm>
            <a:off x="6400800" y="4953000"/>
            <a:ext cx="2209800" cy="5523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Try</a:t>
            </a:r>
            <a:r>
              <a:rPr lang="en-US" dirty="0" smtClean="0"/>
              <a:t> to </a:t>
            </a:r>
            <a:r>
              <a:rPr lang="en-US" dirty="0" err="1" smtClean="0"/>
              <a:t>enqueue</a:t>
            </a:r>
            <a:r>
              <a:rPr lang="en-US" dirty="0" smtClean="0"/>
              <a:t> </a:t>
            </a:r>
            <a:r>
              <a:rPr lang="en-US" b="1" dirty="0" smtClean="0"/>
              <a:t>d;</a:t>
            </a:r>
            <a:br>
              <a:rPr lang="en-US" b="1" dirty="0" smtClean="0"/>
            </a:br>
            <a:r>
              <a:rPr lang="en-US" dirty="0" smtClean="0"/>
              <a:t>gray node, so </a:t>
            </a:r>
            <a:r>
              <a:rPr lang="en-US" b="1" u="sng" dirty="0" smtClean="0"/>
              <a:t>cycle!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6420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7" grpId="0"/>
      <p:bldP spid="28" grpId="0"/>
      <p:bldP spid="29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we have an </a:t>
            </a:r>
            <a:r>
              <a:rPr lang="en-US" b="1" dirty="0" smtClean="0"/>
              <a:t>m</a:t>
            </a:r>
            <a:r>
              <a:rPr lang="en-US" dirty="0" smtClean="0"/>
              <a:t> x </a:t>
            </a:r>
            <a:r>
              <a:rPr lang="en-US" b="1" dirty="0" smtClean="0"/>
              <a:t>n</a:t>
            </a:r>
            <a:r>
              <a:rPr lang="en-US" dirty="0" smtClean="0"/>
              <a:t> grid of farms.</a:t>
            </a:r>
          </a:p>
          <a:p>
            <a:r>
              <a:rPr lang="en-US" dirty="0" smtClean="0"/>
              <a:t>Initially, one of the farms is on fire!</a:t>
            </a:r>
          </a:p>
          <a:p>
            <a:r>
              <a:rPr lang="en-US" dirty="0" smtClean="0"/>
              <a:t>At each hour, the fire spreads from each burning farm to each farm (going up, down, left and right).</a:t>
            </a:r>
          </a:p>
          <a:p>
            <a:r>
              <a:rPr lang="en-US" dirty="0" smtClean="0"/>
              <a:t>How long before all farms are on fire?</a:t>
            </a:r>
          </a:p>
        </p:txBody>
      </p:sp>
    </p:spTree>
    <p:extLst>
      <p:ext uri="{BB962C8B-B14F-4D97-AF65-F5344CB8AC3E}">
        <p14:creationId xmlns:p14="http://schemas.microsoft.com/office/powerpoint/2010/main" val="32133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we represent this problem as a graph problem?</a:t>
            </a:r>
          </a:p>
          <a:p>
            <a:pPr lvl="1"/>
            <a:r>
              <a:rPr lang="en-US" dirty="0" smtClean="0"/>
              <a:t>Nodes are farms.</a:t>
            </a:r>
          </a:p>
          <a:p>
            <a:pPr lvl="1"/>
            <a:r>
              <a:rPr lang="en-US" dirty="0" smtClean="0"/>
              <a:t>There is an edge between two farms if the farms are adjacent (next to one another).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should we store this graph in memory?</a:t>
            </a:r>
          </a:p>
          <a:p>
            <a:r>
              <a:rPr lang="en-US" dirty="0" smtClean="0"/>
              <a:t>One possibility (for a 3x3 grid of farms):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4600" y="30480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4114800" y="30480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2514600" y="4419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4114800" y="4419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5715000" y="30480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715000" y="4419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2514600" y="58674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4114800" y="58674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Oval 12"/>
          <p:cNvSpPr/>
          <p:nvPr/>
        </p:nvSpPr>
        <p:spPr>
          <a:xfrm>
            <a:off x="5715000" y="58674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cxnSp>
        <p:nvCxnSpPr>
          <p:cNvPr id="17" name="Straight Arrow Connector 16"/>
          <p:cNvCxnSpPr>
            <a:stCxn id="5" idx="3"/>
            <a:endCxn id="7" idx="1"/>
          </p:cNvCxnSpPr>
          <p:nvPr/>
        </p:nvCxnSpPr>
        <p:spPr>
          <a:xfrm>
            <a:off x="2615033" y="3568326"/>
            <a:ext cx="0" cy="940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11" idx="1"/>
          </p:cNvCxnSpPr>
          <p:nvPr/>
        </p:nvCxnSpPr>
        <p:spPr>
          <a:xfrm>
            <a:off x="2615033" y="4939926"/>
            <a:ext cx="0" cy="1016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7"/>
            <a:endCxn id="7" idx="5"/>
          </p:cNvCxnSpPr>
          <p:nvPr/>
        </p:nvCxnSpPr>
        <p:spPr>
          <a:xfrm flipV="1">
            <a:off x="3099967" y="4939926"/>
            <a:ext cx="0" cy="1016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7" idx="7"/>
            <a:endCxn id="5" idx="5"/>
          </p:cNvCxnSpPr>
          <p:nvPr/>
        </p:nvCxnSpPr>
        <p:spPr>
          <a:xfrm flipV="1">
            <a:off x="3099967" y="3568326"/>
            <a:ext cx="0" cy="940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5"/>
            <a:endCxn id="6" idx="3"/>
          </p:cNvCxnSpPr>
          <p:nvPr/>
        </p:nvCxnSpPr>
        <p:spPr>
          <a:xfrm>
            <a:off x="3099967" y="3568326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5"/>
            <a:endCxn id="9" idx="3"/>
          </p:cNvCxnSpPr>
          <p:nvPr/>
        </p:nvCxnSpPr>
        <p:spPr>
          <a:xfrm>
            <a:off x="4700167" y="3568326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5"/>
            <a:endCxn id="12" idx="3"/>
          </p:cNvCxnSpPr>
          <p:nvPr/>
        </p:nvCxnSpPr>
        <p:spPr>
          <a:xfrm>
            <a:off x="3099967" y="6387726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5"/>
            <a:endCxn id="13" idx="3"/>
          </p:cNvCxnSpPr>
          <p:nvPr/>
        </p:nvCxnSpPr>
        <p:spPr>
          <a:xfrm>
            <a:off x="4700167" y="6387726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7" idx="5"/>
            <a:endCxn id="8" idx="3"/>
          </p:cNvCxnSpPr>
          <p:nvPr/>
        </p:nvCxnSpPr>
        <p:spPr>
          <a:xfrm>
            <a:off x="3099967" y="4939926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5"/>
            <a:endCxn id="10" idx="3"/>
          </p:cNvCxnSpPr>
          <p:nvPr/>
        </p:nvCxnSpPr>
        <p:spPr>
          <a:xfrm>
            <a:off x="4700167" y="4939926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7"/>
            <a:endCxn id="10" idx="5"/>
          </p:cNvCxnSpPr>
          <p:nvPr/>
        </p:nvCxnSpPr>
        <p:spPr>
          <a:xfrm flipV="1">
            <a:off x="6300367" y="4939926"/>
            <a:ext cx="0" cy="1016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7"/>
            <a:endCxn id="9" idx="5"/>
          </p:cNvCxnSpPr>
          <p:nvPr/>
        </p:nvCxnSpPr>
        <p:spPr>
          <a:xfrm flipV="1">
            <a:off x="6300367" y="3568326"/>
            <a:ext cx="0" cy="940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6" idx="1"/>
            <a:endCxn id="5" idx="7"/>
          </p:cNvCxnSpPr>
          <p:nvPr/>
        </p:nvCxnSpPr>
        <p:spPr>
          <a:xfrm flipH="1">
            <a:off x="3099967" y="3137274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1"/>
            <a:endCxn id="6" idx="7"/>
          </p:cNvCxnSpPr>
          <p:nvPr/>
        </p:nvCxnSpPr>
        <p:spPr>
          <a:xfrm flipH="1">
            <a:off x="4700167" y="3137274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1"/>
            <a:endCxn id="7" idx="7"/>
          </p:cNvCxnSpPr>
          <p:nvPr/>
        </p:nvCxnSpPr>
        <p:spPr>
          <a:xfrm flipH="1">
            <a:off x="3099967" y="4508874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2" idx="1"/>
            <a:endCxn id="11" idx="7"/>
          </p:cNvCxnSpPr>
          <p:nvPr/>
        </p:nvCxnSpPr>
        <p:spPr>
          <a:xfrm flipH="1">
            <a:off x="3099967" y="5956674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1"/>
            <a:endCxn id="12" idx="7"/>
          </p:cNvCxnSpPr>
          <p:nvPr/>
        </p:nvCxnSpPr>
        <p:spPr>
          <a:xfrm flipH="1">
            <a:off x="4700167" y="5956674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1"/>
            <a:endCxn id="8" idx="7"/>
          </p:cNvCxnSpPr>
          <p:nvPr/>
        </p:nvCxnSpPr>
        <p:spPr>
          <a:xfrm flipH="1">
            <a:off x="4700167" y="4508874"/>
            <a:ext cx="111526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3"/>
            <a:endCxn id="10" idx="1"/>
          </p:cNvCxnSpPr>
          <p:nvPr/>
        </p:nvCxnSpPr>
        <p:spPr>
          <a:xfrm>
            <a:off x="5815433" y="3568326"/>
            <a:ext cx="0" cy="940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3"/>
            <a:endCxn id="13" idx="1"/>
          </p:cNvCxnSpPr>
          <p:nvPr/>
        </p:nvCxnSpPr>
        <p:spPr>
          <a:xfrm>
            <a:off x="5815433" y="4939926"/>
            <a:ext cx="0" cy="1016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" idx="3"/>
            <a:endCxn id="8" idx="1"/>
          </p:cNvCxnSpPr>
          <p:nvPr/>
        </p:nvCxnSpPr>
        <p:spPr>
          <a:xfrm>
            <a:off x="4215233" y="3568326"/>
            <a:ext cx="0" cy="940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8" idx="3"/>
            <a:endCxn id="12" idx="1"/>
          </p:cNvCxnSpPr>
          <p:nvPr/>
        </p:nvCxnSpPr>
        <p:spPr>
          <a:xfrm>
            <a:off x="4215233" y="4939926"/>
            <a:ext cx="0" cy="1016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2" idx="7"/>
            <a:endCxn id="8" idx="5"/>
          </p:cNvCxnSpPr>
          <p:nvPr/>
        </p:nvCxnSpPr>
        <p:spPr>
          <a:xfrm flipV="1">
            <a:off x="4700167" y="4939926"/>
            <a:ext cx="0" cy="1016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8" idx="7"/>
            <a:endCxn id="6" idx="5"/>
          </p:cNvCxnSpPr>
          <p:nvPr/>
        </p:nvCxnSpPr>
        <p:spPr>
          <a:xfrm flipV="1">
            <a:off x="4700167" y="3568326"/>
            <a:ext cx="0" cy="9405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781800" y="4267200"/>
            <a:ext cx="19050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Wastes lots of memory!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89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How should we store this graph in memory?</a:t>
            </a:r>
          </a:p>
          <a:p>
            <a:r>
              <a:rPr lang="en-US" dirty="0" smtClean="0"/>
              <a:t>A more memory efficient way:</a:t>
            </a:r>
          </a:p>
          <a:p>
            <a:pPr lvl="1"/>
            <a:r>
              <a:rPr lang="en-US" dirty="0" smtClean="0"/>
              <a:t>Store any data associated with the farms in a 3x3 array (one element for each farm)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Two farms are adjacent if their array elements are adjacent in the 3x3 array.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26541"/>
              </p:ext>
            </p:extLst>
          </p:nvPr>
        </p:nvGraphicFramePr>
        <p:xfrm>
          <a:off x="4267200" y="3886200"/>
          <a:ext cx="982980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3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4: computing distance</a:t>
            </a:r>
            <a:br>
              <a:rPr lang="en-US" dirty="0" smtClean="0"/>
            </a:br>
            <a:r>
              <a:rPr lang="en-US" dirty="0" smtClean="0"/>
              <a:t>(for a 15 x 10 grid of farms)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8016749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5217" y="4114800"/>
            <a:ext cx="66294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Solution: </a:t>
            </a:r>
            <a:r>
              <a:rPr lang="en-US" sz="2400" dirty="0" smtClean="0"/>
              <a:t>run</a:t>
            </a:r>
            <a:r>
              <a:rPr lang="en-US" sz="2400" b="1" dirty="0" smtClean="0"/>
              <a:t> </a:t>
            </a:r>
            <a:r>
              <a:rPr lang="en-US" sz="2400" dirty="0" smtClean="0"/>
              <a:t>BFS starting from the fire to compute the “distance” (actually time) to each farm.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276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469328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29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926375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974803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338395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7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BFS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BFS(G, start)</a:t>
            </a:r>
          </a:p>
          <a:p>
            <a:pPr marL="0" indent="0">
              <a:buNone/>
            </a:pPr>
            <a:r>
              <a:rPr lang="en-US" dirty="0" smtClean="0"/>
              <a:t>    Create new queue Q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Q.push</a:t>
            </a:r>
            <a:r>
              <a:rPr lang="en-US" dirty="0" smtClean="0"/>
              <a:t>(start)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dist</a:t>
            </a:r>
            <a:r>
              <a:rPr lang="en-US" dirty="0" smtClean="0"/>
              <a:t>[1..n] = {∞, …, ∞}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dist</a:t>
            </a:r>
            <a:r>
              <a:rPr lang="en-US" dirty="0" smtClean="0"/>
              <a:t>[start] = 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while Q is not empty</a:t>
            </a:r>
          </a:p>
          <a:p>
            <a:pPr marL="0" indent="0">
              <a:buNone/>
            </a:pPr>
            <a:r>
              <a:rPr lang="en-US" dirty="0" smtClean="0"/>
              <a:t>        u = </a:t>
            </a:r>
            <a:r>
              <a:rPr lang="en-US" dirty="0" err="1" smtClean="0"/>
              <a:t>Q.pop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        for each node v adjacent to u</a:t>
            </a:r>
          </a:p>
          <a:p>
            <a:pPr marL="0" indent="0">
              <a:buNone/>
            </a:pPr>
            <a:r>
              <a:rPr lang="en-US" dirty="0" smtClean="0"/>
              <a:t>            if </a:t>
            </a:r>
            <a:r>
              <a:rPr lang="en-US" dirty="0" err="1" smtClean="0"/>
              <a:t>dist</a:t>
            </a:r>
            <a:r>
              <a:rPr lang="en-US" dirty="0" smtClean="0"/>
              <a:t>[v] = ∞ then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dist</a:t>
            </a:r>
            <a:r>
              <a:rPr lang="en-US" dirty="0" smtClean="0"/>
              <a:t>[v] = </a:t>
            </a:r>
            <a:r>
              <a:rPr lang="en-US" dirty="0" err="1" smtClean="0"/>
              <a:t>dist</a:t>
            </a:r>
            <a:r>
              <a:rPr lang="en-US" dirty="0" smtClean="0"/>
              <a:t>[u] + 1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Q.push</a:t>
            </a:r>
            <a:r>
              <a:rPr lang="en-US" dirty="0" smtClean="0"/>
              <a:t>(v)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1600200"/>
            <a:ext cx="35814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Suppose we have a graph</a:t>
            </a:r>
            <a:br>
              <a:rPr lang="en-US" sz="2400" dirty="0" smtClean="0"/>
            </a:br>
            <a:r>
              <a:rPr lang="en-US" sz="2400" b="1" dirty="0" smtClean="0"/>
              <a:t>G = (V,E)</a:t>
            </a:r>
            <a:r>
              <a:rPr lang="en-US" sz="2400" dirty="0" smtClean="0"/>
              <a:t> containing</a:t>
            </a:r>
            <a:br>
              <a:rPr lang="en-US" sz="2400" dirty="0" smtClean="0"/>
            </a:br>
            <a:r>
              <a:rPr lang="en-US" sz="2400" b="1" dirty="0" smtClean="0"/>
              <a:t>|V| = n</a:t>
            </a:r>
            <a:r>
              <a:rPr lang="en-US" sz="2400" dirty="0" smtClean="0"/>
              <a:t> nodes and</a:t>
            </a:r>
            <a:br>
              <a:rPr lang="en-US" sz="2400" dirty="0" smtClean="0"/>
            </a:br>
            <a:r>
              <a:rPr lang="en-US" sz="2400" b="1" dirty="0" smtClean="0"/>
              <a:t>|E| = m</a:t>
            </a:r>
            <a:r>
              <a:rPr lang="en-US" sz="2400" dirty="0" smtClean="0"/>
              <a:t> edges.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172200" y="4343400"/>
            <a:ext cx="26670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BFS takes </a:t>
            </a:r>
            <a:r>
              <a:rPr lang="en-US" sz="2400" b="1" dirty="0" smtClean="0"/>
              <a:t>O(</a:t>
            </a:r>
            <a:r>
              <a:rPr lang="en-US" sz="2400" b="1" dirty="0" err="1" smtClean="0"/>
              <a:t>n+m</a:t>
            </a:r>
            <a:r>
              <a:rPr lang="en-US" sz="2400" b="1" dirty="0" smtClean="0"/>
              <a:t>) </a:t>
            </a:r>
            <a:r>
              <a:rPr lang="en-US" sz="2400" dirty="0" smtClean="0"/>
              <a:t>time and space.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146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326542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677096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223095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954048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279148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8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509118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1919595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77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002902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586368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5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472047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BFS starting at node </a:t>
            </a:r>
            <a:r>
              <a:rPr lang="en-US" b="1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All weights initially set to infinity.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2514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019300" y="38100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52800" y="2408583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3352800" y="52578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4343400" y="35052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5562600" y="2216426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715000" y="4644887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010400" y="3094383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5029200" y="5943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cxnSp>
        <p:nvCxnSpPr>
          <p:cNvPr id="14" name="Straight Arrow Connector 13"/>
          <p:cNvCxnSpPr>
            <a:stCxn id="4" idx="4"/>
            <a:endCxn id="5" idx="0"/>
          </p:cNvCxnSpPr>
          <p:nvPr/>
        </p:nvCxnSpPr>
        <p:spPr>
          <a:xfrm>
            <a:off x="1866900" y="3124200"/>
            <a:ext cx="495300" cy="6858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6"/>
            <a:endCxn id="6" idx="2"/>
          </p:cNvCxnSpPr>
          <p:nvPr/>
        </p:nvCxnSpPr>
        <p:spPr>
          <a:xfrm flipV="1">
            <a:off x="2209800" y="2713383"/>
            <a:ext cx="1143000" cy="1060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5"/>
            <a:endCxn id="7" idx="1"/>
          </p:cNvCxnSpPr>
          <p:nvPr/>
        </p:nvCxnSpPr>
        <p:spPr>
          <a:xfrm>
            <a:off x="2604667" y="4330326"/>
            <a:ext cx="848566" cy="101674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7"/>
            <a:endCxn id="8" idx="3"/>
          </p:cNvCxnSpPr>
          <p:nvPr/>
        </p:nvCxnSpPr>
        <p:spPr>
          <a:xfrm flipV="1">
            <a:off x="3938167" y="4025526"/>
            <a:ext cx="505666" cy="132154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7"/>
            <a:endCxn id="9" idx="3"/>
          </p:cNvCxnSpPr>
          <p:nvPr/>
        </p:nvCxnSpPr>
        <p:spPr>
          <a:xfrm flipV="1">
            <a:off x="4928767" y="2736752"/>
            <a:ext cx="734266" cy="85772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5"/>
            <a:endCxn id="10" idx="1"/>
          </p:cNvCxnSpPr>
          <p:nvPr/>
        </p:nvCxnSpPr>
        <p:spPr>
          <a:xfrm>
            <a:off x="4928767" y="4025526"/>
            <a:ext cx="886666" cy="70863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6"/>
            <a:endCxn id="11" idx="2"/>
          </p:cNvCxnSpPr>
          <p:nvPr/>
        </p:nvCxnSpPr>
        <p:spPr>
          <a:xfrm flipV="1">
            <a:off x="5029200" y="3399183"/>
            <a:ext cx="1981200" cy="4108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3"/>
            <a:endCxn id="12" idx="0"/>
          </p:cNvCxnSpPr>
          <p:nvPr/>
        </p:nvCxnSpPr>
        <p:spPr>
          <a:xfrm flipH="1">
            <a:off x="5372100" y="5165213"/>
            <a:ext cx="443333" cy="77838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24000" y="25146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30" name="Oval 29"/>
          <p:cNvSpPr/>
          <p:nvPr/>
        </p:nvSpPr>
        <p:spPr>
          <a:xfrm>
            <a:off x="2019300" y="3813312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1" name="Oval 30"/>
          <p:cNvSpPr/>
          <p:nvPr/>
        </p:nvSpPr>
        <p:spPr>
          <a:xfrm>
            <a:off x="3352800" y="2411895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32" name="Oval 31"/>
          <p:cNvSpPr/>
          <p:nvPr/>
        </p:nvSpPr>
        <p:spPr>
          <a:xfrm>
            <a:off x="3352800" y="52578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3" name="Oval 32"/>
          <p:cNvSpPr/>
          <p:nvPr/>
        </p:nvSpPr>
        <p:spPr>
          <a:xfrm>
            <a:off x="4343400" y="35052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34" name="Oval 33"/>
          <p:cNvSpPr/>
          <p:nvPr/>
        </p:nvSpPr>
        <p:spPr>
          <a:xfrm>
            <a:off x="5562600" y="2219739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35" name="Oval 34"/>
          <p:cNvSpPr/>
          <p:nvPr/>
        </p:nvSpPr>
        <p:spPr>
          <a:xfrm>
            <a:off x="5715000" y="46482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36" name="Oval 35"/>
          <p:cNvSpPr/>
          <p:nvPr/>
        </p:nvSpPr>
        <p:spPr>
          <a:xfrm>
            <a:off x="7010400" y="3097696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</a:t>
            </a:r>
            <a:endParaRPr lang="en-US" sz="3200" dirty="0"/>
          </a:p>
        </p:txBody>
      </p:sp>
      <p:sp>
        <p:nvSpPr>
          <p:cNvPr id="37" name="Oval 36"/>
          <p:cNvSpPr/>
          <p:nvPr/>
        </p:nvSpPr>
        <p:spPr>
          <a:xfrm>
            <a:off x="5029200" y="59436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1166390" y="26446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20476" y="393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073188" y="25121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028950" y="5377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038600" y="362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260914" y="2344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772400" y="32145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428346" y="4744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727514" y="6063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481516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906933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8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317598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computing distance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6409377"/>
              </p:ext>
            </p:extLst>
          </p:nvPr>
        </p:nvGraphicFramePr>
        <p:xfrm>
          <a:off x="2209800" y="18288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25712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24600" y="5715000"/>
            <a:ext cx="20574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 hours until all farms are on fire!</a:t>
            </a:r>
            <a:endParaRPr lang="en-US" dirty="0"/>
          </a:p>
        </p:txBody>
      </p:sp>
      <p:cxnSp>
        <p:nvCxnSpPr>
          <p:cNvPr id="6" name="Straight Arrow Connector 5"/>
          <p:cNvCxnSpPr>
            <a:stCxn id="3" idx="0"/>
          </p:cNvCxnSpPr>
          <p:nvPr/>
        </p:nvCxnSpPr>
        <p:spPr>
          <a:xfrm flipH="1" flipV="1">
            <a:off x="7010400" y="5410200"/>
            <a:ext cx="3429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09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153219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24200" y="2133600"/>
            <a:ext cx="50292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Just don’t let BFS visit the lakes!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43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606779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1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684407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406094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5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734373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123548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1: checking connectedness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Run BFS on any node</a:t>
            </a:r>
          </a:p>
          <a:p>
            <a:r>
              <a:rPr lang="en-US" dirty="0" smtClean="0"/>
              <a:t>If no node has distance infinity, it’s </a:t>
            </a:r>
            <a:r>
              <a:rPr lang="en-US" b="1" dirty="0" smtClean="0">
                <a:sym typeface="Wingdings" pitchFamily="2" charset="2"/>
              </a:rPr>
              <a:t>connected</a:t>
            </a:r>
            <a:r>
              <a:rPr lang="en-US" dirty="0" smtClean="0">
                <a:sym typeface="Wingdings" pitchFamily="2" charset="2"/>
              </a:rPr>
              <a:t>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16764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019300" y="29718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52800" y="1570383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3352800" y="4419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4343400" y="26670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5562600" y="1378226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715000" y="3806687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010400" y="2256183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5029200" y="51054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cxnSp>
        <p:nvCxnSpPr>
          <p:cNvPr id="13" name="Straight Arrow Connector 12"/>
          <p:cNvCxnSpPr>
            <a:stCxn id="4" idx="4"/>
            <a:endCxn id="5" idx="0"/>
          </p:cNvCxnSpPr>
          <p:nvPr/>
        </p:nvCxnSpPr>
        <p:spPr>
          <a:xfrm>
            <a:off x="1866900" y="2286000"/>
            <a:ext cx="495300" cy="6858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6"/>
            <a:endCxn id="6" idx="2"/>
          </p:cNvCxnSpPr>
          <p:nvPr/>
        </p:nvCxnSpPr>
        <p:spPr>
          <a:xfrm flipV="1">
            <a:off x="2209800" y="1875183"/>
            <a:ext cx="1143000" cy="1060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5"/>
            <a:endCxn id="7" idx="1"/>
          </p:cNvCxnSpPr>
          <p:nvPr/>
        </p:nvCxnSpPr>
        <p:spPr>
          <a:xfrm>
            <a:off x="2604667" y="3492126"/>
            <a:ext cx="848566" cy="101674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7"/>
            <a:endCxn id="8" idx="3"/>
          </p:cNvCxnSpPr>
          <p:nvPr/>
        </p:nvCxnSpPr>
        <p:spPr>
          <a:xfrm flipV="1">
            <a:off x="3938167" y="3187326"/>
            <a:ext cx="505666" cy="132154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9" idx="3"/>
          </p:cNvCxnSpPr>
          <p:nvPr/>
        </p:nvCxnSpPr>
        <p:spPr>
          <a:xfrm flipV="1">
            <a:off x="4928767" y="1898552"/>
            <a:ext cx="734266" cy="85772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5"/>
            <a:endCxn id="10" idx="1"/>
          </p:cNvCxnSpPr>
          <p:nvPr/>
        </p:nvCxnSpPr>
        <p:spPr>
          <a:xfrm>
            <a:off x="4928767" y="3187326"/>
            <a:ext cx="886666" cy="70863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6"/>
            <a:endCxn id="11" idx="2"/>
          </p:cNvCxnSpPr>
          <p:nvPr/>
        </p:nvCxnSpPr>
        <p:spPr>
          <a:xfrm flipV="1">
            <a:off x="5029200" y="2560983"/>
            <a:ext cx="1981200" cy="4108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2" idx="0"/>
          </p:cNvCxnSpPr>
          <p:nvPr/>
        </p:nvCxnSpPr>
        <p:spPr>
          <a:xfrm flipH="1">
            <a:off x="5372100" y="4327013"/>
            <a:ext cx="443333" cy="77838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524000" y="16764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2019300" y="2985051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3" name="Oval 22"/>
          <p:cNvSpPr/>
          <p:nvPr/>
        </p:nvSpPr>
        <p:spPr>
          <a:xfrm>
            <a:off x="3352800" y="1583634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24" name="Oval 23"/>
          <p:cNvSpPr/>
          <p:nvPr/>
        </p:nvSpPr>
        <p:spPr>
          <a:xfrm>
            <a:off x="3352800" y="44196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5" name="Oval 24"/>
          <p:cNvSpPr/>
          <p:nvPr/>
        </p:nvSpPr>
        <p:spPr>
          <a:xfrm>
            <a:off x="4343400" y="26670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26" name="Oval 25"/>
          <p:cNvSpPr/>
          <p:nvPr/>
        </p:nvSpPr>
        <p:spPr>
          <a:xfrm>
            <a:off x="5562600" y="1381539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27" name="Oval 26"/>
          <p:cNvSpPr/>
          <p:nvPr/>
        </p:nvSpPr>
        <p:spPr>
          <a:xfrm>
            <a:off x="5715000" y="38100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28" name="Oval 27"/>
          <p:cNvSpPr/>
          <p:nvPr/>
        </p:nvSpPr>
        <p:spPr>
          <a:xfrm>
            <a:off x="7010400" y="2259496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5029200" y="51054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166390" y="18064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20476" y="3091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73188" y="1673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28950" y="4539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038600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60914" y="15058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23763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28346" y="3905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27514" y="5225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7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5454834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5578428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215517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3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597252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791412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5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360901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321312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795510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13</a:t>
                      </a:r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854146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937277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1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1: checking connectedness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Run BFS on any node</a:t>
            </a:r>
          </a:p>
          <a:p>
            <a:r>
              <a:rPr lang="en-US" dirty="0" smtClean="0"/>
              <a:t>If a node has distance infinity, </a:t>
            </a:r>
            <a:r>
              <a:rPr lang="en-US" b="1" dirty="0" smtClean="0"/>
              <a:t>dis</a:t>
            </a:r>
            <a:r>
              <a:rPr lang="en-US" b="1" dirty="0" smtClean="0">
                <a:sym typeface="Wingdings" pitchFamily="2" charset="2"/>
              </a:rPr>
              <a:t>connected</a:t>
            </a:r>
            <a:r>
              <a:rPr lang="en-US" dirty="0" smtClean="0">
                <a:sym typeface="Wingdings" pitchFamily="2" charset="2"/>
              </a:rPr>
              <a:t>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16764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019300" y="29718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52800" y="1570383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3352800" y="4419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4343400" y="26670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5562600" y="1378226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715000" y="3806687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010400" y="2256183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5029200" y="51054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cxnSp>
        <p:nvCxnSpPr>
          <p:cNvPr id="13" name="Straight Arrow Connector 12"/>
          <p:cNvCxnSpPr>
            <a:stCxn id="4" idx="4"/>
            <a:endCxn id="5" idx="0"/>
          </p:cNvCxnSpPr>
          <p:nvPr/>
        </p:nvCxnSpPr>
        <p:spPr>
          <a:xfrm>
            <a:off x="1866900" y="2286000"/>
            <a:ext cx="495300" cy="6858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6"/>
            <a:endCxn id="6" idx="2"/>
          </p:cNvCxnSpPr>
          <p:nvPr/>
        </p:nvCxnSpPr>
        <p:spPr>
          <a:xfrm flipV="1">
            <a:off x="2209800" y="1875183"/>
            <a:ext cx="1143000" cy="1060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5"/>
            <a:endCxn id="7" idx="1"/>
          </p:cNvCxnSpPr>
          <p:nvPr/>
        </p:nvCxnSpPr>
        <p:spPr>
          <a:xfrm>
            <a:off x="2604667" y="3492126"/>
            <a:ext cx="848566" cy="101674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7"/>
            <a:endCxn id="8" idx="3"/>
          </p:cNvCxnSpPr>
          <p:nvPr/>
        </p:nvCxnSpPr>
        <p:spPr>
          <a:xfrm flipV="1">
            <a:off x="3938167" y="3187326"/>
            <a:ext cx="505666" cy="132154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7"/>
            <a:endCxn id="9" idx="3"/>
          </p:cNvCxnSpPr>
          <p:nvPr/>
        </p:nvCxnSpPr>
        <p:spPr>
          <a:xfrm flipV="1">
            <a:off x="4928767" y="1898552"/>
            <a:ext cx="734266" cy="857722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5"/>
            <a:endCxn id="10" idx="1"/>
          </p:cNvCxnSpPr>
          <p:nvPr/>
        </p:nvCxnSpPr>
        <p:spPr>
          <a:xfrm>
            <a:off x="4928767" y="3187326"/>
            <a:ext cx="886666" cy="708635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2" idx="0"/>
          </p:cNvCxnSpPr>
          <p:nvPr/>
        </p:nvCxnSpPr>
        <p:spPr>
          <a:xfrm flipH="1">
            <a:off x="5372100" y="4327013"/>
            <a:ext cx="443333" cy="77838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524000" y="16764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2019300" y="2985051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3" name="Oval 22"/>
          <p:cNvSpPr/>
          <p:nvPr/>
        </p:nvSpPr>
        <p:spPr>
          <a:xfrm>
            <a:off x="3352800" y="1583634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24" name="Oval 23"/>
          <p:cNvSpPr/>
          <p:nvPr/>
        </p:nvSpPr>
        <p:spPr>
          <a:xfrm>
            <a:off x="3352800" y="44196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5" name="Oval 24"/>
          <p:cNvSpPr/>
          <p:nvPr/>
        </p:nvSpPr>
        <p:spPr>
          <a:xfrm>
            <a:off x="4343400" y="26670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26" name="Oval 25"/>
          <p:cNvSpPr/>
          <p:nvPr/>
        </p:nvSpPr>
        <p:spPr>
          <a:xfrm>
            <a:off x="5562600" y="1381539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27" name="Oval 26"/>
          <p:cNvSpPr/>
          <p:nvPr/>
        </p:nvSpPr>
        <p:spPr>
          <a:xfrm>
            <a:off x="5715000" y="38100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5029200" y="51054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166390" y="18064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20476" y="3091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73188" y="16739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28950" y="4539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038600" y="2787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60914" y="15058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28346" y="3905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27514" y="5225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41" idx="0"/>
            <a:endCxn id="11" idx="5"/>
          </p:cNvCxnSpPr>
          <p:nvPr/>
        </p:nvCxnSpPr>
        <p:spPr>
          <a:xfrm flipH="1" flipV="1">
            <a:off x="7595767" y="2776509"/>
            <a:ext cx="576683" cy="13449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353300" y="4121426"/>
            <a:ext cx="16383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Distance is infinity!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3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277086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35899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056418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1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108958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there are lakes in the grid, where fire cannot pass?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5867400"/>
            <a:ext cx="20574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 hours until all farms are on fire!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flipH="1" flipV="1">
            <a:off x="7010400" y="5257800"/>
            <a:ext cx="8763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7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3156993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 the fire always burn everything?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716544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 the fire always burn everything?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046220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 the fire always burn everything?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4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732021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 the fire always burn everything?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572930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 the fire always burn everything?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835960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 the fire always burn everything?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2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2:</a:t>
            </a:r>
            <a:br>
              <a:rPr lang="en-US" dirty="0" smtClean="0"/>
            </a:br>
            <a:r>
              <a:rPr lang="en-US" dirty="0" smtClean="0"/>
              <a:t>finding connected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Algorithm:</a:t>
            </a:r>
          </a:p>
          <a:p>
            <a:pPr marL="0" indent="0">
              <a:buNone/>
            </a:pPr>
            <a:r>
              <a:rPr lang="en-US" dirty="0" smtClean="0"/>
              <a:t>initially label each node 0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 </a:t>
            </a:r>
            <a:r>
              <a:rPr lang="en-US" dirty="0"/>
              <a:t>:= 1</a:t>
            </a:r>
          </a:p>
          <a:p>
            <a:pPr marL="0" indent="0">
              <a:buNone/>
            </a:pPr>
            <a:r>
              <a:rPr lang="en-US" dirty="0"/>
              <a:t>for each node u = 1..n do</a:t>
            </a:r>
          </a:p>
          <a:p>
            <a:pPr marL="0" indent="0">
              <a:buNone/>
            </a:pPr>
            <a:r>
              <a:rPr lang="en-US" dirty="0" smtClean="0"/>
              <a:t>    if u is still labeled 0 </a:t>
            </a:r>
            <a:r>
              <a:rPr lang="en-US" dirty="0"/>
              <a:t>then</a:t>
            </a:r>
          </a:p>
          <a:p>
            <a:pPr marL="0" indent="0">
              <a:buNone/>
            </a:pPr>
            <a:r>
              <a:rPr lang="en-US" dirty="0" smtClean="0"/>
              <a:t>        do </a:t>
            </a:r>
            <a:r>
              <a:rPr lang="en-US" dirty="0"/>
              <a:t>a BFS starting at u</a:t>
            </a:r>
          </a:p>
          <a:p>
            <a:pPr marL="0" indent="0">
              <a:buNone/>
            </a:pPr>
            <a:r>
              <a:rPr lang="en-US" dirty="0" smtClean="0"/>
              <a:t>        give the label c to each </a:t>
            </a:r>
            <a:r>
              <a:rPr lang="en-US" dirty="0"/>
              <a:t>node </a:t>
            </a:r>
            <a:r>
              <a:rPr lang="en-US" dirty="0" smtClean="0"/>
              <a:t>reached by the BFS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/>
              <a:t>c := </a:t>
            </a:r>
            <a:r>
              <a:rPr lang="en-US" dirty="0" smtClean="0"/>
              <a:t>c+1</a:t>
            </a:r>
          </a:p>
          <a:p>
            <a:pPr marL="0" indent="0">
              <a:buNone/>
            </a:pPr>
            <a:r>
              <a:rPr lang="en-US" dirty="0" smtClean="0"/>
              <a:t>    end </a:t>
            </a:r>
            <a:r>
              <a:rPr lang="en-US" dirty="0"/>
              <a:t>if</a:t>
            </a:r>
          </a:p>
          <a:p>
            <a:pPr marL="0" indent="0">
              <a:buNone/>
            </a:pPr>
            <a:r>
              <a:rPr lang="en-US" dirty="0" smtClean="0"/>
              <a:t>end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5571333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 the fire always burn everything?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611541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 the fire always burn everything?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5651322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∞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Will the fire always burn everything?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48939" y="3561810"/>
            <a:ext cx="1676400" cy="8577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All of these farms are safe!</a:t>
            </a:r>
            <a:endParaRPr lang="en-US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4724400" y="3990705"/>
            <a:ext cx="2524539" cy="1876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5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826575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628500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481418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061230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0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907493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67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855040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196865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6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2:</a:t>
            </a:r>
            <a:br>
              <a:rPr lang="en-US" dirty="0" smtClean="0"/>
            </a:br>
            <a:r>
              <a:rPr lang="en-US" dirty="0" smtClean="0"/>
              <a:t>finding connected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Initially, each node has label 0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524000" y="2514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2019300" y="38100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3352800" y="2408583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7" name="Oval 6"/>
          <p:cNvSpPr/>
          <p:nvPr/>
        </p:nvSpPr>
        <p:spPr>
          <a:xfrm>
            <a:off x="3352800" y="52578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8" name="Oval 7"/>
          <p:cNvSpPr/>
          <p:nvPr/>
        </p:nvSpPr>
        <p:spPr>
          <a:xfrm>
            <a:off x="4343400" y="35052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5562600" y="2216426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5715000" y="4644887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7010400" y="3094383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</a:t>
            </a:r>
            <a:endParaRPr lang="en-US" sz="3200" dirty="0"/>
          </a:p>
        </p:txBody>
      </p:sp>
      <p:sp>
        <p:nvSpPr>
          <p:cNvPr id="12" name="Oval 11"/>
          <p:cNvSpPr/>
          <p:nvPr/>
        </p:nvSpPr>
        <p:spPr>
          <a:xfrm>
            <a:off x="5029200" y="5943600"/>
            <a:ext cx="685800" cy="609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cxnSp>
        <p:nvCxnSpPr>
          <p:cNvPr id="13" name="Straight Arrow Connector 12"/>
          <p:cNvCxnSpPr>
            <a:stCxn id="4" idx="4"/>
            <a:endCxn id="5" idx="0"/>
          </p:cNvCxnSpPr>
          <p:nvPr/>
        </p:nvCxnSpPr>
        <p:spPr>
          <a:xfrm>
            <a:off x="1866900" y="3124200"/>
            <a:ext cx="495300" cy="6858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6"/>
            <a:endCxn id="6" idx="2"/>
          </p:cNvCxnSpPr>
          <p:nvPr/>
        </p:nvCxnSpPr>
        <p:spPr>
          <a:xfrm flipV="1">
            <a:off x="2209800" y="2713383"/>
            <a:ext cx="1143000" cy="1060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7"/>
            <a:endCxn id="8" idx="3"/>
          </p:cNvCxnSpPr>
          <p:nvPr/>
        </p:nvCxnSpPr>
        <p:spPr>
          <a:xfrm flipV="1">
            <a:off x="3938167" y="4025526"/>
            <a:ext cx="505666" cy="132154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6"/>
            <a:endCxn id="11" idx="2"/>
          </p:cNvCxnSpPr>
          <p:nvPr/>
        </p:nvCxnSpPr>
        <p:spPr>
          <a:xfrm flipV="1">
            <a:off x="5029200" y="3399183"/>
            <a:ext cx="1981200" cy="41081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2" idx="0"/>
          </p:cNvCxnSpPr>
          <p:nvPr/>
        </p:nvCxnSpPr>
        <p:spPr>
          <a:xfrm flipH="1">
            <a:off x="5372100" y="5165213"/>
            <a:ext cx="443333" cy="778387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524000" y="25146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2" name="Oval 21"/>
          <p:cNvSpPr/>
          <p:nvPr/>
        </p:nvSpPr>
        <p:spPr>
          <a:xfrm>
            <a:off x="2019300" y="3803373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3" name="Oval 22"/>
          <p:cNvSpPr/>
          <p:nvPr/>
        </p:nvSpPr>
        <p:spPr>
          <a:xfrm>
            <a:off x="3352800" y="2401956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24" name="Oval 23"/>
          <p:cNvSpPr/>
          <p:nvPr/>
        </p:nvSpPr>
        <p:spPr>
          <a:xfrm>
            <a:off x="3352800" y="52578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5" name="Oval 24"/>
          <p:cNvSpPr/>
          <p:nvPr/>
        </p:nvSpPr>
        <p:spPr>
          <a:xfrm>
            <a:off x="4343400" y="35052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26" name="Oval 25"/>
          <p:cNvSpPr/>
          <p:nvPr/>
        </p:nvSpPr>
        <p:spPr>
          <a:xfrm>
            <a:off x="5562600" y="2219739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</a:t>
            </a:r>
            <a:endParaRPr lang="en-US" sz="3200" dirty="0"/>
          </a:p>
        </p:txBody>
      </p:sp>
      <p:sp>
        <p:nvSpPr>
          <p:cNvPr id="27" name="Oval 26"/>
          <p:cNvSpPr/>
          <p:nvPr/>
        </p:nvSpPr>
        <p:spPr>
          <a:xfrm>
            <a:off x="5715000" y="46482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</a:t>
            </a:r>
            <a:endParaRPr lang="en-US" sz="3200" dirty="0"/>
          </a:p>
        </p:txBody>
      </p:sp>
      <p:sp>
        <p:nvSpPr>
          <p:cNvPr id="28" name="Oval 27"/>
          <p:cNvSpPr/>
          <p:nvPr/>
        </p:nvSpPr>
        <p:spPr>
          <a:xfrm>
            <a:off x="7010400" y="3097696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i</a:t>
            </a:r>
            <a:endParaRPr lang="en-US" sz="3200" dirty="0"/>
          </a:p>
        </p:txBody>
      </p:sp>
      <p:sp>
        <p:nvSpPr>
          <p:cNvPr id="29" name="Oval 28"/>
          <p:cNvSpPr/>
          <p:nvPr/>
        </p:nvSpPr>
        <p:spPr>
          <a:xfrm>
            <a:off x="5029200" y="5943600"/>
            <a:ext cx="6858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166390" y="26446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620476" y="39301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73188" y="25121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28950" y="53779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038600" y="3625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260914" y="23440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7772400" y="32145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428346" y="47441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727514" y="60637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8584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72480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683261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445763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4: </a:t>
            </a:r>
            <a:r>
              <a:rPr lang="en-US" b="1" dirty="0" smtClean="0"/>
              <a:t>modification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757653"/>
              </p:ext>
            </p:extLst>
          </p:nvPr>
        </p:nvGraphicFramePr>
        <p:xfrm>
          <a:off x="2209800" y="28194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242282" y="356181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if multiple fires start at the same time?</a:t>
            </a:r>
          </a:p>
          <a:p>
            <a:r>
              <a:rPr lang="en-US" dirty="0" smtClean="0"/>
              <a:t>Just place </a:t>
            </a:r>
            <a:r>
              <a:rPr lang="en-US" b="1" dirty="0" smtClean="0"/>
              <a:t>all </a:t>
            </a:r>
            <a:r>
              <a:rPr lang="en-US" dirty="0" smtClean="0"/>
              <a:t>fires in the initial BFS queue!</a:t>
            </a:r>
            <a:endParaRPr lang="en-US" dirty="0"/>
          </a:p>
        </p:txBody>
      </p:sp>
      <p:pic>
        <p:nvPicPr>
          <p:cNvPr id="6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4876800" y="3203986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ollection of fire icons — Stock Vector #118137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1" t="4648" r="38292" b="66606"/>
          <a:stretch/>
        </p:blipFill>
        <p:spPr bwMode="auto">
          <a:xfrm>
            <a:off x="3896139" y="5758400"/>
            <a:ext cx="236248" cy="34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0" y="5867400"/>
            <a:ext cx="2057400" cy="838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 hours until all farms are on fire!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7010400" y="5257800"/>
            <a:ext cx="8763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4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4:</a:t>
            </a:r>
            <a:br>
              <a:rPr lang="en-US" dirty="0" smtClean="0"/>
            </a:br>
            <a:r>
              <a:rPr lang="en-US" b="1" dirty="0" smtClean="0"/>
              <a:t>other modifications to think about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What if fires start at different times?</a:t>
            </a:r>
          </a:p>
          <a:p>
            <a:r>
              <a:rPr lang="en-US" dirty="0" smtClean="0"/>
              <a:t>What if fires spread at different speeds?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 neat problem to think about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2646409"/>
              </p:ext>
            </p:extLst>
          </p:nvPr>
        </p:nvGraphicFramePr>
        <p:xfrm>
          <a:off x="2209800" y="28956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n-US" sz="11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789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It’s the year 2241. You’re in a cave and it’s collapsing! A device tells you when each section of ceiling will cave in. Can you escape?</a:t>
            </a:r>
            <a:endParaRPr lang="en-US" dirty="0"/>
          </a:p>
        </p:txBody>
      </p:sp>
      <p:pic>
        <p:nvPicPr>
          <p:cNvPr id="2050" name="Picture 2" descr="http://www.iconexperience.com/_img/o_collection_png/green_dark_grey/512x512/plain/door_exi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3126" r="16294" b="5803"/>
          <a:stretch/>
        </p:blipFill>
        <p:spPr bwMode="auto">
          <a:xfrm>
            <a:off x="6813071" y="5472855"/>
            <a:ext cx="288109" cy="3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clker.com/cliparts/V/a/A/s/F/F/blue-person-symbo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www.clker.com/cliparts/V/a/A/s/F/F/blue-person-symbol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and, man, mens room, person, user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20" y="435356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A neat problem to think about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219362"/>
              </p:ext>
            </p:extLst>
          </p:nvPr>
        </p:nvGraphicFramePr>
        <p:xfrm>
          <a:off x="2209800" y="2895600"/>
          <a:ext cx="491490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  <a:gridCol w="327660"/>
              </a:tblGrid>
              <a:tr h="2413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24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22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25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23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21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26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25</a:t>
                      </a:r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24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27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30</a:t>
                      </a:r>
                      <a:endParaRPr lang="en-US" sz="11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/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17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21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23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12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20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19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18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15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789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It’s the year 2241. You’re in a cave and it’s collapsing! A device tells you when each section of ceiling will cave in. Can you escape?</a:t>
            </a:r>
            <a:endParaRPr lang="en-US" dirty="0"/>
          </a:p>
        </p:txBody>
      </p:sp>
      <p:pic>
        <p:nvPicPr>
          <p:cNvPr id="2050" name="Picture 2" descr="http://www.iconexperience.com/_img/o_collection_png/green_dark_grey/512x512/plain/door_exi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3126" r="16294" b="5803"/>
          <a:stretch/>
        </p:blipFill>
        <p:spPr bwMode="auto">
          <a:xfrm>
            <a:off x="6813071" y="5472855"/>
            <a:ext cx="288109" cy="3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clker.com/cliparts/V/a/A/s/F/F/blue-person-symbo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http://www.clker.com/cliparts/V/a/A/s/F/F/blue-person-symbol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and, man, mens room, person, user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hand, man, mens room, person, user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720" y="435356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06143" y="2057400"/>
            <a:ext cx="3365500" cy="9525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Here’s a sample solution. How would you solve it in general?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92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BFS algorithm with </a:t>
            </a:r>
            <a:r>
              <a:rPr lang="en-US" b="1" dirty="0" err="1" smtClean="0"/>
              <a:t>colours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BFS(G, start)</a:t>
            </a:r>
          </a:p>
          <a:p>
            <a:pPr marL="0" indent="0">
              <a:buNone/>
            </a:pPr>
            <a:r>
              <a:rPr lang="en-US" dirty="0" smtClean="0"/>
              <a:t>    Create new queue Q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Q.push</a:t>
            </a:r>
            <a:r>
              <a:rPr lang="en-US" dirty="0" smtClean="0"/>
              <a:t>(start)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dist</a:t>
            </a:r>
            <a:r>
              <a:rPr lang="en-US" dirty="0" smtClean="0"/>
              <a:t>[1..n] = {∞, …, ∞}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dist</a:t>
            </a:r>
            <a:r>
              <a:rPr lang="en-US" dirty="0" smtClean="0"/>
              <a:t>[start] = 0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colour</a:t>
            </a:r>
            <a:r>
              <a:rPr lang="en-US" dirty="0" smtClean="0"/>
              <a:t>[1..n] = {white, …, white}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while Q is not empty</a:t>
            </a:r>
          </a:p>
          <a:p>
            <a:pPr marL="0" indent="0">
              <a:buNone/>
            </a:pPr>
            <a:r>
              <a:rPr lang="en-US" dirty="0" smtClean="0"/>
              <a:t>        u = </a:t>
            </a:r>
            <a:r>
              <a:rPr lang="en-US" dirty="0" err="1" smtClean="0"/>
              <a:t>Q.pop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colour</a:t>
            </a:r>
            <a:r>
              <a:rPr lang="en-US" dirty="0" smtClean="0"/>
              <a:t>[u] = black</a:t>
            </a:r>
          </a:p>
          <a:p>
            <a:pPr marL="0" indent="0">
              <a:buNone/>
            </a:pPr>
            <a:r>
              <a:rPr lang="en-US" dirty="0" smtClean="0"/>
              <a:t>        for each node v adjacent to u</a:t>
            </a:r>
          </a:p>
          <a:p>
            <a:pPr marL="0" indent="0">
              <a:buNone/>
            </a:pPr>
            <a:r>
              <a:rPr lang="en-US" dirty="0" smtClean="0"/>
              <a:t>            if </a:t>
            </a:r>
            <a:r>
              <a:rPr lang="en-US" dirty="0" err="1" smtClean="0"/>
              <a:t>colour</a:t>
            </a:r>
            <a:r>
              <a:rPr lang="en-US" dirty="0" smtClean="0"/>
              <a:t>[v] = white then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Q.push</a:t>
            </a:r>
            <a:r>
              <a:rPr lang="en-US" dirty="0" smtClean="0"/>
              <a:t>(v)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dist</a:t>
            </a:r>
            <a:r>
              <a:rPr lang="en-US" dirty="0" smtClean="0"/>
              <a:t>[v] = </a:t>
            </a:r>
            <a:r>
              <a:rPr lang="en-US" dirty="0" err="1" smtClean="0"/>
              <a:t>dist</a:t>
            </a:r>
            <a:r>
              <a:rPr lang="en-US" dirty="0" smtClean="0"/>
              <a:t>[u] + 1</a:t>
            </a:r>
          </a:p>
          <a:p>
            <a:pPr marL="0" indent="0"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colour</a:t>
            </a:r>
            <a:r>
              <a:rPr lang="en-US" dirty="0" smtClean="0"/>
              <a:t>[v] = gray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7800" y="1600200"/>
            <a:ext cx="3581400" cy="1676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Suppose we have a graph</a:t>
            </a:r>
            <a:br>
              <a:rPr lang="en-US" sz="2400" dirty="0" smtClean="0"/>
            </a:br>
            <a:r>
              <a:rPr lang="en-US" sz="2400" b="1" dirty="0" smtClean="0"/>
              <a:t>G = (V,E)</a:t>
            </a:r>
            <a:r>
              <a:rPr lang="en-US" sz="2400" dirty="0" smtClean="0"/>
              <a:t> containing</a:t>
            </a:r>
            <a:br>
              <a:rPr lang="en-US" sz="2400" dirty="0" smtClean="0"/>
            </a:br>
            <a:r>
              <a:rPr lang="en-US" sz="2400" b="1" dirty="0" smtClean="0"/>
              <a:t>|V| = n</a:t>
            </a:r>
            <a:r>
              <a:rPr lang="en-US" sz="2400" dirty="0" smtClean="0"/>
              <a:t> nodes and</a:t>
            </a:r>
            <a:br>
              <a:rPr lang="en-US" sz="2400" dirty="0" smtClean="0"/>
            </a:br>
            <a:r>
              <a:rPr lang="en-US" sz="2400" b="1" dirty="0" smtClean="0"/>
              <a:t>|E| = m</a:t>
            </a:r>
            <a:r>
              <a:rPr lang="en-US" sz="2400" dirty="0" smtClean="0"/>
              <a:t> edges.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172200" y="4343400"/>
            <a:ext cx="26670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BFS takes </a:t>
            </a:r>
            <a:r>
              <a:rPr lang="en-US" sz="2400" b="1" dirty="0" smtClean="0"/>
              <a:t>O(</a:t>
            </a:r>
            <a:r>
              <a:rPr lang="en-US" sz="2400" b="1" dirty="0" err="1" smtClean="0"/>
              <a:t>n+m</a:t>
            </a:r>
            <a:r>
              <a:rPr lang="en-US" sz="2400" b="1" dirty="0" smtClean="0"/>
              <a:t>) </a:t>
            </a:r>
            <a:r>
              <a:rPr lang="en-US" sz="2400" dirty="0" smtClean="0"/>
              <a:t>time and space.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2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3: finding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Repeatedly do BFS from any unvisited node, until all nodes are visited.</a:t>
            </a:r>
          </a:p>
          <a:p>
            <a:r>
              <a:rPr lang="en-US" dirty="0" smtClean="0"/>
              <a:t>In any of these BFSs, if we see an edge that points to a </a:t>
            </a:r>
            <a:r>
              <a:rPr lang="en-US" b="1" dirty="0" smtClean="0"/>
              <a:t>gray</a:t>
            </a:r>
            <a:r>
              <a:rPr lang="en-US" dirty="0" smtClean="0"/>
              <a:t> node, then </a:t>
            </a:r>
            <a:r>
              <a:rPr lang="en-US" b="1" dirty="0" smtClean="0"/>
              <a:t>there is a cycle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9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5727</Words>
  <Application>Microsoft Office PowerPoint</Application>
  <PresentationFormat>On-screen Show (4:3)</PresentationFormat>
  <Paragraphs>4332</Paragraphs>
  <Slides>77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1" baseType="lpstr">
      <vt:lpstr>Arial</vt:lpstr>
      <vt:lpstr>Calibri</vt:lpstr>
      <vt:lpstr>Wingdings</vt:lpstr>
      <vt:lpstr>Office Theme</vt:lpstr>
      <vt:lpstr>Breadth-first search</vt:lpstr>
      <vt:lpstr>BFS algorithm</vt:lpstr>
      <vt:lpstr>Example: BFS starting at node a</vt:lpstr>
      <vt:lpstr>Application 1: checking connectedness</vt:lpstr>
      <vt:lpstr>Application 1: checking connectedness</vt:lpstr>
      <vt:lpstr>Application 2: finding connected components</vt:lpstr>
      <vt:lpstr>Application 2: finding connected components</vt:lpstr>
      <vt:lpstr>BFS algorithm with colours</vt:lpstr>
      <vt:lpstr>Application 3: finding cycles</vt:lpstr>
      <vt:lpstr>Application 3: finding cycles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 (for a 15 x 10 grid of farms)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computing distance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1</vt:lpstr>
      <vt:lpstr>Application 4: modification 2</vt:lpstr>
      <vt:lpstr>Application 4: modification 2</vt:lpstr>
      <vt:lpstr>Application 4: modification 2</vt:lpstr>
      <vt:lpstr>Application 4: modification 2</vt:lpstr>
      <vt:lpstr>Application 4: modification 2</vt:lpstr>
      <vt:lpstr>Application 4: modification 2</vt:lpstr>
      <vt:lpstr>Application 4: modification 2</vt:lpstr>
      <vt:lpstr>Application 4: modification 2</vt:lpstr>
      <vt:lpstr>Application 4: modification 2</vt:lpstr>
      <vt:lpstr>Application 4: modification 2</vt:lpstr>
      <vt:lpstr>Application 4: modification 2</vt:lpstr>
      <vt:lpstr>Application 4: modification 2</vt:lpstr>
      <vt:lpstr>Application 4: other modifications to think about</vt:lpstr>
      <vt:lpstr>A neat problem to think about</vt:lpstr>
      <vt:lpstr>A neat problem to think about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Brown</dc:creator>
  <cp:lastModifiedBy>Trevor Brown</cp:lastModifiedBy>
  <cp:revision>36</cp:revision>
  <cp:lastPrinted>2014-03-15T00:41:47Z</cp:lastPrinted>
  <dcterms:created xsi:type="dcterms:W3CDTF">2014-03-13T03:46:49Z</dcterms:created>
  <dcterms:modified xsi:type="dcterms:W3CDTF">2014-03-15T00:45:15Z</dcterms:modified>
</cp:coreProperties>
</file>