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5" r:id="rId3"/>
    <p:sldId id="260" r:id="rId4"/>
    <p:sldId id="258" r:id="rId5"/>
    <p:sldId id="257" r:id="rId6"/>
    <p:sldId id="259" r:id="rId7"/>
    <p:sldId id="263" r:id="rId8"/>
    <p:sldId id="261" r:id="rId9"/>
    <p:sldId id="262" r:id="rId10"/>
    <p:sldId id="274" r:id="rId11"/>
    <p:sldId id="264" r:id="rId12"/>
    <p:sldId id="265" r:id="rId13"/>
    <p:sldId id="273" r:id="rId14"/>
    <p:sldId id="266" r:id="rId15"/>
    <p:sldId id="267" r:id="rId16"/>
    <p:sldId id="268" r:id="rId17"/>
    <p:sldId id="269" r:id="rId18"/>
    <p:sldId id="270" r:id="rId19"/>
    <p:sldId id="271" r:id="rId20"/>
    <p:sldId id="276" r:id="rId21"/>
    <p:sldId id="280" r:id="rId22"/>
    <p:sldId id="278" r:id="rId23"/>
    <p:sldId id="279" r:id="rId2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19" autoAdjust="0"/>
  </p:normalViewPr>
  <p:slideViewPr>
    <p:cSldViewPr>
      <p:cViewPr varScale="1">
        <p:scale>
          <a:sx n="77" d="100"/>
          <a:sy n="77" d="100"/>
        </p:scale>
        <p:origin x="-720" y="-91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20E35E-D5B0-443A-A23F-FAC02A167AFA}" type="datetimeFigureOut">
              <a:rPr lang="en-US" smtClean="0"/>
              <a:t>2/6/2014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F44032-127E-43B5-902B-A1F9B6453D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48444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20E35E-D5B0-443A-A23F-FAC02A167AFA}" type="datetimeFigureOut">
              <a:rPr lang="en-US" smtClean="0"/>
              <a:t>2/6/2014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F44032-127E-43B5-902B-A1F9B6453D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00254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20E35E-D5B0-443A-A23F-FAC02A167AFA}" type="datetimeFigureOut">
              <a:rPr lang="en-US" smtClean="0"/>
              <a:t>2/6/2014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F44032-127E-43B5-902B-A1F9B6453D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4381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20E35E-D5B0-443A-A23F-FAC02A167AFA}" type="datetimeFigureOut">
              <a:rPr lang="en-US" smtClean="0"/>
              <a:t>2/6/2014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F44032-127E-43B5-902B-A1F9B6453D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79750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20E35E-D5B0-443A-A23F-FAC02A167AFA}" type="datetimeFigureOut">
              <a:rPr lang="en-US" smtClean="0"/>
              <a:t>2/6/2014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F44032-127E-43B5-902B-A1F9B6453D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56118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20E35E-D5B0-443A-A23F-FAC02A167AFA}" type="datetimeFigureOut">
              <a:rPr lang="en-US" smtClean="0"/>
              <a:t>2/6/2014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F44032-127E-43B5-902B-A1F9B6453D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55584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20E35E-D5B0-443A-A23F-FAC02A167AFA}" type="datetimeFigureOut">
              <a:rPr lang="en-US" smtClean="0"/>
              <a:t>2/6/2014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F44032-127E-43B5-902B-A1F9B6453D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28334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20E35E-D5B0-443A-A23F-FAC02A167AFA}" type="datetimeFigureOut">
              <a:rPr lang="en-US" smtClean="0"/>
              <a:t>2/6/2014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F44032-127E-43B5-902B-A1F9B6453D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3631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20E35E-D5B0-443A-A23F-FAC02A167AFA}" type="datetimeFigureOut">
              <a:rPr lang="en-US" smtClean="0"/>
              <a:t>2/6/2014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F44032-127E-43B5-902B-A1F9B6453D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88955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20E35E-D5B0-443A-A23F-FAC02A167AFA}" type="datetimeFigureOut">
              <a:rPr lang="en-US" smtClean="0"/>
              <a:t>2/6/2014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F44032-127E-43B5-902B-A1F9B6453D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02601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20E35E-D5B0-443A-A23F-FAC02A167AFA}" type="datetimeFigureOut">
              <a:rPr lang="en-US" smtClean="0"/>
              <a:t>2/6/2014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F44032-127E-43B5-902B-A1F9B6453D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18340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20E35E-D5B0-443A-A23F-FAC02A167AFA}" type="datetimeFigureOut">
              <a:rPr lang="en-US" smtClean="0"/>
              <a:t>2/6/2014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F44032-127E-43B5-902B-A1F9B6453D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5014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Probability theory and</a:t>
            </a:r>
            <a:br>
              <a:rPr lang="en-US" dirty="0" smtClean="0"/>
            </a:br>
            <a:r>
              <a:rPr lang="en-US" dirty="0" smtClean="0"/>
              <a:t>average-case complexity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06518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5146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Expected running time of an algorithm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70603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Expected</a:t>
            </a:r>
            <a:r>
              <a:rPr lang="en-US" dirty="0" smtClean="0"/>
              <a:t> running time of an algorithm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0"/>
            <a:ext cx="8610600" cy="5105400"/>
          </a:xfrm>
        </p:spPr>
        <p:txBody>
          <a:bodyPr>
            <a:normAutofit/>
          </a:bodyPr>
          <a:lstStyle/>
          <a:p>
            <a:r>
              <a:rPr lang="en-US" dirty="0" smtClean="0"/>
              <a:t>Let A be an algorithm.</a:t>
            </a:r>
          </a:p>
          <a:p>
            <a:r>
              <a:rPr lang="en-US" dirty="0" smtClean="0"/>
              <a:t>Let </a:t>
            </a:r>
            <a:r>
              <a:rPr lang="en-US" dirty="0" err="1" smtClean="0"/>
              <a:t>S</a:t>
            </a:r>
            <a:r>
              <a:rPr lang="en-US" baseline="-25000" dirty="0" err="1" smtClean="0"/>
              <a:t>n</a:t>
            </a:r>
            <a:r>
              <a:rPr lang="en-US" dirty="0" smtClean="0"/>
              <a:t> be the sample space of all inputs of size n.</a:t>
            </a:r>
          </a:p>
          <a:p>
            <a:r>
              <a:rPr lang="en-US" dirty="0" smtClean="0"/>
              <a:t>To talk about expected (/average) running time, we must specify how we </a:t>
            </a:r>
            <a:r>
              <a:rPr lang="en-US" b="1" dirty="0" smtClean="0"/>
              <a:t>measure running time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We want to turn each input into a number (runtime).</a:t>
            </a:r>
          </a:p>
          <a:p>
            <a:pPr lvl="1"/>
            <a:r>
              <a:rPr lang="en-US" b="1" dirty="0" smtClean="0"/>
              <a:t>Random variables </a:t>
            </a:r>
            <a:r>
              <a:rPr lang="en-US" dirty="0" smtClean="0"/>
              <a:t>do that…</a:t>
            </a:r>
          </a:p>
          <a:p>
            <a:r>
              <a:rPr lang="en-US" dirty="0" smtClean="0"/>
              <a:t>We must also specify how </a:t>
            </a:r>
            <a:r>
              <a:rPr lang="en-US" b="1" dirty="0" smtClean="0"/>
              <a:t>likely </a:t>
            </a:r>
            <a:r>
              <a:rPr lang="en-US" dirty="0" smtClean="0"/>
              <a:t>each input is.</a:t>
            </a:r>
          </a:p>
          <a:p>
            <a:pPr lvl="1"/>
            <a:r>
              <a:rPr lang="en-US" dirty="0" smtClean="0"/>
              <a:t>We do this by specifying a </a:t>
            </a:r>
            <a:r>
              <a:rPr lang="en-US" b="1" dirty="0" smtClean="0"/>
              <a:t>probability distribution over </a:t>
            </a:r>
            <a:r>
              <a:rPr lang="en-US" b="1" dirty="0" err="1" smtClean="0"/>
              <a:t>S</a:t>
            </a:r>
            <a:r>
              <a:rPr lang="en-US" b="1" baseline="-25000" dirty="0" err="1" smtClean="0"/>
              <a:t>n</a:t>
            </a:r>
            <a:r>
              <a:rPr lang="en-US" baseline="-25000" dirty="0" smtClean="0"/>
              <a:t>.</a:t>
            </a:r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7709463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Expected</a:t>
            </a:r>
            <a:r>
              <a:rPr lang="en-US" dirty="0" smtClean="0"/>
              <a:t> running time of an algorithm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304800" y="1066800"/>
                <a:ext cx="8610600" cy="5638800"/>
              </a:xfrm>
            </p:spPr>
            <p:txBody>
              <a:bodyPr>
                <a:normAutofit/>
              </a:bodyPr>
              <a:lstStyle/>
              <a:p>
                <a:r>
                  <a:rPr lang="en-US" dirty="0" smtClean="0"/>
                  <a:t>Recall: algorithm A, sample space </a:t>
                </a:r>
                <a:r>
                  <a:rPr lang="en-US" dirty="0" err="1" smtClean="0"/>
                  <a:t>S</a:t>
                </a:r>
                <a:r>
                  <a:rPr lang="en-US" baseline="-25000" dirty="0" err="1" smtClean="0"/>
                  <a:t>n</a:t>
                </a:r>
                <a:endParaRPr lang="en-US" baseline="-25000" dirty="0" smtClean="0"/>
              </a:p>
              <a:p>
                <a:r>
                  <a:rPr lang="en-US" dirty="0" smtClean="0"/>
                  <a:t>We define a random variable</a:t>
                </a:r>
                <a:br>
                  <a:rPr lang="en-US" dirty="0" smtClean="0"/>
                </a:br>
                <a:r>
                  <a:rPr lang="en-US" b="1" i="1" dirty="0" err="1" smtClean="0"/>
                  <a:t>t</a:t>
                </a:r>
                <a:r>
                  <a:rPr lang="en-US" b="1" i="1" baseline="-25000" dirty="0" err="1" smtClean="0"/>
                  <a:t>n</a:t>
                </a:r>
                <a:r>
                  <a:rPr lang="en-US" b="1" i="1" dirty="0" smtClean="0"/>
                  <a:t>(I)</a:t>
                </a:r>
                <a:r>
                  <a:rPr lang="en-US" b="1" baseline="-25000" dirty="0" smtClean="0"/>
                  <a:t> </a:t>
                </a:r>
                <a:r>
                  <a:rPr lang="en-US" b="1" dirty="0" smtClean="0"/>
                  <a:t>= number of steps taken by A on input I</a:t>
                </a:r>
              </a:p>
              <a:p>
                <a:r>
                  <a:rPr lang="en-US" dirty="0" smtClean="0"/>
                  <a:t>We then obtain:</a:t>
                </a:r>
                <a:br>
                  <a:rPr lang="en-US" dirty="0" smtClean="0"/>
                </a:b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𝐸</m:t>
                    </m:r>
                    <m:d>
                      <m:dPr>
                        <m:ctrlPr>
                          <a:rPr lang="en-US" b="0" i="1" smtClean="0">
                            <a:latin typeface="Cambria Math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b="0" i="1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/>
                              </a:rPr>
                              <m:t>𝑡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/>
                              </a:rPr>
                              <m:t>𝑛</m:t>
                            </m:r>
                          </m:sub>
                        </m:sSub>
                      </m:e>
                    </m:d>
                    <m:r>
                      <a:rPr lang="en-US" b="0" i="1" smtClean="0">
                        <a:latin typeface="Cambria Math"/>
                      </a:rPr>
                      <m:t>=</m:t>
                    </m:r>
                    <m:nary>
                      <m:naryPr>
                        <m:chr m:val="∑"/>
                        <m:supHide m:val="on"/>
                        <m:ctrlPr>
                          <a:rPr lang="en-US" b="0" i="1" smtClean="0">
                            <a:latin typeface="Cambria Math"/>
                          </a:rPr>
                        </m:ctrlPr>
                      </m:naryPr>
                      <m:sub>
                        <m:r>
                          <a:rPr lang="en-US" b="0" i="1" smtClean="0">
                            <a:latin typeface="Cambria Math"/>
                          </a:rPr>
                          <m:t>𝐼</m:t>
                        </m:r>
                        <m:r>
                          <a:rPr lang="en-US" b="0" i="1" smtClean="0">
                            <a:latin typeface="Cambria Math"/>
                          </a:rPr>
                          <m:t>∈</m:t>
                        </m:r>
                        <m:sSub>
                          <m:sSubPr>
                            <m:ctrlPr>
                              <a:rPr lang="en-US" b="0" i="1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/>
                              </a:rPr>
                              <m:t>𝑆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/>
                              </a:rPr>
                              <m:t>𝑛</m:t>
                            </m:r>
                          </m:sub>
                        </m:sSub>
                      </m:sub>
                      <m:sup/>
                      <m:e>
                        <m:sSub>
                          <m:sSubPr>
                            <m:ctrlPr>
                              <a:rPr lang="en-US" b="0" i="1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/>
                              </a:rPr>
                              <m:t>𝑡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/>
                              </a:rPr>
                              <m:t>𝑛</m:t>
                            </m:r>
                          </m:sub>
                        </m:sSub>
                        <m:d>
                          <m:dPr>
                            <m:ctrlPr>
                              <a:rPr lang="en-US" b="0" i="1" smtClean="0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latin typeface="Cambria Math"/>
                              </a:rPr>
                              <m:t>𝐼</m:t>
                            </m:r>
                          </m:e>
                        </m:d>
                        <m:func>
                          <m:funcPr>
                            <m:ctrlPr>
                              <a:rPr lang="en-US" b="0" i="1" smtClean="0">
                                <a:latin typeface="Cambria Math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 b="0" i="0" smtClean="0">
                                <a:latin typeface="Cambria Math"/>
                              </a:rPr>
                              <m:t>Pr</m:t>
                            </m:r>
                          </m:fName>
                          <m:e>
                            <m:d>
                              <m:dPr>
                                <m:ctrlPr>
                                  <a:rPr lang="en-US" b="0" i="1" smtClean="0">
                                    <a:latin typeface="Cambria Math"/>
                                  </a:rPr>
                                </m:ctrlPr>
                              </m:dPr>
                              <m:e>
                                <m:r>
                                  <a:rPr lang="en-US" b="0" i="1" smtClean="0">
                                    <a:latin typeface="Cambria Math"/>
                                  </a:rPr>
                                  <m:t>𝐼</m:t>
                                </m:r>
                              </m:e>
                            </m:d>
                          </m:e>
                        </m:func>
                      </m:e>
                    </m:nary>
                  </m:oMath>
                </a14:m>
                <a:endParaRPr lang="en-US" dirty="0" smtClean="0"/>
              </a:p>
              <a:p>
                <a:r>
                  <a:rPr lang="en-US" dirty="0" smtClean="0"/>
                  <a:t>In this equation, I is an input in </a:t>
                </a:r>
                <a:r>
                  <a:rPr lang="en-US" dirty="0" err="1" smtClean="0"/>
                  <a:t>S</a:t>
                </a:r>
                <a:r>
                  <a:rPr lang="en-US" baseline="-25000" dirty="0" err="1" smtClean="0"/>
                  <a:t>n</a:t>
                </a:r>
                <a:r>
                  <a:rPr lang="en-US" dirty="0" smtClean="0"/>
                  <a:t>, and</a:t>
                </a:r>
                <a:br>
                  <a:rPr lang="en-US" dirty="0" smtClean="0"/>
                </a:br>
                <a:r>
                  <a:rPr lang="en-US" dirty="0" err="1" smtClean="0"/>
                  <a:t>Pr</a:t>
                </a:r>
                <a:r>
                  <a:rPr lang="en-US" dirty="0" smtClean="0"/>
                  <a:t>(I) is the probability of input I according to the probability distribution we defined over </a:t>
                </a:r>
                <a:r>
                  <a:rPr lang="en-US" dirty="0" err="1" smtClean="0"/>
                  <a:t>S</a:t>
                </a:r>
                <a:r>
                  <a:rPr lang="en-US" baseline="-25000" dirty="0" err="1" smtClean="0"/>
                  <a:t>n</a:t>
                </a:r>
                <a:endParaRPr lang="en-US" baseline="-25000" dirty="0" smtClean="0"/>
              </a:p>
              <a:p>
                <a14:m>
                  <m:oMath xmlns:m="http://schemas.openxmlformats.org/officeDocument/2006/math">
                    <m:r>
                      <a:rPr lang="en-US" b="1" i="1" smtClean="0">
                        <a:latin typeface="Cambria Math"/>
                      </a:rPr>
                      <m:t>𝑬</m:t>
                    </m:r>
                    <m:d>
                      <m:dPr>
                        <m:ctrlPr>
                          <a:rPr lang="en-US" b="1" i="1" smtClean="0">
                            <a:latin typeface="Cambria Math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b="1" i="1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b="1" i="1" smtClean="0">
                                <a:latin typeface="Cambria Math"/>
                              </a:rPr>
                              <m:t>𝒕</m:t>
                            </m:r>
                          </m:e>
                          <m:sub>
                            <m:r>
                              <a:rPr lang="en-US" b="1" i="1" smtClean="0">
                                <a:latin typeface="Cambria Math"/>
                              </a:rPr>
                              <m:t>𝒏</m:t>
                            </m:r>
                          </m:sub>
                        </m:sSub>
                      </m:e>
                    </m:d>
                  </m:oMath>
                </a14:m>
                <a:r>
                  <a:rPr lang="en-US" b="1" dirty="0" smtClean="0"/>
                  <a:t> is the average running time of A, given </a:t>
                </a:r>
                <a:r>
                  <a:rPr lang="en-US" b="1" dirty="0" err="1" smtClean="0"/>
                  <a:t>S</a:t>
                </a:r>
                <a:r>
                  <a:rPr lang="en-US" b="1" baseline="-25000" dirty="0" err="1" smtClean="0"/>
                  <a:t>n</a:t>
                </a:r>
                <a:endParaRPr lang="en-US" b="1" baseline="-25000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04800" y="1066800"/>
                <a:ext cx="8610600" cy="5638800"/>
              </a:xfrm>
              <a:blipFill rotWithShape="1">
                <a:blip r:embed="rId2"/>
                <a:stretch>
                  <a:fillRect l="-1557" t="-1405" r="-1062" b="-345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0707240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514600"/>
            <a:ext cx="8229600" cy="1143000"/>
          </a:xfrm>
        </p:spPr>
        <p:txBody>
          <a:bodyPr/>
          <a:lstStyle/>
          <a:p>
            <a:r>
              <a:rPr lang="en-US" dirty="0" smtClean="0"/>
              <a:t>Example time!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90226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Example time: searching an array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0"/>
            <a:ext cx="8610600" cy="4724400"/>
          </a:xfrm>
        </p:spPr>
        <p:txBody>
          <a:bodyPr>
            <a:normAutofit/>
          </a:bodyPr>
          <a:lstStyle/>
          <a:p>
            <a:r>
              <a:rPr lang="en-US" dirty="0" smtClean="0"/>
              <a:t>Let </a:t>
            </a:r>
            <a:r>
              <a:rPr lang="en-US" b="1" dirty="0" smtClean="0"/>
              <a:t>L</a:t>
            </a:r>
            <a:r>
              <a:rPr lang="en-US" dirty="0" smtClean="0"/>
              <a:t> be an array containing 8 distinct keys</a:t>
            </a:r>
          </a:p>
          <a:p>
            <a:pPr marL="0" indent="0">
              <a:buNone/>
            </a:pP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Search(k, L[1..8]):</a:t>
            </a:r>
          </a:p>
          <a:p>
            <a:pPr marL="0" indent="0">
              <a:buNone/>
            </a:pP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    for </a:t>
            </a:r>
            <a:r>
              <a:rPr lang="en-US" sz="2400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 = 1..8</a:t>
            </a:r>
          </a:p>
          <a:p>
            <a:pPr marL="0" indent="0">
              <a:buNone/>
            </a:pP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        if L[</a:t>
            </a:r>
            <a:r>
              <a:rPr lang="en-US" sz="2400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].key == k then return true</a:t>
            </a:r>
          </a:p>
          <a:p>
            <a:pPr marL="0" indent="0">
              <a:buNone/>
            </a:pP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    return false</a:t>
            </a:r>
          </a:p>
          <a:p>
            <a:r>
              <a:rPr lang="en-US" b="1" dirty="0" smtClean="0"/>
              <a:t>What should our sample space S</a:t>
            </a:r>
            <a:r>
              <a:rPr lang="en-US" b="1" baseline="-25000" dirty="0" smtClean="0"/>
              <a:t>9</a:t>
            </a:r>
            <a:r>
              <a:rPr lang="en-US" b="1" dirty="0" smtClean="0"/>
              <a:t> of inputs be?</a:t>
            </a:r>
          </a:p>
          <a:p>
            <a:r>
              <a:rPr lang="en-US" dirty="0" smtClean="0"/>
              <a:t>Hard to reason about </a:t>
            </a:r>
            <a:r>
              <a:rPr lang="en-US" b="1" dirty="0" smtClean="0"/>
              <a:t>all</a:t>
            </a:r>
            <a:r>
              <a:rPr lang="en-US" dirty="0" smtClean="0"/>
              <a:t> possible inputs.</a:t>
            </a:r>
          </a:p>
          <a:p>
            <a:pPr lvl="1"/>
            <a:r>
              <a:rPr lang="en-US" dirty="0" smtClean="0"/>
              <a:t>(In fact, there are </a:t>
            </a:r>
            <a:r>
              <a:rPr lang="en-US" dirty="0" err="1"/>
              <a:t>u</a:t>
            </a:r>
            <a:r>
              <a:rPr lang="en-US" dirty="0" err="1" smtClean="0"/>
              <a:t>ncountably</a:t>
            </a:r>
            <a:r>
              <a:rPr lang="en-US" dirty="0" smtClean="0"/>
              <a:t> infinitely many!)</a:t>
            </a:r>
          </a:p>
          <a:p>
            <a:r>
              <a:rPr lang="en-US" b="1" dirty="0" smtClean="0"/>
              <a:t>Can group inputs by how many steps they take!</a:t>
            </a:r>
          </a:p>
        </p:txBody>
      </p:sp>
    </p:spTree>
    <p:extLst>
      <p:ext uri="{BB962C8B-B14F-4D97-AF65-F5344CB8AC3E}">
        <p14:creationId xmlns:p14="http://schemas.microsoft.com/office/powerpoint/2010/main" val="33569154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Grouping inputs by how long they take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768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Search(k, L[1..8]):</a:t>
            </a:r>
          </a:p>
          <a:p>
            <a:pPr marL="0" indent="0">
              <a:buNone/>
            </a:pP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    for </a:t>
            </a:r>
            <a:r>
              <a:rPr lang="en-US" sz="2400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 = 1..8</a:t>
            </a:r>
          </a:p>
          <a:p>
            <a:pPr marL="0" indent="0">
              <a:buNone/>
            </a:pP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        if L[</a:t>
            </a:r>
            <a:r>
              <a:rPr lang="en-US" sz="2400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].key == k then return true</a:t>
            </a:r>
          </a:p>
          <a:p>
            <a:pPr marL="0" indent="0">
              <a:buNone/>
            </a:pP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    return false</a:t>
            </a:r>
          </a:p>
          <a:p>
            <a:r>
              <a:rPr lang="en-US" dirty="0" smtClean="0"/>
              <a:t>What causes us to return in loop iteration 1?</a:t>
            </a:r>
          </a:p>
          <a:p>
            <a:r>
              <a:rPr lang="en-US" dirty="0" smtClean="0"/>
              <a:t>How about iteration 2?  3? … 8? After loop?</a:t>
            </a:r>
          </a:p>
          <a:p>
            <a:r>
              <a:rPr lang="en-US" dirty="0" smtClean="0"/>
              <a:t>S</a:t>
            </a:r>
            <a:r>
              <a:rPr lang="en-US" baseline="-25000" dirty="0" smtClean="0"/>
              <a:t>9</a:t>
            </a:r>
            <a:r>
              <a:rPr lang="en-US" dirty="0" smtClean="0"/>
              <a:t> = </a:t>
            </a:r>
            <a:r>
              <a:rPr lang="en-US" dirty="0" smtClean="0"/>
              <a:t>{ L[1]=k, </a:t>
            </a:r>
            <a:r>
              <a:rPr lang="en-US" dirty="0" smtClean="0"/>
              <a:t>L[2</a:t>
            </a:r>
            <a:r>
              <a:rPr lang="en-US" dirty="0" smtClean="0"/>
              <a:t>]=k, </a:t>
            </a:r>
            <a:r>
              <a:rPr lang="en-US" dirty="0" smtClean="0"/>
              <a:t>…, </a:t>
            </a:r>
            <a:r>
              <a:rPr lang="en-US" dirty="0" smtClean="0"/>
              <a:t>L[8]=k, </a:t>
            </a:r>
            <a:r>
              <a:rPr lang="en-US" dirty="0" smtClean="0"/>
              <a:t>k not in </a:t>
            </a:r>
            <a:r>
              <a:rPr lang="en-US" dirty="0" smtClean="0"/>
              <a:t>L }</a:t>
            </a:r>
            <a:endParaRPr lang="en-US" dirty="0" smtClean="0"/>
          </a:p>
          <a:p>
            <a:endParaRPr lang="en-US" b="1" dirty="0" smtClean="0"/>
          </a:p>
          <a:p>
            <a:r>
              <a:rPr lang="en-US" b="1" dirty="0" smtClean="0"/>
              <a:t>Now we need a random variable for S</a:t>
            </a:r>
            <a:r>
              <a:rPr lang="en-US" b="1" baseline="-25000" dirty="0" smtClean="0"/>
              <a:t>9</a:t>
            </a:r>
            <a:r>
              <a:rPr lang="en-US" b="1" dirty="0" smtClean="0"/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19424253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Using a random variable</a:t>
            </a:r>
            <a:br>
              <a:rPr lang="en-US" b="1" dirty="0" smtClean="0"/>
            </a:br>
            <a:r>
              <a:rPr lang="en-US" b="1" dirty="0" smtClean="0"/>
              <a:t>to capture running time</a:t>
            </a:r>
            <a:endParaRPr lang="en-US" b="1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457199" y="1600200"/>
                <a:ext cx="8534399" cy="5181600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US" sz="2400" dirty="0" smtClean="0">
                    <a:latin typeface="Courier New" pitchFamily="49" charset="0"/>
                    <a:cs typeface="Courier New" pitchFamily="49" charset="0"/>
                  </a:rPr>
                  <a:t>Search(k, L[1..8]):</a:t>
                </a:r>
              </a:p>
              <a:p>
                <a:pPr marL="0" indent="0">
                  <a:buNone/>
                </a:pPr>
                <a:r>
                  <a:rPr lang="en-US" sz="2400" dirty="0" smtClean="0">
                    <a:latin typeface="Courier New" pitchFamily="49" charset="0"/>
                    <a:cs typeface="Courier New" pitchFamily="49" charset="0"/>
                  </a:rPr>
                  <a:t>    for </a:t>
                </a:r>
                <a:r>
                  <a:rPr lang="en-US" sz="2400" dirty="0" err="1" smtClean="0">
                    <a:latin typeface="Courier New" pitchFamily="49" charset="0"/>
                    <a:cs typeface="Courier New" pitchFamily="49" charset="0"/>
                  </a:rPr>
                  <a:t>i</a:t>
                </a:r>
                <a:r>
                  <a:rPr lang="en-US" sz="2400" dirty="0" smtClean="0">
                    <a:latin typeface="Courier New" pitchFamily="49" charset="0"/>
                    <a:cs typeface="Courier New" pitchFamily="49" charset="0"/>
                  </a:rPr>
                  <a:t> = 1..8</a:t>
                </a:r>
              </a:p>
              <a:p>
                <a:pPr marL="0" indent="0">
                  <a:buNone/>
                </a:pPr>
                <a:r>
                  <a:rPr lang="en-US" sz="2400" dirty="0" smtClean="0">
                    <a:latin typeface="Courier New" pitchFamily="49" charset="0"/>
                    <a:cs typeface="Courier New" pitchFamily="49" charset="0"/>
                  </a:rPr>
                  <a:t>        if L[</a:t>
                </a:r>
                <a:r>
                  <a:rPr lang="en-US" sz="2400" dirty="0" err="1" smtClean="0">
                    <a:latin typeface="Courier New" pitchFamily="49" charset="0"/>
                    <a:cs typeface="Courier New" pitchFamily="49" charset="0"/>
                  </a:rPr>
                  <a:t>i</a:t>
                </a:r>
                <a:r>
                  <a:rPr lang="en-US" sz="2400" dirty="0" smtClean="0">
                    <a:latin typeface="Courier New" pitchFamily="49" charset="0"/>
                    <a:cs typeface="Courier New" pitchFamily="49" charset="0"/>
                  </a:rPr>
                  <a:t>].key == k then return true</a:t>
                </a:r>
              </a:p>
              <a:p>
                <a:pPr marL="0" indent="0">
                  <a:buNone/>
                </a:pPr>
                <a:r>
                  <a:rPr lang="en-US" sz="2400" dirty="0" smtClean="0">
                    <a:latin typeface="Courier New" pitchFamily="49" charset="0"/>
                    <a:cs typeface="Courier New" pitchFamily="49" charset="0"/>
                  </a:rPr>
                  <a:t>    return false</a:t>
                </a:r>
              </a:p>
              <a:p>
                <a:r>
                  <a:rPr lang="en-US" dirty="0" smtClean="0"/>
                  <a:t>S</a:t>
                </a:r>
                <a:r>
                  <a:rPr lang="en-US" baseline="-25000" dirty="0" smtClean="0"/>
                  <a:t>9</a:t>
                </a:r>
                <a:r>
                  <a:rPr lang="en-US" dirty="0" smtClean="0"/>
                  <a:t> = </a:t>
                </a:r>
                <a:r>
                  <a:rPr lang="en-US" dirty="0" smtClean="0"/>
                  <a:t>{ L[1]=k, L[2]=k, </a:t>
                </a:r>
                <a:r>
                  <a:rPr lang="en-US" dirty="0" smtClean="0"/>
                  <a:t>…, </a:t>
                </a:r>
                <a:r>
                  <a:rPr lang="en-US" dirty="0" smtClean="0"/>
                  <a:t>L[8]=k, </a:t>
                </a:r>
                <a:r>
                  <a:rPr lang="en-US" dirty="0" smtClean="0"/>
                  <a:t>k not in </a:t>
                </a:r>
                <a:r>
                  <a:rPr lang="en-US" dirty="0" smtClean="0"/>
                  <a:t>L }</a:t>
                </a:r>
                <a:endParaRPr lang="en-US" dirty="0" smtClean="0"/>
              </a:p>
              <a:p>
                <a:r>
                  <a:rPr lang="en-US" b="1" dirty="0" smtClean="0"/>
                  <a:t>Let </a:t>
                </a:r>
                <a:r>
                  <a:rPr lang="en-US" b="1" dirty="0" smtClean="0"/>
                  <a:t>T(e) </a:t>
                </a:r>
                <a:r>
                  <a:rPr lang="en-US" b="1" dirty="0" smtClean="0"/>
                  <a:t>= running time for </a:t>
                </a:r>
                <a:r>
                  <a:rPr lang="en-US" b="1" dirty="0" smtClean="0"/>
                  <a:t>event e </a:t>
                </a:r>
                <a:r>
                  <a:rPr lang="en-US" b="1" dirty="0" smtClean="0"/>
                  <a:t>in S</a:t>
                </a:r>
                <a:r>
                  <a:rPr lang="en-US" b="1" baseline="-25000" dirty="0" smtClean="0"/>
                  <a:t>9</a:t>
                </a:r>
              </a:p>
              <a:p>
                <a:r>
                  <a:rPr lang="en-US" dirty="0" smtClean="0"/>
                  <a:t>T(L[1]=k) </a:t>
                </a:r>
                <a:r>
                  <a:rPr lang="en-US" dirty="0" smtClean="0"/>
                  <a:t>= 2, </a:t>
                </a:r>
                <a:r>
                  <a:rPr lang="en-US" dirty="0" smtClean="0"/>
                  <a:t>T(L[2]=k) </a:t>
                </a:r>
                <a:r>
                  <a:rPr lang="en-US" dirty="0" smtClean="0"/>
                  <a:t>= 4, …, </a:t>
                </a:r>
                <a:r>
                  <a:rPr lang="en-US" dirty="0" smtClean="0"/>
                  <a:t>T(L[</a:t>
                </a:r>
                <a:r>
                  <a:rPr lang="en-US" dirty="0" err="1" smtClean="0"/>
                  <a:t>i</a:t>
                </a:r>
                <a:r>
                  <a:rPr lang="en-US" dirty="0" smtClean="0"/>
                  <a:t>]=k) </a:t>
                </a:r>
                <a:r>
                  <a:rPr lang="en-US" dirty="0" smtClean="0"/>
                  <a:t>= 2i</a:t>
                </a:r>
              </a:p>
              <a:p>
                <a:r>
                  <a:rPr lang="en-US" dirty="0" smtClean="0"/>
                  <a:t>T(k not in L) = 2*8+1 = 17</a:t>
                </a:r>
              </a:p>
              <a:p>
                <a:r>
                  <a:rPr lang="en-US" b="1" dirty="0" smtClean="0"/>
                  <a:t>We then obtain: </a:t>
                </a:r>
                <a14:m>
                  <m:oMath xmlns:m="http://schemas.openxmlformats.org/officeDocument/2006/math">
                    <m:r>
                      <a:rPr lang="en-US" b="1" i="1" smtClean="0">
                        <a:latin typeface="Cambria Math"/>
                      </a:rPr>
                      <m:t>𝑬</m:t>
                    </m:r>
                    <m:d>
                      <m:dPr>
                        <m:begChr m:val="["/>
                        <m:endChr m:val="]"/>
                        <m:ctrlPr>
                          <a:rPr lang="en-US" b="1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US" b="1" i="1" smtClean="0">
                            <a:latin typeface="Cambria Math"/>
                          </a:rPr>
                          <m:t>𝑻</m:t>
                        </m:r>
                      </m:e>
                    </m:d>
                    <m:r>
                      <a:rPr lang="en-US" b="1" i="1" smtClean="0">
                        <a:latin typeface="Cambria Math"/>
                      </a:rPr>
                      <m:t>=</m:t>
                    </m:r>
                    <m:nary>
                      <m:naryPr>
                        <m:chr m:val="∑"/>
                        <m:supHide m:val="on"/>
                        <m:ctrlPr>
                          <a:rPr lang="en-US" b="1" i="1" smtClean="0">
                            <a:latin typeface="Cambria Math"/>
                          </a:rPr>
                        </m:ctrlPr>
                      </m:naryPr>
                      <m:sub>
                        <m:r>
                          <a:rPr lang="en-US" b="1" i="1" smtClean="0">
                            <a:latin typeface="Cambria Math"/>
                          </a:rPr>
                          <m:t>𝒆</m:t>
                        </m:r>
                        <m:r>
                          <a:rPr lang="en-US" b="1" i="1" smtClean="0">
                            <a:latin typeface="Cambria Math"/>
                          </a:rPr>
                          <m:t>∈</m:t>
                        </m:r>
                        <m:sSub>
                          <m:sSubPr>
                            <m:ctrlPr>
                              <a:rPr lang="en-US" b="1" i="1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b="1" i="1" smtClean="0">
                                <a:latin typeface="Cambria Math"/>
                              </a:rPr>
                              <m:t>𝑺</m:t>
                            </m:r>
                          </m:e>
                          <m:sub>
                            <m:r>
                              <a:rPr lang="en-US" b="1" i="1" smtClean="0">
                                <a:latin typeface="Cambria Math"/>
                              </a:rPr>
                              <m:t>𝟗</m:t>
                            </m:r>
                          </m:sub>
                        </m:sSub>
                      </m:sub>
                      <m:sup/>
                      <m:e>
                        <m:r>
                          <a:rPr lang="en-US" b="1" i="1" smtClean="0">
                            <a:latin typeface="Cambria Math"/>
                          </a:rPr>
                          <m:t>𝑻</m:t>
                        </m:r>
                        <m:d>
                          <m:dPr>
                            <m:ctrlPr>
                              <a:rPr lang="en-US" b="1" i="1" smtClean="0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n-US" b="1" i="1" smtClean="0">
                                <a:latin typeface="Cambria Math"/>
                              </a:rPr>
                              <m:t>𝒆</m:t>
                            </m:r>
                          </m:e>
                        </m:d>
                        <m:r>
                          <a:rPr lang="en-US" b="1" i="1" smtClean="0">
                            <a:latin typeface="Cambria Math"/>
                          </a:rPr>
                          <m:t>𝑷𝒓</m:t>
                        </m:r>
                        <m:r>
                          <a:rPr lang="en-US" b="1" i="1" smtClean="0">
                            <a:latin typeface="Cambria Math"/>
                          </a:rPr>
                          <m:t>(</m:t>
                        </m:r>
                        <m:r>
                          <a:rPr lang="en-US" b="1" i="1" smtClean="0">
                            <a:latin typeface="Cambria Math"/>
                          </a:rPr>
                          <m:t>𝒆</m:t>
                        </m:r>
                        <m:r>
                          <a:rPr lang="en-US" b="1" i="1" smtClean="0">
                            <a:latin typeface="Cambria Math"/>
                          </a:rPr>
                          <m:t>)</m:t>
                        </m:r>
                      </m:e>
                    </m:nary>
                  </m:oMath>
                </a14:m>
                <a:endParaRPr lang="en-US" b="1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199" y="1600200"/>
                <a:ext cx="8534399" cy="5181600"/>
              </a:xfrm>
              <a:blipFill rotWithShape="1">
                <a:blip r:embed="rId2"/>
                <a:stretch>
                  <a:fillRect l="-1571" t="-94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/>
          <p:cNvSpPr txBox="1"/>
          <p:nvPr/>
        </p:nvSpPr>
        <p:spPr>
          <a:xfrm>
            <a:off x="3674164" y="2057400"/>
            <a:ext cx="5317435" cy="38100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For simplicity: assume each iteration takes 2 steps.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3581400" y="2971800"/>
            <a:ext cx="838200" cy="38100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1 step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1714500" y="2057400"/>
            <a:ext cx="5410200" cy="13716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Do we have enough information to compute an answer?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5963915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  <p:bldP spid="7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What about a probability distribution?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1600200"/>
                <a:ext cx="8534400" cy="5181600"/>
              </a:xfrm>
            </p:spPr>
            <p:txBody>
              <a:bodyPr>
                <a:normAutofit fontScale="92500"/>
              </a:bodyPr>
              <a:lstStyle/>
              <a:p>
                <a:r>
                  <a:rPr lang="en-US" dirty="0" smtClean="0"/>
                  <a:t>We have a sample space and a random variable.</a:t>
                </a:r>
              </a:p>
              <a:p>
                <a:r>
                  <a:rPr lang="en-US" b="1" dirty="0" smtClean="0"/>
                  <a:t>Now, we need a probability distribution.</a:t>
                </a:r>
              </a:p>
              <a:p>
                <a:r>
                  <a:rPr lang="en-US" b="1" dirty="0" smtClean="0"/>
                  <a:t>This is given to us in the problem statement.</a:t>
                </a:r>
              </a:p>
              <a:p>
                <a:pPr lvl="1"/>
                <a:r>
                  <a:rPr lang="en-US" dirty="0" smtClean="0"/>
                  <a:t>For each </a:t>
                </a:r>
                <a:r>
                  <a:rPr lang="en-US" dirty="0" err="1" smtClean="0"/>
                  <a:t>i</a:t>
                </a:r>
                <a:r>
                  <a:rPr lang="en-US" dirty="0" smtClean="0"/>
                  <a:t>,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b="0" i="1" smtClean="0">
                            <a:latin typeface="Cambria Math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/>
                          </a:rPr>
                          <m:t>Pr</m:t>
                        </m:r>
                      </m:fName>
                      <m:e>
                        <m:d>
                          <m:dPr>
                            <m:ctrlPr>
                              <a:rPr lang="en-US" b="0" i="1" smtClean="0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latin typeface="Cambria Math"/>
                              </a:rPr>
                              <m:t>𝐿</m:t>
                            </m:r>
                            <m:d>
                              <m:dPr>
                                <m:begChr m:val="["/>
                                <m:endChr m:val="]"/>
                                <m:ctrlPr>
                                  <a:rPr lang="en-US" b="0" i="1" smtClean="0">
                                    <a:latin typeface="Cambria Math"/>
                                  </a:rPr>
                                </m:ctrlPr>
                              </m:dPr>
                              <m:e>
                                <m:r>
                                  <a:rPr lang="en-US" b="0" i="1" smtClean="0">
                                    <a:latin typeface="Cambria Math"/>
                                  </a:rPr>
                                  <m:t>𝑖</m:t>
                                </m:r>
                              </m:e>
                            </m:d>
                            <m:r>
                              <a:rPr lang="en-US" b="0" i="1" smtClean="0">
                                <a:latin typeface="Cambria Math"/>
                              </a:rPr>
                              <m:t>=</m:t>
                            </m:r>
                            <m:r>
                              <a:rPr lang="en-US" b="0" i="1" smtClean="0">
                                <a:latin typeface="Cambria Math"/>
                              </a:rPr>
                              <m:t>𝑘</m:t>
                            </m:r>
                          </m:e>
                        </m:d>
                      </m:e>
                    </m:func>
                    <m:r>
                      <a:rPr lang="en-US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US" b="0" i="1" smtClean="0">
                            <a:latin typeface="Cambria Math"/>
                          </a:rPr>
                          <m:t>16</m:t>
                        </m:r>
                      </m:den>
                    </m:f>
                  </m:oMath>
                </a14:m>
                <a:endParaRPr lang="en-US" b="0" dirty="0" smtClean="0"/>
              </a:p>
              <a:p>
                <a:pPr lvl="1"/>
                <a14:m>
                  <m:oMath xmlns:m="http://schemas.openxmlformats.org/officeDocument/2006/math">
                    <m:func>
                      <m:funcPr>
                        <m:ctrlPr>
                          <a:rPr lang="en-US" b="0" i="1" smtClean="0">
                            <a:latin typeface="Cambria Math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/>
                          </a:rPr>
                          <m:t>Pr</m:t>
                        </m:r>
                      </m:fName>
                      <m:e>
                        <m:d>
                          <m:dPr>
                            <m:ctrlPr>
                              <a:rPr lang="en-US" b="0" i="1" smtClean="0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latin typeface="Cambria Math"/>
                              </a:rPr>
                              <m:t>𝑘</m:t>
                            </m:r>
                            <m:r>
                              <a:rPr lang="en-US" b="0" i="1" smtClean="0">
                                <a:latin typeface="Cambria Math"/>
                              </a:rPr>
                              <m:t> </m:t>
                            </m:r>
                            <m:r>
                              <a:rPr lang="en-US" b="0" i="1" smtClean="0">
                                <a:latin typeface="Cambria Math"/>
                              </a:rPr>
                              <m:t>𝑛𝑜𝑡</m:t>
                            </m:r>
                            <m:r>
                              <a:rPr lang="en-US" b="0" i="1" smtClean="0">
                                <a:latin typeface="Cambria Math"/>
                              </a:rPr>
                              <m:t> </m:t>
                            </m:r>
                            <m:r>
                              <a:rPr lang="en-US" b="0" i="1" smtClean="0">
                                <a:latin typeface="Cambria Math"/>
                              </a:rPr>
                              <m:t>𝑖𝑛</m:t>
                            </m:r>
                            <m:r>
                              <a:rPr lang="en-US" b="0" i="1" smtClean="0">
                                <a:latin typeface="Cambria Math"/>
                              </a:rPr>
                              <m:t> </m:t>
                            </m:r>
                            <m:r>
                              <a:rPr lang="en-US" b="0" i="1" smtClean="0">
                                <a:latin typeface="Cambria Math"/>
                              </a:rPr>
                              <m:t>𝑙𝑖𝑠𝑡</m:t>
                            </m:r>
                          </m:e>
                        </m:d>
                      </m:e>
                    </m:func>
                    <m:r>
                      <a:rPr lang="en-US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US" b="0" i="1" smtClean="0">
                            <a:latin typeface="Cambria Math"/>
                          </a:rPr>
                          <m:t>2</m:t>
                        </m:r>
                      </m:den>
                    </m:f>
                  </m:oMath>
                </a14:m>
                <a:endParaRPr lang="en-US" dirty="0" smtClean="0"/>
              </a:p>
              <a:p>
                <a:endParaRPr lang="en-US" dirty="0" smtClean="0"/>
              </a:p>
              <a:p>
                <a:r>
                  <a:rPr lang="en-US" dirty="0" smtClean="0"/>
                  <a:t>If you don’t get a probability distribution from the problem statement, you have to figure out how likely each input is, and come up with your own.</a:t>
                </a:r>
                <a:endParaRPr lang="en-US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600200"/>
                <a:ext cx="8534400" cy="5181600"/>
              </a:xfrm>
              <a:blipFill rotWithShape="1">
                <a:blip r:embed="rId2"/>
                <a:stretch>
                  <a:fillRect l="-1429" t="-1412" b="-11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5916527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Computing the average running time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304800" y="990600"/>
                <a:ext cx="8686800" cy="5715000"/>
              </a:xfrm>
            </p:spPr>
            <p:txBody>
              <a:bodyPr>
                <a:normAutofit lnSpcReduction="10000"/>
              </a:bodyPr>
              <a:lstStyle/>
              <a:p>
                <a:r>
                  <a:rPr lang="en-US" b="1" dirty="0" smtClean="0"/>
                  <a:t>We now know:</a:t>
                </a:r>
                <a14:m>
                  <m:oMath xmlns:m="http://schemas.openxmlformats.org/officeDocument/2006/math">
                    <m:r>
                      <a:rPr lang="en-US" b="1" i="0" smtClean="0">
                        <a:latin typeface="Cambria Math"/>
                      </a:rPr>
                      <m:t> </m:t>
                    </m:r>
                    <m:r>
                      <a:rPr lang="en-US" b="1" i="1" smtClean="0">
                        <a:latin typeface="Cambria Math"/>
                      </a:rPr>
                      <m:t>𝑬</m:t>
                    </m:r>
                    <m:d>
                      <m:dPr>
                        <m:begChr m:val="["/>
                        <m:endChr m:val="]"/>
                        <m:ctrlPr>
                          <a:rPr lang="en-US" b="1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US" b="1" i="1" smtClean="0">
                            <a:latin typeface="Cambria Math"/>
                          </a:rPr>
                          <m:t>𝑻</m:t>
                        </m:r>
                      </m:e>
                    </m:d>
                    <m:r>
                      <a:rPr lang="en-US" b="1" i="1" smtClean="0">
                        <a:latin typeface="Cambria Math"/>
                      </a:rPr>
                      <m:t>=</m:t>
                    </m:r>
                    <m:nary>
                      <m:naryPr>
                        <m:chr m:val="∑"/>
                        <m:supHide m:val="on"/>
                        <m:ctrlPr>
                          <a:rPr lang="en-US" b="1" i="1" smtClean="0">
                            <a:latin typeface="Cambria Math"/>
                          </a:rPr>
                        </m:ctrlPr>
                      </m:naryPr>
                      <m:sub>
                        <m:r>
                          <a:rPr lang="en-US" b="1" i="1" smtClean="0">
                            <a:latin typeface="Cambria Math"/>
                          </a:rPr>
                          <m:t>𝒆</m:t>
                        </m:r>
                        <m:r>
                          <a:rPr lang="en-US" b="1" i="1" smtClean="0">
                            <a:latin typeface="Cambria Math"/>
                          </a:rPr>
                          <m:t>∈</m:t>
                        </m:r>
                        <m:sSub>
                          <m:sSubPr>
                            <m:ctrlPr>
                              <a:rPr lang="en-US" b="1" i="1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b="1" i="1" smtClean="0">
                                <a:latin typeface="Cambria Math"/>
                              </a:rPr>
                              <m:t>𝑺</m:t>
                            </m:r>
                          </m:e>
                          <m:sub>
                            <m:r>
                              <a:rPr lang="en-US" b="1" i="1" smtClean="0">
                                <a:latin typeface="Cambria Math"/>
                              </a:rPr>
                              <m:t>𝟗</m:t>
                            </m:r>
                          </m:sub>
                        </m:sSub>
                      </m:sub>
                      <m:sup/>
                      <m:e>
                        <m:r>
                          <a:rPr lang="en-US" b="1" i="1" smtClean="0">
                            <a:latin typeface="Cambria Math"/>
                          </a:rPr>
                          <m:t>𝑻</m:t>
                        </m:r>
                        <m:d>
                          <m:dPr>
                            <m:ctrlPr>
                              <a:rPr lang="en-US" b="1" i="1" smtClean="0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n-US" b="1" i="1" smtClean="0">
                                <a:latin typeface="Cambria Math"/>
                              </a:rPr>
                              <m:t>𝒆</m:t>
                            </m:r>
                          </m:e>
                        </m:d>
                        <m:r>
                          <a:rPr lang="en-US" b="1" i="1" smtClean="0">
                            <a:latin typeface="Cambria Math"/>
                          </a:rPr>
                          <m:t>𝑷𝒓</m:t>
                        </m:r>
                        <m:r>
                          <a:rPr lang="en-US" b="1" i="1" smtClean="0">
                            <a:latin typeface="Cambria Math"/>
                          </a:rPr>
                          <m:t>(</m:t>
                        </m:r>
                        <m:r>
                          <a:rPr lang="en-US" b="1" i="1" smtClean="0">
                            <a:latin typeface="Cambria Math"/>
                          </a:rPr>
                          <m:t>𝒆</m:t>
                        </m:r>
                        <m:r>
                          <a:rPr lang="en-US" b="1" i="1" smtClean="0">
                            <a:latin typeface="Cambria Math"/>
                          </a:rPr>
                          <m:t>)</m:t>
                        </m:r>
                      </m:e>
                    </m:nary>
                  </m:oMath>
                </a14:m>
                <a:endParaRPr lang="en-US" dirty="0"/>
              </a:p>
              <a:p>
                <a:r>
                  <a:rPr lang="en-US" dirty="0" smtClean="0"/>
                  <a:t>T(e) </a:t>
                </a:r>
                <a:r>
                  <a:rPr lang="en-US" dirty="0" smtClean="0"/>
                  <a:t>= running time for </a:t>
                </a:r>
                <a:r>
                  <a:rPr lang="en-US" dirty="0" smtClean="0"/>
                  <a:t>event e </a:t>
                </a:r>
                <a:r>
                  <a:rPr lang="en-US" dirty="0" smtClean="0"/>
                  <a:t>in S</a:t>
                </a:r>
                <a:r>
                  <a:rPr lang="en-US" baseline="-25000" dirty="0" smtClean="0"/>
                  <a:t>9</a:t>
                </a:r>
              </a:p>
              <a:p>
                <a:r>
                  <a:rPr lang="en-US" dirty="0" smtClean="0"/>
                  <a:t>T(L[</a:t>
                </a:r>
                <a:r>
                  <a:rPr lang="en-US" dirty="0" err="1" smtClean="0"/>
                  <a:t>i</a:t>
                </a:r>
                <a:r>
                  <a:rPr lang="en-US" dirty="0" smtClean="0"/>
                  <a:t>]=k) </a:t>
                </a:r>
                <a:r>
                  <a:rPr lang="en-US" dirty="0" smtClean="0"/>
                  <a:t>= 2i          T(k not in L) = 17</a:t>
                </a:r>
              </a:p>
              <a:p>
                <a:r>
                  <a:rPr lang="en-US" dirty="0" smtClean="0"/>
                  <a:t>S</a:t>
                </a:r>
                <a:r>
                  <a:rPr lang="en-US" baseline="-25000" dirty="0" smtClean="0"/>
                  <a:t>9</a:t>
                </a:r>
                <a:r>
                  <a:rPr lang="en-US" dirty="0" smtClean="0"/>
                  <a:t> = </a:t>
                </a:r>
                <a:r>
                  <a:rPr lang="en-US" dirty="0" smtClean="0"/>
                  <a:t>{ L[1]=k, L[2]=k, </a:t>
                </a:r>
                <a:r>
                  <a:rPr lang="en-US" dirty="0" smtClean="0"/>
                  <a:t>…, </a:t>
                </a:r>
                <a:r>
                  <a:rPr lang="en-US" dirty="0" smtClean="0"/>
                  <a:t>L[8]=k, </a:t>
                </a:r>
                <a:r>
                  <a:rPr lang="en-US" dirty="0" smtClean="0"/>
                  <a:t>k not in L}</a:t>
                </a:r>
              </a:p>
              <a:p>
                <a:r>
                  <a:rPr lang="en-US" dirty="0" smtClean="0"/>
                  <a:t>Probability distribution:</a:t>
                </a:r>
              </a:p>
              <a:p>
                <a:pPr lvl="1"/>
                <a:r>
                  <a:rPr lang="en-US" dirty="0" smtClean="0"/>
                  <a:t>For each </a:t>
                </a:r>
                <a:r>
                  <a:rPr lang="en-US" dirty="0" err="1" smtClean="0"/>
                  <a:t>i</a:t>
                </a:r>
                <a:r>
                  <a:rPr lang="en-US" dirty="0" smtClean="0"/>
                  <a:t>,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b="0" i="1" smtClean="0">
                            <a:latin typeface="Cambria Math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/>
                          </a:rPr>
                          <m:t>Pr</m:t>
                        </m:r>
                      </m:fName>
                      <m:e>
                        <m:d>
                          <m:dPr>
                            <m:ctrlPr>
                              <a:rPr lang="en-US" b="0" i="1" smtClean="0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latin typeface="Cambria Math"/>
                              </a:rPr>
                              <m:t>𝐿</m:t>
                            </m:r>
                            <m:d>
                              <m:dPr>
                                <m:begChr m:val="["/>
                                <m:endChr m:val="]"/>
                                <m:ctrlPr>
                                  <a:rPr lang="en-US" b="0" i="1" smtClean="0">
                                    <a:latin typeface="Cambria Math"/>
                                  </a:rPr>
                                </m:ctrlPr>
                              </m:dPr>
                              <m:e>
                                <m:r>
                                  <a:rPr lang="en-US" b="0" i="1" smtClean="0">
                                    <a:latin typeface="Cambria Math"/>
                                  </a:rPr>
                                  <m:t>𝑖</m:t>
                                </m:r>
                              </m:e>
                            </m:d>
                            <m:r>
                              <a:rPr lang="en-US" b="0" i="1" smtClean="0">
                                <a:latin typeface="Cambria Math"/>
                              </a:rPr>
                              <m:t>=</m:t>
                            </m:r>
                            <m:r>
                              <a:rPr lang="en-US" b="0" i="1" smtClean="0">
                                <a:latin typeface="Cambria Math"/>
                              </a:rPr>
                              <m:t>𝑘</m:t>
                            </m:r>
                          </m:e>
                        </m:d>
                      </m:e>
                    </m:func>
                    <m:r>
                      <a:rPr lang="en-US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US" b="0" i="1" smtClean="0">
                            <a:latin typeface="Cambria Math"/>
                          </a:rPr>
                          <m:t>16</m:t>
                        </m:r>
                      </m:den>
                    </m:f>
                  </m:oMath>
                </a14:m>
                <a:endParaRPr lang="en-US" b="0" dirty="0" smtClean="0"/>
              </a:p>
              <a:p>
                <a:pPr lvl="1"/>
                <a14:m>
                  <m:oMath xmlns:m="http://schemas.openxmlformats.org/officeDocument/2006/math">
                    <m:func>
                      <m:funcPr>
                        <m:ctrlPr>
                          <a:rPr lang="en-US" b="0" i="1" smtClean="0">
                            <a:latin typeface="Cambria Math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/>
                          </a:rPr>
                          <m:t>Pr</m:t>
                        </m:r>
                      </m:fName>
                      <m:e>
                        <m:d>
                          <m:dPr>
                            <m:ctrlPr>
                              <a:rPr lang="en-US" b="0" i="1" smtClean="0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latin typeface="Cambria Math"/>
                              </a:rPr>
                              <m:t>𝑘</m:t>
                            </m:r>
                            <m:r>
                              <a:rPr lang="en-US" b="0" i="1" smtClean="0">
                                <a:latin typeface="Cambria Math"/>
                              </a:rPr>
                              <m:t> </m:t>
                            </m:r>
                            <m:r>
                              <a:rPr lang="en-US" b="0" i="1" smtClean="0">
                                <a:latin typeface="Cambria Math"/>
                              </a:rPr>
                              <m:t>𝑛𝑜𝑡</m:t>
                            </m:r>
                            <m:r>
                              <a:rPr lang="en-US" b="0" i="1" smtClean="0">
                                <a:latin typeface="Cambria Math"/>
                              </a:rPr>
                              <m:t> </m:t>
                            </m:r>
                            <m:r>
                              <a:rPr lang="en-US" b="0" i="1" smtClean="0">
                                <a:latin typeface="Cambria Math"/>
                              </a:rPr>
                              <m:t>𝑖𝑛</m:t>
                            </m:r>
                            <m:r>
                              <a:rPr lang="en-US" b="0" i="1" smtClean="0">
                                <a:latin typeface="Cambria Math"/>
                              </a:rPr>
                              <m:t> </m:t>
                            </m:r>
                            <m:r>
                              <a:rPr lang="en-US" b="0" i="1" smtClean="0">
                                <a:latin typeface="Cambria Math"/>
                              </a:rPr>
                              <m:t>𝑙𝑖𝑠𝑡</m:t>
                            </m:r>
                          </m:e>
                        </m:d>
                      </m:e>
                    </m:func>
                    <m:r>
                      <a:rPr lang="en-US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US" b="0" i="1" smtClean="0">
                            <a:latin typeface="Cambria Math"/>
                          </a:rPr>
                          <m:t>2</m:t>
                        </m:r>
                      </m:den>
                    </m:f>
                  </m:oMath>
                </a14:m>
                <a:endParaRPr lang="en-US" dirty="0" smtClean="0"/>
              </a:p>
              <a:p>
                <a:r>
                  <a:rPr lang="en-US" b="1" dirty="0" smtClean="0"/>
                  <a:t>Therefore: </a:t>
                </a:r>
                <a14:m>
                  <m:oMath xmlns:m="http://schemas.openxmlformats.org/officeDocument/2006/math">
                    <m:r>
                      <a:rPr lang="en-US" b="1" i="1" smtClean="0">
                        <a:latin typeface="Cambria Math"/>
                      </a:rPr>
                      <m:t>𝑬</m:t>
                    </m:r>
                    <m:d>
                      <m:dPr>
                        <m:begChr m:val="["/>
                        <m:endChr m:val="]"/>
                        <m:ctrlPr>
                          <a:rPr lang="en-US" b="1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US" b="1" i="1" smtClean="0">
                            <a:latin typeface="Cambria Math"/>
                          </a:rPr>
                          <m:t>𝑻</m:t>
                        </m:r>
                      </m:e>
                    </m:d>
                    <m:r>
                      <a:rPr lang="en-US" b="1" i="1" smtClean="0">
                        <a:latin typeface="Cambria Math"/>
                      </a:rPr>
                      <m:t>=</m:t>
                    </m:r>
                    <m:r>
                      <a:rPr lang="en-US" b="0" i="1" smtClean="0">
                        <a:latin typeface="Cambria Math"/>
                      </a:rPr>
                      <m:t>𝑇</m:t>
                    </m:r>
                    <m:d>
                      <m:dPr>
                        <m:ctrlPr>
                          <a:rPr lang="en-US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/>
                          </a:rPr>
                          <m:t>𝐿</m:t>
                        </m:r>
                        <m:d>
                          <m:dPr>
                            <m:begChr m:val="["/>
                            <m:endChr m:val="]"/>
                            <m:ctrlPr>
                              <a:rPr lang="en-US" i="1" smtClean="0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latin typeface="Cambria Math"/>
                              </a:rPr>
                              <m:t>1</m:t>
                            </m:r>
                          </m:e>
                        </m:d>
                        <m:r>
                          <a:rPr lang="en-US" b="0" i="1" smtClean="0">
                            <a:latin typeface="Cambria Math"/>
                          </a:rPr>
                          <m:t>=</m:t>
                        </m:r>
                        <m:r>
                          <a:rPr lang="en-US" b="0" i="1" smtClean="0">
                            <a:latin typeface="Cambria Math"/>
                          </a:rPr>
                          <m:t>𝑘</m:t>
                        </m:r>
                      </m:e>
                    </m:d>
                    <m:r>
                      <a:rPr lang="en-US" b="0" i="1" smtClean="0">
                        <a:latin typeface="Cambria Math"/>
                      </a:rPr>
                      <m:t>𝑃𝑟</m:t>
                    </m:r>
                    <m:d>
                      <m:dPr>
                        <m:ctrlPr>
                          <a:rPr lang="en-US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/>
                          </a:rPr>
                          <m:t>𝐿</m:t>
                        </m:r>
                        <m:d>
                          <m:dPr>
                            <m:begChr m:val="["/>
                            <m:endChr m:val="]"/>
                            <m:ctrlPr>
                              <a:rPr lang="en-US" i="1" smtClean="0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latin typeface="Cambria Math"/>
                              </a:rPr>
                              <m:t>1</m:t>
                            </m:r>
                          </m:e>
                        </m:d>
                        <m:r>
                          <a:rPr lang="en-US" b="0" i="1" smtClean="0">
                            <a:latin typeface="Cambria Math"/>
                          </a:rPr>
                          <m:t>=</m:t>
                        </m:r>
                        <m:r>
                          <a:rPr lang="en-US" b="0" i="1" smtClean="0">
                            <a:latin typeface="Cambria Math"/>
                          </a:rPr>
                          <m:t>𝑘</m:t>
                        </m:r>
                      </m:e>
                    </m:d>
                    <m:r>
                      <a:rPr lang="en-US" b="0" i="1" smtClean="0">
                        <a:latin typeface="Cambria Math"/>
                      </a:rPr>
                      <m:t>+…+</m:t>
                    </m:r>
                    <m:r>
                      <a:rPr lang="en-US" b="0" i="1" smtClean="0">
                        <a:latin typeface="Cambria Math"/>
                      </a:rPr>
                      <m:t>𝑇</m:t>
                    </m:r>
                    <m:d>
                      <m:dPr>
                        <m:ctrlPr>
                          <a:rPr lang="en-US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/>
                          </a:rPr>
                          <m:t>𝐿</m:t>
                        </m:r>
                        <m:d>
                          <m:dPr>
                            <m:begChr m:val="["/>
                            <m:endChr m:val="]"/>
                            <m:ctrlPr>
                              <a:rPr lang="en-US" i="1" smtClean="0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latin typeface="Cambria Math"/>
                              </a:rPr>
                              <m:t>8</m:t>
                            </m:r>
                          </m:e>
                        </m:d>
                        <m:r>
                          <a:rPr lang="en-US" b="0" i="1" smtClean="0">
                            <a:latin typeface="Cambria Math"/>
                          </a:rPr>
                          <m:t>=</m:t>
                        </m:r>
                        <m:r>
                          <a:rPr lang="en-US" b="0" i="1" smtClean="0">
                            <a:latin typeface="Cambria Math"/>
                          </a:rPr>
                          <m:t>𝑘</m:t>
                        </m:r>
                      </m:e>
                    </m:d>
                    <m:r>
                      <a:rPr lang="en-US" b="0" i="1" smtClean="0">
                        <a:latin typeface="Cambria Math"/>
                      </a:rPr>
                      <m:t>𝑃𝑟</m:t>
                    </m:r>
                    <m:d>
                      <m:dPr>
                        <m:ctrlPr>
                          <a:rPr lang="en-US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/>
                          </a:rPr>
                          <m:t>𝐿</m:t>
                        </m:r>
                        <m:d>
                          <m:dPr>
                            <m:begChr m:val="["/>
                            <m:endChr m:val="]"/>
                            <m:ctrlPr>
                              <a:rPr lang="en-US" i="1" smtClean="0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latin typeface="Cambria Math"/>
                              </a:rPr>
                              <m:t>8</m:t>
                            </m:r>
                          </m:e>
                        </m:d>
                        <m:r>
                          <a:rPr lang="en-US" b="0" i="1" smtClean="0">
                            <a:latin typeface="Cambria Math"/>
                          </a:rPr>
                          <m:t>=</m:t>
                        </m:r>
                        <m:r>
                          <a:rPr lang="en-US" b="0" i="1" smtClean="0">
                            <a:latin typeface="Cambria Math"/>
                          </a:rPr>
                          <m:t>𝑘</m:t>
                        </m:r>
                      </m:e>
                    </m:d>
                    <m:r>
                      <a:rPr lang="en-US" b="0" i="1" smtClean="0">
                        <a:latin typeface="Cambria Math"/>
                      </a:rPr>
                      <m:t>+</m:t>
                    </m:r>
                    <m:r>
                      <a:rPr lang="en-US" b="0" i="1" smtClean="0">
                        <a:latin typeface="Cambria Math"/>
                      </a:rPr>
                      <m:t>𝑇</m:t>
                    </m:r>
                    <m:d>
                      <m:dPr>
                        <m:ctrlPr>
                          <a:rPr lang="en-US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/>
                          </a:rPr>
                          <m:t>𝑘</m:t>
                        </m:r>
                        <m:r>
                          <a:rPr lang="en-US" b="0" i="1" smtClean="0">
                            <a:latin typeface="Cambria Math"/>
                          </a:rPr>
                          <m:t> </m:t>
                        </m:r>
                        <m:r>
                          <a:rPr lang="en-US" b="0" i="1" smtClean="0">
                            <a:latin typeface="Cambria Math"/>
                          </a:rPr>
                          <m:t>𝑛𝑜𝑡</m:t>
                        </m:r>
                        <m:r>
                          <a:rPr lang="en-US" b="0" i="1" smtClean="0">
                            <a:latin typeface="Cambria Math"/>
                          </a:rPr>
                          <m:t> </m:t>
                        </m:r>
                        <m:r>
                          <a:rPr lang="en-US" b="0" i="1" smtClean="0">
                            <a:latin typeface="Cambria Math"/>
                          </a:rPr>
                          <m:t>𝑖𝑛</m:t>
                        </m:r>
                        <m:r>
                          <a:rPr lang="en-US" b="0" i="1" smtClean="0">
                            <a:latin typeface="Cambria Math"/>
                          </a:rPr>
                          <m:t> </m:t>
                        </m:r>
                        <m:r>
                          <a:rPr lang="en-US" b="0" i="1" smtClean="0">
                            <a:latin typeface="Cambria Math"/>
                          </a:rPr>
                          <m:t>𝐿</m:t>
                        </m:r>
                      </m:e>
                    </m:d>
                    <m:r>
                      <a:rPr lang="en-US" b="0" i="1" smtClean="0">
                        <a:latin typeface="Cambria Math"/>
                      </a:rPr>
                      <m:t>𝑃𝑟</m:t>
                    </m:r>
                    <m:r>
                      <a:rPr lang="en-US" b="0" i="1" smtClean="0">
                        <a:latin typeface="Cambria Math"/>
                      </a:rPr>
                      <m:t>(</m:t>
                    </m:r>
                    <m:r>
                      <a:rPr lang="en-US" b="0" i="1" smtClean="0">
                        <a:latin typeface="Cambria Math"/>
                      </a:rPr>
                      <m:t>𝑘</m:t>
                    </m:r>
                    <m:r>
                      <a:rPr lang="en-US" b="0" i="1" smtClean="0">
                        <a:latin typeface="Cambria Math"/>
                      </a:rPr>
                      <m:t> </m:t>
                    </m:r>
                    <m:r>
                      <a:rPr lang="en-US" b="0" i="1" smtClean="0">
                        <a:latin typeface="Cambria Math"/>
                      </a:rPr>
                      <m:t>𝑛𝑜𝑡</m:t>
                    </m:r>
                    <m:r>
                      <a:rPr lang="en-US" b="0" i="1" smtClean="0">
                        <a:latin typeface="Cambria Math"/>
                      </a:rPr>
                      <m:t> </m:t>
                    </m:r>
                    <m:r>
                      <a:rPr lang="en-US" b="0" i="1" smtClean="0">
                        <a:latin typeface="Cambria Math"/>
                      </a:rPr>
                      <m:t>𝑖𝑛</m:t>
                    </m:r>
                    <m:r>
                      <a:rPr lang="en-US" b="0" i="1" smtClean="0">
                        <a:latin typeface="Cambria Math"/>
                      </a:rPr>
                      <m:t> </m:t>
                    </m:r>
                    <m:r>
                      <a:rPr lang="en-US" b="0" i="1" smtClean="0">
                        <a:latin typeface="Cambria Math"/>
                      </a:rPr>
                      <m:t>𝐿</m:t>
                    </m:r>
                    <m:r>
                      <a:rPr lang="en-US" b="0" i="1" smtClean="0">
                        <a:latin typeface="Cambria Math"/>
                      </a:rPr>
                      <m:t>)</m:t>
                    </m:r>
                  </m:oMath>
                </a14:m>
                <a:endParaRPr lang="en-US" dirty="0" smtClean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04800" y="990600"/>
                <a:ext cx="8686800" cy="5715000"/>
              </a:xfrm>
              <a:blipFill rotWithShape="1">
                <a:blip r:embed="rId2"/>
                <a:stretch>
                  <a:fillRect l="-1544" t="-192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4792278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final answer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1600200"/>
                <a:ext cx="8229600" cy="5105400"/>
              </a:xfrm>
            </p:spPr>
            <p:txBody>
              <a:bodyPr/>
              <a:lstStyle/>
              <a:p>
                <a:r>
                  <a:rPr lang="en-US" dirty="0" smtClean="0"/>
                  <a:t>Recall:    T(L[</a:t>
                </a:r>
                <a:r>
                  <a:rPr lang="en-US" dirty="0" err="1" smtClean="0"/>
                  <a:t>i</a:t>
                </a:r>
                <a:r>
                  <a:rPr lang="en-US" dirty="0" smtClean="0"/>
                  <a:t>]=k) </a:t>
                </a:r>
                <a:r>
                  <a:rPr lang="en-US" dirty="0" smtClean="0"/>
                  <a:t>= 2i          T(k not in L) = 17</a:t>
                </a:r>
              </a:p>
              <a:p>
                <a:pPr lvl="1"/>
                <a:r>
                  <a:rPr lang="en-US" dirty="0" smtClean="0"/>
                  <a:t>For each </a:t>
                </a:r>
                <a:r>
                  <a:rPr lang="en-US" dirty="0" err="1" smtClean="0"/>
                  <a:t>i</a:t>
                </a:r>
                <a:r>
                  <a:rPr lang="en-US" dirty="0" smtClean="0"/>
                  <a:t>,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b="0" i="1" smtClean="0">
                            <a:latin typeface="Cambria Math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/>
                          </a:rPr>
                          <m:t>Pr</m:t>
                        </m:r>
                      </m:fName>
                      <m:e>
                        <m:d>
                          <m:dPr>
                            <m:ctrlPr>
                              <a:rPr lang="en-US" b="0" i="1" smtClean="0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latin typeface="Cambria Math"/>
                              </a:rPr>
                              <m:t>𝐿</m:t>
                            </m:r>
                            <m:d>
                              <m:dPr>
                                <m:begChr m:val="["/>
                                <m:endChr m:val="]"/>
                                <m:ctrlPr>
                                  <a:rPr lang="en-US" b="0" i="1" smtClean="0">
                                    <a:latin typeface="Cambria Math"/>
                                  </a:rPr>
                                </m:ctrlPr>
                              </m:dPr>
                              <m:e>
                                <m:r>
                                  <a:rPr lang="en-US" b="0" i="1" smtClean="0">
                                    <a:latin typeface="Cambria Math"/>
                                  </a:rPr>
                                  <m:t>𝑖</m:t>
                                </m:r>
                              </m:e>
                            </m:d>
                            <m:r>
                              <a:rPr lang="en-US" b="0" i="1" smtClean="0">
                                <a:latin typeface="Cambria Math"/>
                              </a:rPr>
                              <m:t>=</m:t>
                            </m:r>
                            <m:r>
                              <a:rPr lang="en-US" b="0" i="1" smtClean="0">
                                <a:latin typeface="Cambria Math"/>
                              </a:rPr>
                              <m:t>𝑘</m:t>
                            </m:r>
                          </m:e>
                        </m:d>
                      </m:e>
                    </m:func>
                    <m:r>
                      <a:rPr lang="en-US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US" b="0" i="1" smtClean="0">
                            <a:latin typeface="Cambria Math"/>
                          </a:rPr>
                          <m:t>16</m:t>
                        </m:r>
                      </m:den>
                    </m:f>
                  </m:oMath>
                </a14:m>
                <a:endParaRPr lang="en-US" b="0" dirty="0" smtClean="0"/>
              </a:p>
              <a:p>
                <a:pPr lvl="1"/>
                <a14:m>
                  <m:oMath xmlns:m="http://schemas.openxmlformats.org/officeDocument/2006/math">
                    <m:func>
                      <m:funcPr>
                        <m:ctrlPr>
                          <a:rPr lang="en-US" b="0" i="1" smtClean="0">
                            <a:latin typeface="Cambria Math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/>
                          </a:rPr>
                          <m:t>Pr</m:t>
                        </m:r>
                      </m:fName>
                      <m:e>
                        <m:d>
                          <m:dPr>
                            <m:ctrlPr>
                              <a:rPr lang="en-US" b="0" i="1" smtClean="0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latin typeface="Cambria Math"/>
                              </a:rPr>
                              <m:t>𝑘</m:t>
                            </m:r>
                            <m:r>
                              <a:rPr lang="en-US" b="0" i="1" smtClean="0">
                                <a:latin typeface="Cambria Math"/>
                              </a:rPr>
                              <m:t> </m:t>
                            </m:r>
                            <m:r>
                              <a:rPr lang="en-US" b="0" i="1" smtClean="0">
                                <a:latin typeface="Cambria Math"/>
                              </a:rPr>
                              <m:t>𝑛𝑜𝑡</m:t>
                            </m:r>
                            <m:r>
                              <a:rPr lang="en-US" b="0" i="1" smtClean="0">
                                <a:latin typeface="Cambria Math"/>
                              </a:rPr>
                              <m:t> </m:t>
                            </m:r>
                            <m:r>
                              <a:rPr lang="en-US" b="0" i="1" smtClean="0">
                                <a:latin typeface="Cambria Math"/>
                              </a:rPr>
                              <m:t>𝑖𝑛</m:t>
                            </m:r>
                            <m:r>
                              <a:rPr lang="en-US" b="0" i="1" smtClean="0">
                                <a:latin typeface="Cambria Math"/>
                              </a:rPr>
                              <m:t> </m:t>
                            </m:r>
                            <m:r>
                              <a:rPr lang="en-US" b="0" i="1" smtClean="0">
                                <a:latin typeface="Cambria Math"/>
                              </a:rPr>
                              <m:t>𝑙𝑖𝑠𝑡</m:t>
                            </m:r>
                          </m:e>
                        </m:d>
                      </m:e>
                    </m:func>
                    <m:r>
                      <a:rPr lang="en-US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US" b="0" i="1" smtClean="0">
                            <a:latin typeface="Cambria Math"/>
                          </a:rPr>
                          <m:t>2</m:t>
                        </m:r>
                      </m:den>
                    </m:f>
                  </m:oMath>
                </a14:m>
                <a:endParaRPr lang="en-US" dirty="0" smtClean="0"/>
              </a:p>
              <a:p>
                <a14:m>
                  <m:oMath xmlns:m="http://schemas.openxmlformats.org/officeDocument/2006/math">
                    <m:r>
                      <a:rPr lang="en-US" b="1" i="1" smtClean="0">
                        <a:latin typeface="Cambria Math"/>
                      </a:rPr>
                      <m:t>𝑬</m:t>
                    </m:r>
                    <m:d>
                      <m:dPr>
                        <m:begChr m:val="["/>
                        <m:endChr m:val="]"/>
                        <m:ctrlPr>
                          <a:rPr lang="en-US" b="1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US" b="1" i="1" smtClean="0">
                            <a:latin typeface="Cambria Math"/>
                          </a:rPr>
                          <m:t>𝑻</m:t>
                        </m:r>
                      </m:e>
                    </m:d>
                    <m:r>
                      <a:rPr lang="en-US" b="0" i="1" smtClean="0">
                        <a:latin typeface="Cambria Math"/>
                      </a:rPr>
                      <m:t>=</m:t>
                    </m:r>
                    <m:r>
                      <a:rPr lang="en-US" b="0" i="1" smtClean="0">
                        <a:latin typeface="Cambria Math"/>
                      </a:rPr>
                      <m:t>𝑇</m:t>
                    </m:r>
                    <m:d>
                      <m:dPr>
                        <m:ctrlPr>
                          <a:rPr lang="en-US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/>
                          </a:rPr>
                          <m:t>𝐿</m:t>
                        </m:r>
                        <m:d>
                          <m:dPr>
                            <m:begChr m:val="["/>
                            <m:endChr m:val="]"/>
                            <m:ctrlPr>
                              <a:rPr lang="en-US" i="1" smtClean="0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latin typeface="Cambria Math"/>
                              </a:rPr>
                              <m:t>1</m:t>
                            </m:r>
                          </m:e>
                        </m:d>
                        <m:r>
                          <a:rPr lang="en-US" b="0" i="1" smtClean="0">
                            <a:latin typeface="Cambria Math"/>
                          </a:rPr>
                          <m:t>=</m:t>
                        </m:r>
                        <m:r>
                          <a:rPr lang="en-US" b="0" i="1" smtClean="0">
                            <a:latin typeface="Cambria Math"/>
                          </a:rPr>
                          <m:t>𝑘</m:t>
                        </m:r>
                      </m:e>
                    </m:d>
                    <m:r>
                      <a:rPr lang="en-US" b="0" i="1" smtClean="0">
                        <a:latin typeface="Cambria Math"/>
                      </a:rPr>
                      <m:t>𝑃𝑟</m:t>
                    </m:r>
                    <m:d>
                      <m:dPr>
                        <m:ctrlPr>
                          <a:rPr lang="en-US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/>
                          </a:rPr>
                          <m:t>𝐿</m:t>
                        </m:r>
                        <m:d>
                          <m:dPr>
                            <m:begChr m:val="["/>
                            <m:endChr m:val="]"/>
                            <m:ctrlPr>
                              <a:rPr lang="en-US" i="1" smtClean="0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latin typeface="Cambria Math"/>
                              </a:rPr>
                              <m:t>1</m:t>
                            </m:r>
                          </m:e>
                        </m:d>
                        <m:r>
                          <a:rPr lang="en-US" b="0" i="1" smtClean="0">
                            <a:latin typeface="Cambria Math"/>
                          </a:rPr>
                          <m:t>=</m:t>
                        </m:r>
                        <m:r>
                          <a:rPr lang="en-US" b="0" i="1" smtClean="0">
                            <a:latin typeface="Cambria Math"/>
                          </a:rPr>
                          <m:t>𝑘</m:t>
                        </m:r>
                      </m:e>
                    </m:d>
                    <m:r>
                      <a:rPr lang="en-US" b="0" i="1" smtClean="0">
                        <a:latin typeface="Cambria Math"/>
                      </a:rPr>
                      <m:t>+…+</m:t>
                    </m:r>
                    <m:r>
                      <a:rPr lang="en-US" b="0" i="1" smtClean="0">
                        <a:latin typeface="Cambria Math"/>
                      </a:rPr>
                      <m:t>𝑇</m:t>
                    </m:r>
                    <m:d>
                      <m:dPr>
                        <m:ctrlPr>
                          <a:rPr lang="en-US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/>
                          </a:rPr>
                          <m:t>𝐿</m:t>
                        </m:r>
                        <m:d>
                          <m:dPr>
                            <m:begChr m:val="["/>
                            <m:endChr m:val="]"/>
                            <m:ctrlPr>
                              <a:rPr lang="en-US" i="1" smtClean="0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latin typeface="Cambria Math"/>
                              </a:rPr>
                              <m:t>8</m:t>
                            </m:r>
                          </m:e>
                        </m:d>
                        <m:r>
                          <a:rPr lang="en-US" b="0" i="1" smtClean="0">
                            <a:latin typeface="Cambria Math"/>
                          </a:rPr>
                          <m:t>=</m:t>
                        </m:r>
                        <m:r>
                          <a:rPr lang="en-US" b="0" i="1" smtClean="0">
                            <a:latin typeface="Cambria Math"/>
                          </a:rPr>
                          <m:t>𝑘</m:t>
                        </m:r>
                      </m:e>
                    </m:d>
                    <m:r>
                      <a:rPr lang="en-US" b="0" i="1" smtClean="0">
                        <a:latin typeface="Cambria Math"/>
                      </a:rPr>
                      <m:t>𝑃𝑟</m:t>
                    </m:r>
                    <m:d>
                      <m:dPr>
                        <m:ctrlPr>
                          <a:rPr lang="en-US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/>
                          </a:rPr>
                          <m:t>𝐿</m:t>
                        </m:r>
                        <m:d>
                          <m:dPr>
                            <m:begChr m:val="["/>
                            <m:endChr m:val="]"/>
                            <m:ctrlPr>
                              <a:rPr lang="en-US" i="1" smtClean="0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latin typeface="Cambria Math"/>
                              </a:rPr>
                              <m:t>8</m:t>
                            </m:r>
                          </m:e>
                        </m:d>
                        <m:r>
                          <a:rPr lang="en-US" b="0" i="1" smtClean="0">
                            <a:latin typeface="Cambria Math"/>
                          </a:rPr>
                          <m:t>=</m:t>
                        </m:r>
                        <m:r>
                          <a:rPr lang="en-US" b="0" i="1" smtClean="0">
                            <a:latin typeface="Cambria Math"/>
                          </a:rPr>
                          <m:t>𝑘</m:t>
                        </m:r>
                      </m:e>
                    </m:d>
                    <m:r>
                      <a:rPr lang="en-US" b="0" i="1" smtClean="0">
                        <a:latin typeface="Cambria Math"/>
                      </a:rPr>
                      <m:t>+</m:t>
                    </m:r>
                    <m:r>
                      <a:rPr lang="en-US" b="0" i="1" smtClean="0">
                        <a:latin typeface="Cambria Math"/>
                      </a:rPr>
                      <m:t>𝑇</m:t>
                    </m:r>
                    <m:d>
                      <m:dPr>
                        <m:ctrlPr>
                          <a:rPr lang="en-US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/>
                          </a:rPr>
                          <m:t>𝑘</m:t>
                        </m:r>
                        <m:r>
                          <a:rPr lang="en-US" b="0" i="1" smtClean="0">
                            <a:latin typeface="Cambria Math"/>
                          </a:rPr>
                          <m:t> </m:t>
                        </m:r>
                        <m:r>
                          <a:rPr lang="en-US" b="0" i="1" smtClean="0">
                            <a:latin typeface="Cambria Math"/>
                          </a:rPr>
                          <m:t>𝑛𝑜𝑡</m:t>
                        </m:r>
                        <m:r>
                          <a:rPr lang="en-US" b="0" i="1" smtClean="0">
                            <a:latin typeface="Cambria Math"/>
                          </a:rPr>
                          <m:t> </m:t>
                        </m:r>
                        <m:r>
                          <a:rPr lang="en-US" b="0" i="1" smtClean="0">
                            <a:latin typeface="Cambria Math"/>
                          </a:rPr>
                          <m:t>𝑖𝑛</m:t>
                        </m:r>
                        <m:r>
                          <a:rPr lang="en-US" b="0" i="1" smtClean="0">
                            <a:latin typeface="Cambria Math"/>
                          </a:rPr>
                          <m:t> </m:t>
                        </m:r>
                        <m:r>
                          <a:rPr lang="en-US" b="0" i="1" smtClean="0">
                            <a:latin typeface="Cambria Math"/>
                          </a:rPr>
                          <m:t>𝐿</m:t>
                        </m:r>
                      </m:e>
                    </m:d>
                    <m:r>
                      <a:rPr lang="en-US" b="0" i="1" smtClean="0">
                        <a:latin typeface="Cambria Math"/>
                      </a:rPr>
                      <m:t>𝑃𝑟</m:t>
                    </m:r>
                    <m:d>
                      <m:dPr>
                        <m:ctrlPr>
                          <a:rPr lang="en-US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/>
                          </a:rPr>
                          <m:t>𝑘</m:t>
                        </m:r>
                        <m:r>
                          <a:rPr lang="en-US" b="0" i="1" smtClean="0">
                            <a:latin typeface="Cambria Math"/>
                          </a:rPr>
                          <m:t> </m:t>
                        </m:r>
                        <m:r>
                          <a:rPr lang="en-US" b="0" i="1" smtClean="0">
                            <a:latin typeface="Cambria Math"/>
                          </a:rPr>
                          <m:t>𝑛𝑜𝑡</m:t>
                        </m:r>
                        <m:r>
                          <a:rPr lang="en-US" b="0" i="1" smtClean="0">
                            <a:latin typeface="Cambria Math"/>
                          </a:rPr>
                          <m:t> </m:t>
                        </m:r>
                        <m:r>
                          <a:rPr lang="en-US" b="0" i="1" smtClean="0">
                            <a:latin typeface="Cambria Math"/>
                          </a:rPr>
                          <m:t>𝑖𝑛</m:t>
                        </m:r>
                        <m:r>
                          <a:rPr lang="en-US" b="0" i="1" smtClean="0">
                            <a:latin typeface="Cambria Math"/>
                          </a:rPr>
                          <m:t> </m:t>
                        </m:r>
                        <m:r>
                          <a:rPr lang="en-US" b="0" i="1" smtClean="0">
                            <a:latin typeface="Cambria Math"/>
                          </a:rPr>
                          <m:t>𝐿</m:t>
                        </m:r>
                      </m:e>
                    </m:d>
                    <m:r>
                      <a:rPr lang="en-US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/>
                          </a:rPr>
                          <m:t>2</m:t>
                        </m:r>
                      </m:num>
                      <m:den>
                        <m:r>
                          <a:rPr lang="en-US" b="0" i="1" smtClean="0">
                            <a:latin typeface="Cambria Math"/>
                          </a:rPr>
                          <m:t>16</m:t>
                        </m:r>
                      </m:den>
                    </m:f>
                    <m:r>
                      <a:rPr lang="en-US" b="0" i="1" smtClean="0">
                        <a:latin typeface="Cambria Math"/>
                      </a:rPr>
                      <m:t>+</m:t>
                    </m:r>
                    <m:f>
                      <m:fPr>
                        <m:ctrlPr>
                          <a:rPr lang="en-US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/>
                          </a:rPr>
                          <m:t>4</m:t>
                        </m:r>
                      </m:num>
                      <m:den>
                        <m:r>
                          <a:rPr lang="en-US" b="0" i="1" smtClean="0">
                            <a:latin typeface="Cambria Math"/>
                          </a:rPr>
                          <m:t>16</m:t>
                        </m:r>
                      </m:den>
                    </m:f>
                    <m:r>
                      <a:rPr lang="en-US" b="0" i="1" smtClean="0">
                        <a:latin typeface="Cambria Math"/>
                      </a:rPr>
                      <m:t>+…+</m:t>
                    </m:r>
                    <m:f>
                      <m:fPr>
                        <m:ctrlPr>
                          <a:rPr lang="en-US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/>
                          </a:rPr>
                          <m:t>16</m:t>
                        </m:r>
                      </m:num>
                      <m:den>
                        <m:r>
                          <a:rPr lang="en-US" b="0" i="1" smtClean="0">
                            <a:latin typeface="Cambria Math"/>
                          </a:rPr>
                          <m:t>16</m:t>
                        </m:r>
                      </m:den>
                    </m:f>
                    <m:r>
                      <a:rPr lang="en-US" b="0" i="1" smtClean="0">
                        <a:latin typeface="Cambria Math"/>
                      </a:rPr>
                      <m:t>+</m:t>
                    </m:r>
                    <m:f>
                      <m:fPr>
                        <m:ctrlPr>
                          <a:rPr lang="en-US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/>
                          </a:rPr>
                          <m:t>17</m:t>
                        </m:r>
                      </m:num>
                      <m:den>
                        <m:r>
                          <a:rPr lang="en-US" b="0" i="1" smtClean="0">
                            <a:latin typeface="Cambria Math"/>
                          </a:rPr>
                          <m:t>2</m:t>
                        </m:r>
                      </m:den>
                    </m:f>
                    <m:r>
                      <a:rPr lang="en-US" b="0" i="1" smtClean="0">
                        <a:latin typeface="Cambria Math"/>
                      </a:rPr>
                      <m:t>=13</m:t>
                    </m:r>
                  </m:oMath>
                </a14:m>
                <a:endParaRPr lang="en-US" dirty="0" smtClean="0"/>
              </a:p>
              <a:p>
                <a:r>
                  <a:rPr lang="en-US" b="1" dirty="0" smtClean="0"/>
                  <a:t>Thus, the average running time is 13.</a:t>
                </a:r>
                <a:endParaRPr lang="en-US" b="1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600200"/>
                <a:ext cx="8229600" cy="5105400"/>
              </a:xfrm>
              <a:blipFill rotWithShape="1">
                <a:blip r:embed="rId2"/>
                <a:stretch>
                  <a:fillRect l="-1630" t="-1553" b="-274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9219578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514600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Review of probability theory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91676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/>
          <a:lstStyle/>
          <a:p>
            <a:r>
              <a:rPr lang="en-US" dirty="0" smtClean="0"/>
              <a:t>Slightly harder problem: L[1..n]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1295400"/>
                <a:ext cx="8229600" cy="5257800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US" sz="2400" dirty="0">
                    <a:latin typeface="Courier New" pitchFamily="49" charset="0"/>
                    <a:cs typeface="Courier New" pitchFamily="49" charset="0"/>
                  </a:rPr>
                  <a:t>Search(k, L[1..n]):</a:t>
                </a:r>
              </a:p>
              <a:p>
                <a:pPr marL="0" indent="0">
                  <a:buNone/>
                </a:pPr>
                <a:r>
                  <a:rPr lang="en-US" sz="2400" dirty="0">
                    <a:latin typeface="Courier New" pitchFamily="49" charset="0"/>
                    <a:cs typeface="Courier New" pitchFamily="49" charset="0"/>
                  </a:rPr>
                  <a:t>    for </a:t>
                </a:r>
                <a:r>
                  <a:rPr lang="en-US" sz="2400" dirty="0" err="1">
                    <a:latin typeface="Courier New" pitchFamily="49" charset="0"/>
                    <a:cs typeface="Courier New" pitchFamily="49" charset="0"/>
                  </a:rPr>
                  <a:t>i</a:t>
                </a:r>
                <a:r>
                  <a:rPr lang="en-US" sz="2400" dirty="0">
                    <a:latin typeface="Courier New" pitchFamily="49" charset="0"/>
                    <a:cs typeface="Courier New" pitchFamily="49" charset="0"/>
                  </a:rPr>
                  <a:t> = 1..n</a:t>
                </a:r>
              </a:p>
              <a:p>
                <a:pPr marL="0" indent="0">
                  <a:buNone/>
                </a:pPr>
                <a:r>
                  <a:rPr lang="en-US" sz="2400" dirty="0">
                    <a:latin typeface="Courier New" pitchFamily="49" charset="0"/>
                    <a:cs typeface="Courier New" pitchFamily="49" charset="0"/>
                  </a:rPr>
                  <a:t>        if L[</a:t>
                </a:r>
                <a:r>
                  <a:rPr lang="en-US" sz="2400" dirty="0" err="1">
                    <a:latin typeface="Courier New" pitchFamily="49" charset="0"/>
                    <a:cs typeface="Courier New" pitchFamily="49" charset="0"/>
                  </a:rPr>
                  <a:t>i</a:t>
                </a:r>
                <a:r>
                  <a:rPr lang="en-US" sz="2400" dirty="0">
                    <a:latin typeface="Courier New" pitchFamily="49" charset="0"/>
                    <a:cs typeface="Courier New" pitchFamily="49" charset="0"/>
                  </a:rPr>
                  <a:t>].key == k then return true</a:t>
                </a:r>
              </a:p>
              <a:p>
                <a:pPr marL="0" indent="0">
                  <a:buNone/>
                </a:pPr>
                <a:r>
                  <a:rPr lang="en-US" sz="2400" dirty="0">
                    <a:latin typeface="Courier New" pitchFamily="49" charset="0"/>
                    <a:cs typeface="Courier New" pitchFamily="49" charset="0"/>
                  </a:rPr>
                  <a:t>    return false</a:t>
                </a:r>
                <a:endParaRPr lang="en-US" sz="2400" dirty="0"/>
              </a:p>
              <a:p>
                <a:r>
                  <a:rPr lang="en-US" b="1" dirty="0" smtClean="0"/>
                  <a:t>Problem:</a:t>
                </a:r>
                <a:r>
                  <a:rPr lang="en-US" dirty="0" smtClean="0"/>
                  <a:t> what is the average running time of Search, given the following probabilities?</a:t>
                </a:r>
              </a:p>
              <a:p>
                <a:pPr lvl="1"/>
                <a14:m>
                  <m:oMath xmlns:m="http://schemas.openxmlformats.org/officeDocument/2006/math">
                    <m:func>
                      <m:funcPr>
                        <m:ctrlPr>
                          <a:rPr lang="en-US" i="1">
                            <a:latin typeface="Cambria Math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>
                            <a:latin typeface="Cambria Math"/>
                          </a:rPr>
                          <m:t>Pr</m:t>
                        </m:r>
                      </m:fName>
                      <m:e>
                        <m:d>
                          <m:dPr>
                            <m:ctrlPr>
                              <a:rPr lang="en-US" i="1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n-US" i="1">
                                <a:latin typeface="Cambria Math"/>
                              </a:rPr>
                              <m:t>𝐿</m:t>
                            </m:r>
                            <m:d>
                              <m:dPr>
                                <m:begChr m:val="["/>
                                <m:endChr m:val="]"/>
                                <m:ctrlPr>
                                  <a:rPr lang="en-US" i="1">
                                    <a:latin typeface="Cambria Math"/>
                                  </a:rPr>
                                </m:ctrlPr>
                              </m:dPr>
                              <m:e>
                                <m:r>
                                  <a:rPr lang="en-US" i="1">
                                    <a:latin typeface="Cambria Math"/>
                                  </a:rPr>
                                  <m:t>𝑖</m:t>
                                </m:r>
                              </m:e>
                            </m:d>
                            <m:r>
                              <a:rPr lang="en-US" i="1">
                                <a:latin typeface="Cambria Math"/>
                              </a:rPr>
                              <m:t>=</m:t>
                            </m:r>
                            <m:r>
                              <a:rPr lang="en-US" i="1">
                                <a:latin typeface="Cambria Math"/>
                              </a:rPr>
                              <m:t>𝑘</m:t>
                            </m:r>
                          </m:e>
                        </m:d>
                      </m:e>
                    </m:func>
                    <m:r>
                      <a:rPr lang="en-US" i="1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i="1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US" i="1">
                            <a:latin typeface="Cambria Math"/>
                          </a:rPr>
                          <m:t>2</m:t>
                        </m:r>
                        <m:r>
                          <a:rPr lang="en-US" i="1">
                            <a:latin typeface="Cambria Math"/>
                          </a:rPr>
                          <m:t>𝑛</m:t>
                        </m:r>
                      </m:den>
                    </m:f>
                  </m:oMath>
                </a14:m>
                <a:endParaRPr lang="en-US" dirty="0"/>
              </a:p>
              <a:p>
                <a:pPr lvl="1"/>
                <a14:m>
                  <m:oMath xmlns:m="http://schemas.openxmlformats.org/officeDocument/2006/math">
                    <m:func>
                      <m:funcPr>
                        <m:ctrlPr>
                          <a:rPr lang="en-US" i="1">
                            <a:latin typeface="Cambria Math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>
                            <a:latin typeface="Cambria Math"/>
                          </a:rPr>
                          <m:t>Pr</m:t>
                        </m:r>
                      </m:fName>
                      <m:e>
                        <m:d>
                          <m:dPr>
                            <m:ctrlPr>
                              <a:rPr lang="en-US" i="1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n-US" i="1">
                                <a:latin typeface="Cambria Math"/>
                              </a:rPr>
                              <m:t>𝑘</m:t>
                            </m:r>
                            <m:r>
                              <a:rPr lang="en-US" i="1">
                                <a:latin typeface="Cambria Math"/>
                              </a:rPr>
                              <m:t> </m:t>
                            </m:r>
                            <m:r>
                              <a:rPr lang="en-US" i="1">
                                <a:latin typeface="Cambria Math"/>
                              </a:rPr>
                              <m:t>𝑛𝑜𝑡</m:t>
                            </m:r>
                            <m:r>
                              <a:rPr lang="en-US" i="1">
                                <a:latin typeface="Cambria Math"/>
                              </a:rPr>
                              <m:t> </m:t>
                            </m:r>
                            <m:r>
                              <a:rPr lang="en-US" i="1">
                                <a:latin typeface="Cambria Math"/>
                              </a:rPr>
                              <m:t>𝑖𝑛</m:t>
                            </m:r>
                            <m:r>
                              <a:rPr lang="en-US" i="1">
                                <a:latin typeface="Cambria Math"/>
                              </a:rPr>
                              <m:t> </m:t>
                            </m:r>
                            <m:r>
                              <a:rPr lang="en-US" i="1">
                                <a:latin typeface="Cambria Math"/>
                              </a:rPr>
                              <m:t>𝐿</m:t>
                            </m:r>
                          </m:e>
                        </m:d>
                      </m:e>
                    </m:func>
                    <m:r>
                      <a:rPr lang="en-US" i="1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i="1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US" i="1">
                            <a:latin typeface="Cambria Math"/>
                          </a:rPr>
                          <m:t>2</m:t>
                        </m:r>
                      </m:den>
                    </m:f>
                  </m:oMath>
                </a14:m>
                <a:endParaRPr lang="en-US" dirty="0" smtClean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295400"/>
                <a:ext cx="8229600" cy="5257800"/>
              </a:xfrm>
              <a:blipFill rotWithShape="1">
                <a:blip r:embed="rId2"/>
                <a:stretch>
                  <a:fillRect l="-1630" t="-928" r="-37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9537167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/>
          <a:lstStyle/>
          <a:p>
            <a:r>
              <a:rPr lang="en-US" dirty="0" smtClean="0"/>
              <a:t>Computing </a:t>
            </a:r>
            <a:r>
              <a:rPr lang="en-US" b="1" i="1" dirty="0" smtClean="0"/>
              <a:t>E[T]:</a:t>
            </a:r>
            <a:r>
              <a:rPr lang="en-US" dirty="0" smtClean="0"/>
              <a:t> part 1</a:t>
            </a:r>
            <a:endParaRPr lang="en-US" b="1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2578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>
                <a:latin typeface="Courier New" pitchFamily="49" charset="0"/>
                <a:cs typeface="Courier New" pitchFamily="49" charset="0"/>
              </a:rPr>
              <a:t>Search(k, L[1..n]):</a:t>
            </a:r>
          </a:p>
          <a:p>
            <a:pPr marL="0" indent="0">
              <a:buNone/>
            </a:pPr>
            <a:r>
              <a:rPr lang="en-US" sz="2400" dirty="0">
                <a:latin typeface="Courier New" pitchFamily="49" charset="0"/>
                <a:cs typeface="Courier New" pitchFamily="49" charset="0"/>
              </a:rPr>
              <a:t>    for </a:t>
            </a:r>
            <a:r>
              <a:rPr lang="en-US" sz="2400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2400" dirty="0">
                <a:latin typeface="Courier New" pitchFamily="49" charset="0"/>
                <a:cs typeface="Courier New" pitchFamily="49" charset="0"/>
              </a:rPr>
              <a:t> = 1..n</a:t>
            </a:r>
          </a:p>
          <a:p>
            <a:pPr marL="0" indent="0">
              <a:buNone/>
            </a:pPr>
            <a:r>
              <a:rPr lang="en-US" sz="2400" dirty="0">
                <a:latin typeface="Courier New" pitchFamily="49" charset="0"/>
                <a:cs typeface="Courier New" pitchFamily="49" charset="0"/>
              </a:rPr>
              <a:t>        if L[</a:t>
            </a:r>
            <a:r>
              <a:rPr lang="en-US" sz="2400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2400" dirty="0">
                <a:latin typeface="Courier New" pitchFamily="49" charset="0"/>
                <a:cs typeface="Courier New" pitchFamily="49" charset="0"/>
              </a:rPr>
              <a:t>].key == k then return true</a:t>
            </a:r>
          </a:p>
          <a:p>
            <a:pPr marL="0" indent="0">
              <a:buNone/>
            </a:pPr>
            <a:r>
              <a:rPr lang="en-US" sz="2400" dirty="0">
                <a:latin typeface="Courier New" pitchFamily="49" charset="0"/>
                <a:cs typeface="Courier New" pitchFamily="49" charset="0"/>
              </a:rPr>
              <a:t>    return false</a:t>
            </a:r>
            <a:endParaRPr lang="en-US" sz="2400" dirty="0"/>
          </a:p>
          <a:p>
            <a:r>
              <a:rPr lang="en-US" dirty="0" smtClean="0"/>
              <a:t>What is our sample space?</a:t>
            </a:r>
          </a:p>
          <a:p>
            <a:pPr lvl="1"/>
            <a:r>
              <a:rPr lang="en-US" dirty="0" smtClean="0"/>
              <a:t>S</a:t>
            </a:r>
            <a:r>
              <a:rPr lang="en-US" baseline="-25000" dirty="0" smtClean="0"/>
              <a:t>n+1</a:t>
            </a:r>
            <a:r>
              <a:rPr lang="en-US" dirty="0" smtClean="0"/>
              <a:t> = { L[1]=k, L[2]=k, …, L[n]=k, k not in L }</a:t>
            </a:r>
          </a:p>
          <a:p>
            <a:r>
              <a:rPr lang="en-US" dirty="0" smtClean="0"/>
              <a:t>What is our random variable?</a:t>
            </a:r>
            <a:endParaRPr lang="en-US" dirty="0"/>
          </a:p>
          <a:p>
            <a:pPr lvl="1"/>
            <a:r>
              <a:rPr lang="en-US" dirty="0"/>
              <a:t>Let T(e) = running time for event e in </a:t>
            </a:r>
            <a:r>
              <a:rPr lang="en-US" dirty="0" smtClean="0"/>
              <a:t>S</a:t>
            </a:r>
            <a:r>
              <a:rPr lang="en-US" baseline="-25000" dirty="0" smtClean="0"/>
              <a:t>n+1</a:t>
            </a:r>
            <a:endParaRPr lang="en-US" baseline="-25000" dirty="0"/>
          </a:p>
          <a:p>
            <a:r>
              <a:rPr lang="en-US" dirty="0" smtClean="0"/>
              <a:t>What is the running time of each event?</a:t>
            </a:r>
          </a:p>
          <a:p>
            <a:pPr lvl="1"/>
            <a:r>
              <a:rPr lang="en-US" dirty="0" smtClean="0"/>
              <a:t>T(L[</a:t>
            </a:r>
            <a:r>
              <a:rPr lang="en-US" dirty="0" err="1" smtClean="0"/>
              <a:t>i</a:t>
            </a:r>
            <a:r>
              <a:rPr lang="en-US" dirty="0" smtClean="0"/>
              <a:t>]=k) = 2i, T(k not in L)=2n+1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71022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/>
          <a:lstStyle/>
          <a:p>
            <a:r>
              <a:rPr lang="en-US" dirty="0"/>
              <a:t>Computing </a:t>
            </a:r>
            <a:r>
              <a:rPr lang="en-US" b="1" i="1" dirty="0"/>
              <a:t>E[T]:</a:t>
            </a:r>
            <a:r>
              <a:rPr lang="en-US" dirty="0"/>
              <a:t> part </a:t>
            </a:r>
            <a:r>
              <a:rPr lang="en-US" dirty="0" smtClean="0"/>
              <a:t>2</a:t>
            </a:r>
            <a:endParaRPr lang="en-US" b="1" i="1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381000" y="1219200"/>
                <a:ext cx="8458200" cy="5334000"/>
              </a:xfrm>
            </p:spPr>
            <p:txBody>
              <a:bodyPr>
                <a:normAutofit fontScale="92500" lnSpcReduction="10000"/>
              </a:bodyPr>
              <a:lstStyle/>
              <a:p>
                <a:r>
                  <a:rPr lang="en-US" dirty="0" smtClean="0"/>
                  <a:t>What we know:</a:t>
                </a:r>
              </a:p>
              <a:p>
                <a:pPr lvl="1"/>
                <a:r>
                  <a:rPr lang="en-US" dirty="0" smtClean="0"/>
                  <a:t>S</a:t>
                </a:r>
                <a:r>
                  <a:rPr lang="en-US" baseline="-25000" dirty="0" smtClean="0"/>
                  <a:t>n+1</a:t>
                </a:r>
                <a:r>
                  <a:rPr lang="en-US" dirty="0" smtClean="0"/>
                  <a:t> </a:t>
                </a:r>
                <a:r>
                  <a:rPr lang="en-US" dirty="0"/>
                  <a:t>= { L[1]=k, L[2]=k, …, L[n]=k, k not in L }</a:t>
                </a:r>
              </a:p>
              <a:p>
                <a:pPr lvl="1"/>
                <a:r>
                  <a:rPr lang="en-US" dirty="0"/>
                  <a:t>T(L[</a:t>
                </a:r>
                <a:r>
                  <a:rPr lang="en-US" dirty="0" err="1"/>
                  <a:t>i</a:t>
                </a:r>
                <a:r>
                  <a:rPr lang="en-US" dirty="0"/>
                  <a:t>]=k) = 2i, T(k not in L)=</a:t>
                </a:r>
                <a:r>
                  <a:rPr lang="en-US" dirty="0" smtClean="0"/>
                  <a:t>2n+1</a:t>
                </a:r>
              </a:p>
              <a:p>
                <a:pPr lvl="1"/>
                <a14:m>
                  <m:oMath xmlns:m="http://schemas.openxmlformats.org/officeDocument/2006/math">
                    <m:func>
                      <m:funcPr>
                        <m:ctrlPr>
                          <a:rPr lang="en-US" i="1">
                            <a:latin typeface="Cambria Math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>
                            <a:latin typeface="Cambria Math"/>
                          </a:rPr>
                          <m:t>Pr</m:t>
                        </m:r>
                      </m:fName>
                      <m:e>
                        <m:d>
                          <m:dPr>
                            <m:ctrlPr>
                              <a:rPr lang="en-US" i="1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n-US" i="1">
                                <a:latin typeface="Cambria Math"/>
                              </a:rPr>
                              <m:t>𝑘</m:t>
                            </m:r>
                            <m:r>
                              <a:rPr lang="en-US" i="1">
                                <a:latin typeface="Cambria Math"/>
                              </a:rPr>
                              <m:t> </m:t>
                            </m:r>
                            <m:r>
                              <a:rPr lang="en-US" i="1">
                                <a:latin typeface="Cambria Math"/>
                              </a:rPr>
                              <m:t>𝑛𝑜𝑡</m:t>
                            </m:r>
                            <m:r>
                              <a:rPr lang="en-US" i="1">
                                <a:latin typeface="Cambria Math"/>
                              </a:rPr>
                              <m:t> </m:t>
                            </m:r>
                            <m:r>
                              <a:rPr lang="en-US" i="1">
                                <a:latin typeface="Cambria Math"/>
                              </a:rPr>
                              <m:t>𝑖𝑛</m:t>
                            </m:r>
                            <m:r>
                              <a:rPr lang="en-US" i="1">
                                <a:latin typeface="Cambria Math"/>
                              </a:rPr>
                              <m:t> </m:t>
                            </m:r>
                            <m:r>
                              <a:rPr lang="en-US" b="0" i="1" smtClean="0">
                                <a:latin typeface="Cambria Math"/>
                              </a:rPr>
                              <m:t>𝐿</m:t>
                            </m:r>
                          </m:e>
                        </m:d>
                      </m:e>
                    </m:func>
                    <m:r>
                      <a:rPr lang="en-US" i="1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i="1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US" i="1">
                            <a:latin typeface="Cambria Math"/>
                          </a:rPr>
                          <m:t>2</m:t>
                        </m:r>
                      </m:den>
                    </m:f>
                    <m:r>
                      <a:rPr lang="en-US" b="0" i="0" smtClean="0">
                        <a:latin typeface="Cambria Math"/>
                      </a:rPr>
                      <m:t> </m:t>
                    </m:r>
                  </m:oMath>
                </a14:m>
                <a:r>
                  <a:rPr lang="en-US" dirty="0" smtClean="0"/>
                  <a:t>  and  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i="1">
                            <a:latin typeface="Cambria Math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>
                            <a:latin typeface="Cambria Math"/>
                          </a:rPr>
                          <m:t>Pr</m:t>
                        </m:r>
                      </m:fName>
                      <m:e>
                        <m:d>
                          <m:dPr>
                            <m:ctrlPr>
                              <a:rPr lang="en-US" i="1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n-US" i="1">
                                <a:latin typeface="Cambria Math"/>
                              </a:rPr>
                              <m:t>𝐿</m:t>
                            </m:r>
                            <m:d>
                              <m:dPr>
                                <m:begChr m:val="["/>
                                <m:endChr m:val="]"/>
                                <m:ctrlPr>
                                  <a:rPr lang="en-US" i="1">
                                    <a:latin typeface="Cambria Math"/>
                                  </a:rPr>
                                </m:ctrlPr>
                              </m:dPr>
                              <m:e>
                                <m:r>
                                  <a:rPr lang="en-US" i="1">
                                    <a:latin typeface="Cambria Math"/>
                                  </a:rPr>
                                  <m:t>𝑖</m:t>
                                </m:r>
                              </m:e>
                            </m:d>
                            <m:r>
                              <a:rPr lang="en-US" i="1">
                                <a:latin typeface="Cambria Math"/>
                              </a:rPr>
                              <m:t>=</m:t>
                            </m:r>
                            <m:r>
                              <a:rPr lang="en-US" i="1">
                                <a:latin typeface="Cambria Math"/>
                              </a:rPr>
                              <m:t>𝑘</m:t>
                            </m:r>
                          </m:e>
                        </m:d>
                      </m:e>
                    </m:func>
                    <m:r>
                      <a:rPr lang="en-US" i="1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i="1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US" i="1">
                            <a:latin typeface="Cambria Math"/>
                          </a:rPr>
                          <m:t>2</m:t>
                        </m:r>
                        <m:r>
                          <a:rPr lang="en-US" i="1">
                            <a:latin typeface="Cambria Math"/>
                          </a:rPr>
                          <m:t>𝑛</m:t>
                        </m:r>
                      </m:den>
                    </m:f>
                  </m:oMath>
                </a14:m>
                <a:endParaRPr lang="en-US" dirty="0"/>
              </a:p>
              <a:p>
                <a:r>
                  <a:rPr lang="en-US" dirty="0"/>
                  <a:t>Now we can compute</a:t>
                </a:r>
                <a:r>
                  <a:rPr lang="en-US" dirty="0" smtClean="0"/>
                  <a:t> </a:t>
                </a:r>
                <a14:m>
                  <m:oMath xmlns:m="http://schemas.openxmlformats.org/officeDocument/2006/math">
                    <m:r>
                      <a:rPr lang="en-US" b="1" i="1">
                        <a:latin typeface="Cambria Math"/>
                      </a:rPr>
                      <m:t>𝑬</m:t>
                    </m:r>
                    <m:d>
                      <m:dPr>
                        <m:begChr m:val="["/>
                        <m:endChr m:val="]"/>
                        <m:ctrlPr>
                          <a:rPr lang="en-US" b="1" i="1">
                            <a:latin typeface="Cambria Math"/>
                          </a:rPr>
                        </m:ctrlPr>
                      </m:dPr>
                      <m:e>
                        <m:r>
                          <a:rPr lang="en-US" b="1" i="1">
                            <a:latin typeface="Cambria Math"/>
                          </a:rPr>
                          <m:t>𝑻</m:t>
                        </m:r>
                      </m:e>
                    </m:d>
                    <m:r>
                      <a:rPr lang="en-US" b="1" i="1">
                        <a:latin typeface="Cambria Math"/>
                      </a:rPr>
                      <m:t>=</m:t>
                    </m:r>
                    <m:nary>
                      <m:naryPr>
                        <m:chr m:val="∑"/>
                        <m:supHide m:val="on"/>
                        <m:ctrlPr>
                          <a:rPr lang="en-US" b="1" i="1">
                            <a:latin typeface="Cambria Math"/>
                          </a:rPr>
                        </m:ctrlPr>
                      </m:naryPr>
                      <m:sub>
                        <m:r>
                          <a:rPr lang="en-US" b="1" i="1">
                            <a:latin typeface="Cambria Math"/>
                          </a:rPr>
                          <m:t>𝒆</m:t>
                        </m:r>
                        <m:r>
                          <a:rPr lang="en-US" b="1" i="1">
                            <a:latin typeface="Cambria Math"/>
                          </a:rPr>
                          <m:t>∈</m:t>
                        </m:r>
                        <m:sSub>
                          <m:sSubPr>
                            <m:ctrlPr>
                              <a:rPr lang="en-US" b="1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b="1" i="1">
                                <a:latin typeface="Cambria Math"/>
                              </a:rPr>
                              <m:t>𝑺</m:t>
                            </m:r>
                          </m:e>
                          <m:sub>
                            <m:r>
                              <a:rPr lang="en-US" b="1" i="1">
                                <a:latin typeface="Cambria Math"/>
                              </a:rPr>
                              <m:t>𝒏</m:t>
                            </m:r>
                            <m:r>
                              <a:rPr lang="en-US" b="1" i="1">
                                <a:latin typeface="Cambria Math"/>
                              </a:rPr>
                              <m:t>+</m:t>
                            </m:r>
                            <m:r>
                              <a:rPr lang="en-US" b="1" i="1">
                                <a:latin typeface="Cambria Math"/>
                              </a:rPr>
                              <m:t>𝟏</m:t>
                            </m:r>
                          </m:sub>
                        </m:sSub>
                      </m:sub>
                      <m:sup/>
                      <m:e>
                        <m:r>
                          <a:rPr lang="en-US" b="1" i="1">
                            <a:latin typeface="Cambria Math"/>
                          </a:rPr>
                          <m:t>𝑻</m:t>
                        </m:r>
                        <m:d>
                          <m:dPr>
                            <m:ctrlPr>
                              <a:rPr lang="en-US" b="1" i="1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n-US" b="1" i="1">
                                <a:latin typeface="Cambria Math"/>
                              </a:rPr>
                              <m:t>𝒆</m:t>
                            </m:r>
                          </m:e>
                        </m:d>
                        <m:r>
                          <a:rPr lang="en-US" b="1" i="1">
                            <a:latin typeface="Cambria Math"/>
                          </a:rPr>
                          <m:t>𝑷𝒓</m:t>
                        </m:r>
                        <m:d>
                          <m:dPr>
                            <m:ctrlPr>
                              <a:rPr lang="en-US" b="1" i="1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n-US" b="1" i="1">
                                <a:latin typeface="Cambria Math"/>
                              </a:rPr>
                              <m:t>𝒆</m:t>
                            </m:r>
                          </m:e>
                        </m:d>
                      </m:e>
                    </m:nary>
                  </m:oMath>
                </a14:m>
                <a:r>
                  <a:rPr lang="en-US" dirty="0" smtClean="0"/>
                  <a:t>.</a:t>
                </a:r>
              </a:p>
              <a:p>
                <a:pPr lvl="1"/>
                <a14:m>
                  <m:oMath xmlns:m="http://schemas.openxmlformats.org/officeDocument/2006/math">
                    <m:r>
                      <a:rPr lang="en-US" b="1" i="1" smtClean="0">
                        <a:latin typeface="Cambria Math"/>
                      </a:rPr>
                      <m:t>𝑬</m:t>
                    </m:r>
                    <m:d>
                      <m:dPr>
                        <m:begChr m:val="["/>
                        <m:endChr m:val="]"/>
                        <m:ctrlPr>
                          <a:rPr lang="en-US" b="1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US" b="1" i="1" smtClean="0">
                            <a:latin typeface="Cambria Math"/>
                          </a:rPr>
                          <m:t>𝑻</m:t>
                        </m:r>
                      </m:e>
                    </m:d>
                    <m:r>
                      <a:rPr lang="en-US" b="1" i="1" smtClean="0">
                        <a:latin typeface="Cambria Math"/>
                      </a:rPr>
                      <m:t>=</m:t>
                    </m:r>
                    <m:r>
                      <m:rPr>
                        <m:sty m:val="p"/>
                      </m:rPr>
                      <a:rPr lang="en-US" b="0" i="0" smtClean="0">
                        <a:latin typeface="Cambria Math"/>
                      </a:rPr>
                      <m:t>T</m:t>
                    </m:r>
                    <m:d>
                      <m:dPr>
                        <m:ctrlPr>
                          <a:rPr lang="en-US">
                            <a:latin typeface="Cambria Math"/>
                          </a:rPr>
                        </m:ctrlPr>
                      </m:dPr>
                      <m:e>
                        <m:r>
                          <m:rPr>
                            <m:sty m:val="p"/>
                          </m:rPr>
                          <a:rPr lang="en-US" i="0">
                            <a:latin typeface="Cambria Math"/>
                          </a:rPr>
                          <m:t>L</m:t>
                        </m:r>
                        <m:d>
                          <m:dPr>
                            <m:begChr m:val="["/>
                            <m:endChr m:val="]"/>
                            <m:ctrlPr>
                              <a:rPr lang="en-US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n-US" b="0" i="0" smtClean="0">
                                <a:latin typeface="Cambria Math"/>
                              </a:rPr>
                              <m:t>1</m:t>
                            </m:r>
                          </m:e>
                        </m:d>
                        <m:r>
                          <a:rPr lang="en-US" i="0">
                            <a:latin typeface="Cambria Math"/>
                          </a:rPr>
                          <m:t>=</m:t>
                        </m:r>
                        <m:r>
                          <m:rPr>
                            <m:sty m:val="p"/>
                          </m:rPr>
                          <a:rPr lang="en-US" i="0">
                            <a:latin typeface="Cambria Math"/>
                          </a:rPr>
                          <m:t>k</m:t>
                        </m:r>
                      </m:e>
                    </m:d>
                    <m:r>
                      <a:rPr lang="en-US" b="0" i="0" smtClean="0">
                        <a:latin typeface="Cambria Math"/>
                      </a:rPr>
                      <m:t> </m:t>
                    </m:r>
                    <m:r>
                      <m:rPr>
                        <m:sty m:val="p"/>
                      </m:rPr>
                      <a:rPr lang="en-US" i="0">
                        <a:latin typeface="Cambria Math"/>
                      </a:rPr>
                      <m:t>Pr</m:t>
                    </m:r>
                    <m:d>
                      <m:dPr>
                        <m:ctrlPr>
                          <a:rPr lang="en-US">
                            <a:latin typeface="Cambria Math"/>
                          </a:rPr>
                        </m:ctrlPr>
                      </m:dPr>
                      <m:e>
                        <m:r>
                          <m:rPr>
                            <m:sty m:val="p"/>
                          </m:rPr>
                          <a:rPr lang="en-US" i="0">
                            <a:latin typeface="Cambria Math"/>
                          </a:rPr>
                          <m:t>L</m:t>
                        </m:r>
                        <m:d>
                          <m:dPr>
                            <m:begChr m:val="["/>
                            <m:endChr m:val="]"/>
                            <m:ctrlPr>
                              <a:rPr lang="en-US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n-US" b="0" i="0" smtClean="0">
                                <a:latin typeface="Cambria Math"/>
                              </a:rPr>
                              <m:t>1</m:t>
                            </m:r>
                          </m:e>
                        </m:d>
                        <m:r>
                          <a:rPr lang="en-US" i="0">
                            <a:latin typeface="Cambria Math"/>
                          </a:rPr>
                          <m:t>=</m:t>
                        </m:r>
                        <m:r>
                          <m:rPr>
                            <m:sty m:val="p"/>
                          </m:rPr>
                          <a:rPr lang="en-US" i="0">
                            <a:latin typeface="Cambria Math"/>
                          </a:rPr>
                          <m:t>k</m:t>
                        </m:r>
                      </m:e>
                    </m:d>
                    <m:r>
                      <a:rPr lang="en-US" b="0" i="0" smtClean="0">
                        <a:latin typeface="Cambria Math"/>
                      </a:rPr>
                      <m:t>+</m:t>
                    </m:r>
                    <m:r>
                      <m:rPr>
                        <m:sty m:val="p"/>
                      </m:rPr>
                      <a:rPr lang="en-US" b="0" i="0" smtClean="0">
                        <a:latin typeface="Cambria Math"/>
                      </a:rPr>
                      <m:t>T</m:t>
                    </m:r>
                    <m:d>
                      <m:dPr>
                        <m:ctrlPr>
                          <a:rPr lang="en-US" b="0" smtClean="0">
                            <a:latin typeface="Cambria Math"/>
                          </a:rPr>
                        </m:ctrlPr>
                      </m:dPr>
                      <m:e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/>
                          </a:rPr>
                          <m:t>L</m:t>
                        </m:r>
                        <m:d>
                          <m:dPr>
                            <m:begChr m:val="["/>
                            <m:endChr m:val="]"/>
                            <m:ctrlPr>
                              <a:rPr lang="en-US" b="0" smtClean="0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n-US" b="0" i="0" smtClean="0">
                                <a:latin typeface="Cambria Math"/>
                              </a:rPr>
                              <m:t>2</m:t>
                            </m:r>
                          </m:e>
                        </m:d>
                        <m:r>
                          <a:rPr lang="en-US" b="0" i="0" smtClean="0">
                            <a:latin typeface="Cambria Math"/>
                          </a:rPr>
                          <m:t>=</m:t>
                        </m:r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/>
                          </a:rPr>
                          <m:t>k</m:t>
                        </m:r>
                      </m:e>
                    </m:d>
                    <m:func>
                      <m:funcPr>
                        <m:ctrlPr>
                          <a:rPr lang="en-US" b="0" smtClean="0">
                            <a:latin typeface="Cambria Math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/>
                          </a:rPr>
                          <m:t>Pr</m:t>
                        </m:r>
                      </m:fName>
                      <m:e>
                        <m:d>
                          <m:dPr>
                            <m:ctrlPr>
                              <a:rPr lang="en-US" b="0" smtClean="0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m:rPr>
                                <m:sty m:val="p"/>
                              </m:rPr>
                              <a:rPr lang="en-US" b="0" i="0" smtClean="0">
                                <a:latin typeface="Cambria Math"/>
                              </a:rPr>
                              <m:t>L</m:t>
                            </m:r>
                            <m:d>
                              <m:dPr>
                                <m:begChr m:val="["/>
                                <m:endChr m:val="]"/>
                                <m:ctrlPr>
                                  <a:rPr lang="en-US" b="0" smtClean="0">
                                    <a:latin typeface="Cambria Math"/>
                                  </a:rPr>
                                </m:ctrlPr>
                              </m:dPr>
                              <m:e>
                                <m:r>
                                  <a:rPr lang="en-US" b="0" i="0" smtClean="0">
                                    <a:latin typeface="Cambria Math"/>
                                  </a:rPr>
                                  <m:t>2</m:t>
                                </m:r>
                              </m:e>
                            </m:d>
                            <m:r>
                              <a:rPr lang="en-US" b="0" i="0" smtClean="0">
                                <a:latin typeface="Cambria Math"/>
                              </a:rPr>
                              <m:t>=</m:t>
                            </m:r>
                            <m:r>
                              <m:rPr>
                                <m:sty m:val="p"/>
                              </m:rPr>
                              <a:rPr lang="en-US" b="0" i="0" smtClean="0">
                                <a:latin typeface="Cambria Math"/>
                              </a:rPr>
                              <m:t>k</m:t>
                            </m:r>
                          </m:e>
                        </m:d>
                      </m:e>
                    </m:func>
                    <m:r>
                      <a:rPr lang="en-US" b="0" i="0" smtClean="0">
                        <a:latin typeface="Cambria Math"/>
                      </a:rPr>
                      <m:t>+…+</m:t>
                    </m:r>
                    <m:r>
                      <m:rPr>
                        <m:sty m:val="p"/>
                      </m:rPr>
                      <a:rPr lang="en-US" b="0" i="0" smtClean="0">
                        <a:latin typeface="Cambria Math"/>
                      </a:rPr>
                      <m:t>T</m:t>
                    </m:r>
                    <m:d>
                      <m:dPr>
                        <m:ctrlPr>
                          <a:rPr lang="en-US" b="0" smtClean="0">
                            <a:latin typeface="Cambria Math"/>
                          </a:rPr>
                        </m:ctrlPr>
                      </m:dPr>
                      <m:e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/>
                          </a:rPr>
                          <m:t>L</m:t>
                        </m:r>
                        <m:d>
                          <m:dPr>
                            <m:begChr m:val="["/>
                            <m:endChr m:val="]"/>
                            <m:ctrlPr>
                              <a:rPr lang="en-US" b="0" smtClean="0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m:rPr>
                                <m:sty m:val="p"/>
                              </m:rPr>
                              <a:rPr lang="en-US" b="0" i="0" smtClean="0">
                                <a:latin typeface="Cambria Math"/>
                              </a:rPr>
                              <m:t>n</m:t>
                            </m:r>
                          </m:e>
                        </m:d>
                        <m:r>
                          <a:rPr lang="en-US" b="0" i="0" smtClean="0">
                            <a:latin typeface="Cambria Math"/>
                          </a:rPr>
                          <m:t>=</m:t>
                        </m:r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/>
                          </a:rPr>
                          <m:t>k</m:t>
                        </m:r>
                      </m:e>
                    </m:d>
                    <m:func>
                      <m:funcPr>
                        <m:ctrlPr>
                          <a:rPr lang="en-US" b="0" smtClean="0">
                            <a:latin typeface="Cambria Math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/>
                          </a:rPr>
                          <m:t>Pr</m:t>
                        </m:r>
                      </m:fName>
                      <m:e>
                        <m:d>
                          <m:dPr>
                            <m:ctrlPr>
                              <a:rPr lang="en-US" b="0" smtClean="0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m:rPr>
                                <m:sty m:val="p"/>
                              </m:rPr>
                              <a:rPr lang="en-US" b="0" i="0" smtClean="0">
                                <a:latin typeface="Cambria Math"/>
                              </a:rPr>
                              <m:t>L</m:t>
                            </m:r>
                            <m:d>
                              <m:dPr>
                                <m:begChr m:val="["/>
                                <m:endChr m:val="]"/>
                                <m:ctrlPr>
                                  <a:rPr lang="en-US" b="0" smtClean="0">
                                    <a:latin typeface="Cambria Math"/>
                                  </a:rPr>
                                </m:ctrlPr>
                              </m:dPr>
                              <m:e>
                                <m:r>
                                  <m:rPr>
                                    <m:sty m:val="p"/>
                                  </m:rPr>
                                  <a:rPr lang="en-US" b="0" i="0" smtClean="0">
                                    <a:latin typeface="Cambria Math"/>
                                  </a:rPr>
                                  <m:t>n</m:t>
                                </m:r>
                              </m:e>
                            </m:d>
                            <m:r>
                              <a:rPr lang="en-US" b="0" i="0" smtClean="0">
                                <a:latin typeface="Cambria Math"/>
                              </a:rPr>
                              <m:t>=</m:t>
                            </m:r>
                            <m:r>
                              <m:rPr>
                                <m:sty m:val="p"/>
                              </m:rPr>
                              <a:rPr lang="en-US" b="0" i="0" smtClean="0">
                                <a:latin typeface="Cambria Math"/>
                              </a:rPr>
                              <m:t>k</m:t>
                            </m:r>
                          </m:e>
                        </m:d>
                      </m:e>
                    </m:func>
                    <m:r>
                      <a:rPr lang="en-US" b="0" i="0" smtClean="0">
                        <a:latin typeface="Cambria Math"/>
                      </a:rPr>
                      <m:t>+</m:t>
                    </m:r>
                    <m:r>
                      <m:rPr>
                        <m:sty m:val="p"/>
                      </m:rPr>
                      <a:rPr lang="en-US" b="0" i="0" smtClean="0">
                        <a:latin typeface="Cambria Math"/>
                      </a:rPr>
                      <m:t>T</m:t>
                    </m:r>
                    <m:d>
                      <m:dPr>
                        <m:ctrlPr>
                          <a:rPr lang="en-US" b="0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/>
                          </a:rPr>
                          <m:t>𝑘</m:t>
                        </m:r>
                        <m:r>
                          <a:rPr lang="en-US" b="0" i="1" smtClean="0">
                            <a:latin typeface="Cambria Math"/>
                          </a:rPr>
                          <m:t> </m:t>
                        </m:r>
                        <m:r>
                          <a:rPr lang="en-US" b="0" i="1" smtClean="0">
                            <a:latin typeface="Cambria Math"/>
                          </a:rPr>
                          <m:t>𝑛𝑜𝑡</m:t>
                        </m:r>
                        <m:r>
                          <a:rPr lang="en-US" b="0" i="1" smtClean="0">
                            <a:latin typeface="Cambria Math"/>
                          </a:rPr>
                          <m:t> </m:t>
                        </m:r>
                        <m:r>
                          <a:rPr lang="en-US" b="0" i="1" smtClean="0">
                            <a:latin typeface="Cambria Math"/>
                          </a:rPr>
                          <m:t>𝑖𝑛</m:t>
                        </m:r>
                        <m:r>
                          <a:rPr lang="en-US" b="0" i="1" smtClean="0">
                            <a:latin typeface="Cambria Math"/>
                          </a:rPr>
                          <m:t> </m:t>
                        </m:r>
                        <m:r>
                          <a:rPr lang="en-US" b="0" i="1" smtClean="0">
                            <a:latin typeface="Cambria Math"/>
                          </a:rPr>
                          <m:t>𝐿</m:t>
                        </m:r>
                      </m:e>
                    </m:d>
                    <m:r>
                      <a:rPr lang="en-US" b="0" i="0" smtClean="0">
                        <a:latin typeface="Cambria Math"/>
                      </a:rPr>
                      <m:t> </m:t>
                    </m:r>
                    <m:r>
                      <m:rPr>
                        <m:sty m:val="p"/>
                      </m:rPr>
                      <a:rPr lang="en-US" b="0" i="0" smtClean="0">
                        <a:latin typeface="Cambria Math"/>
                      </a:rPr>
                      <m:t>Pr</m:t>
                    </m:r>
                    <m:r>
                      <a:rPr lang="en-US" b="0" i="0" smtClean="0">
                        <a:latin typeface="Cambria Math"/>
                      </a:rPr>
                      <m:t>⁡(</m:t>
                    </m:r>
                    <m:r>
                      <a:rPr lang="en-US" b="0" i="1" smtClean="0">
                        <a:latin typeface="Cambria Math"/>
                      </a:rPr>
                      <m:t>𝑘</m:t>
                    </m:r>
                    <m:r>
                      <a:rPr lang="en-US" b="0" i="1" smtClean="0">
                        <a:latin typeface="Cambria Math"/>
                      </a:rPr>
                      <m:t> </m:t>
                    </m:r>
                    <m:r>
                      <a:rPr lang="en-US" b="0" i="1" smtClean="0">
                        <a:latin typeface="Cambria Math"/>
                      </a:rPr>
                      <m:t>𝑛𝑜𝑡</m:t>
                    </m:r>
                    <m:r>
                      <a:rPr lang="en-US" b="0" i="1" smtClean="0">
                        <a:latin typeface="Cambria Math"/>
                      </a:rPr>
                      <m:t> </m:t>
                    </m:r>
                    <m:r>
                      <a:rPr lang="en-US" b="0" i="1" smtClean="0">
                        <a:latin typeface="Cambria Math"/>
                      </a:rPr>
                      <m:t>𝑖𝑛</m:t>
                    </m:r>
                    <m:r>
                      <a:rPr lang="en-US" b="0" i="1" smtClean="0">
                        <a:latin typeface="Cambria Math"/>
                      </a:rPr>
                      <m:t> </m:t>
                    </m:r>
                    <m:r>
                      <a:rPr lang="en-US" b="0" i="1" smtClean="0">
                        <a:latin typeface="Cambria Math"/>
                      </a:rPr>
                      <m:t>𝐿</m:t>
                    </m:r>
                    <m:r>
                      <a:rPr lang="en-US" b="0" i="0" smtClean="0">
                        <a:latin typeface="Cambria Math"/>
                      </a:rPr>
                      <m:t>)</m:t>
                    </m:r>
                  </m:oMath>
                </a14:m>
                <a:endParaRPr lang="en-US" dirty="0" smtClean="0"/>
              </a:p>
              <a:p>
                <a:pPr lvl="1"/>
                <a14:m>
                  <m:oMath xmlns:m="http://schemas.openxmlformats.org/officeDocument/2006/math">
                    <m:r>
                      <a:rPr lang="en-US" b="1" i="1">
                        <a:latin typeface="Cambria Math"/>
                      </a:rPr>
                      <m:t>𝑬</m:t>
                    </m:r>
                    <m:d>
                      <m:dPr>
                        <m:begChr m:val="["/>
                        <m:endChr m:val="]"/>
                        <m:ctrlPr>
                          <a:rPr lang="en-US" b="1" i="1">
                            <a:latin typeface="Cambria Math"/>
                          </a:rPr>
                        </m:ctrlPr>
                      </m:dPr>
                      <m:e>
                        <m:r>
                          <a:rPr lang="en-US" b="1" i="1">
                            <a:latin typeface="Cambria Math"/>
                          </a:rPr>
                          <m:t>𝑻</m:t>
                        </m:r>
                      </m:e>
                    </m:d>
                    <m:r>
                      <a:rPr lang="en-US" b="1" i="1">
                        <a:latin typeface="Cambria Math"/>
                      </a:rPr>
                      <m:t>=</m:t>
                    </m:r>
                    <m:r>
                      <a:rPr lang="en-US" i="1">
                        <a:latin typeface="Cambria Math"/>
                      </a:rPr>
                      <m:t>2</m:t>
                    </m:r>
                    <m:f>
                      <m:fPr>
                        <m:ctrlPr>
                          <a:rPr lang="en-US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i="1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US" i="1">
                            <a:latin typeface="Cambria Math"/>
                          </a:rPr>
                          <m:t>2</m:t>
                        </m:r>
                        <m:r>
                          <a:rPr lang="en-US" i="1">
                            <a:latin typeface="Cambria Math"/>
                          </a:rPr>
                          <m:t>𝑛</m:t>
                        </m:r>
                      </m:den>
                    </m:f>
                    <m:r>
                      <a:rPr lang="en-US">
                        <a:latin typeface="Cambria Math"/>
                      </a:rPr>
                      <m:t>+</m:t>
                    </m:r>
                    <m:r>
                      <a:rPr lang="en-US">
                        <a:latin typeface="Cambria Math"/>
                      </a:rPr>
                      <m:t>4</m:t>
                    </m:r>
                    <m:f>
                      <m:fPr>
                        <m:ctrlPr>
                          <a:rPr lang="en-US" i="1">
                            <a:latin typeface="Cambria Math"/>
                          </a:rPr>
                        </m:ctrlPr>
                      </m:fPr>
                      <m:num>
                        <m:r>
                          <a:rPr lang="en-US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US">
                            <a:latin typeface="Cambria Math"/>
                          </a:rPr>
                          <m:t>2</m:t>
                        </m:r>
                        <m:r>
                          <m:rPr>
                            <m:sty m:val="p"/>
                          </m:rPr>
                          <a:rPr lang="en-US">
                            <a:latin typeface="Cambria Math"/>
                          </a:rPr>
                          <m:t>n</m:t>
                        </m:r>
                      </m:den>
                    </m:f>
                    <m:r>
                      <a:rPr lang="en-US">
                        <a:latin typeface="Cambria Math"/>
                      </a:rPr>
                      <m:t>+</m:t>
                    </m:r>
                    <m:r>
                      <a:rPr lang="en-US">
                        <a:latin typeface="Cambria Math"/>
                      </a:rPr>
                      <m:t>…+</m:t>
                    </m:r>
                    <m:r>
                      <a:rPr lang="en-US">
                        <a:latin typeface="Cambria Math"/>
                      </a:rPr>
                      <m:t>2</m:t>
                    </m:r>
                    <m:r>
                      <m:rPr>
                        <m:sty m:val="p"/>
                      </m:rPr>
                      <a:rPr lang="en-US">
                        <a:latin typeface="Cambria Math"/>
                      </a:rPr>
                      <m:t>n</m:t>
                    </m:r>
                    <m:f>
                      <m:fPr>
                        <m:ctrlPr>
                          <a:rPr lang="en-US" i="1">
                            <a:latin typeface="Cambria Math"/>
                          </a:rPr>
                        </m:ctrlPr>
                      </m:fPr>
                      <m:num>
                        <m:r>
                          <a:rPr lang="en-US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US">
                            <a:latin typeface="Cambria Math"/>
                          </a:rPr>
                          <m:t>2</m:t>
                        </m:r>
                        <m:r>
                          <m:rPr>
                            <m:sty m:val="p"/>
                          </m:rPr>
                          <a:rPr lang="en-US">
                            <a:latin typeface="Cambria Math"/>
                          </a:rPr>
                          <m:t>n</m:t>
                        </m:r>
                      </m:den>
                    </m:f>
                    <m:r>
                      <a:rPr lang="en-US">
                        <a:latin typeface="Cambria Math"/>
                      </a:rPr>
                      <m:t>+</m:t>
                    </m:r>
                    <m:d>
                      <m:dPr>
                        <m:ctrlPr>
                          <a:rPr lang="en-US" i="1">
                            <a:latin typeface="Cambria Math"/>
                          </a:rPr>
                        </m:ctrlPr>
                      </m:dPr>
                      <m:e>
                        <m:r>
                          <a:rPr lang="en-US">
                            <a:latin typeface="Cambria Math"/>
                          </a:rPr>
                          <m:t>2</m:t>
                        </m:r>
                        <m:r>
                          <m:rPr>
                            <m:sty m:val="p"/>
                          </m:rPr>
                          <a:rPr lang="en-US">
                            <a:latin typeface="Cambria Math"/>
                          </a:rPr>
                          <m:t>n</m:t>
                        </m:r>
                        <m:r>
                          <a:rPr lang="en-US">
                            <a:latin typeface="Cambria Math"/>
                          </a:rPr>
                          <m:t>+1</m:t>
                        </m:r>
                      </m:e>
                    </m:d>
                    <m:f>
                      <m:fPr>
                        <m:ctrlPr>
                          <a:rPr lang="en-US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i="1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US">
                            <a:latin typeface="Cambria Math"/>
                          </a:rPr>
                          <m:t>2</m:t>
                        </m:r>
                      </m:den>
                    </m:f>
                  </m:oMath>
                </a14:m>
                <a:endParaRPr lang="en-US" dirty="0"/>
              </a:p>
              <a:p>
                <a:pPr lvl="1"/>
                <a:endParaRPr lang="en-US" dirty="0" smtClean="0"/>
              </a:p>
              <a:p>
                <a:pPr lvl="1"/>
                <a:endParaRPr lang="en-US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81000" y="1219200"/>
                <a:ext cx="8458200" cy="5334000"/>
              </a:xfrm>
              <a:blipFill rotWithShape="1">
                <a:blip r:embed="rId2"/>
                <a:stretch>
                  <a:fillRect l="-1514" t="-2286" r="-4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9510346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/>
          <a:lstStyle/>
          <a:p>
            <a:r>
              <a:rPr lang="en-US" dirty="0"/>
              <a:t>Computing </a:t>
            </a:r>
            <a:r>
              <a:rPr lang="en-US" b="1" i="1" dirty="0"/>
              <a:t>E[T]:</a:t>
            </a:r>
            <a:r>
              <a:rPr lang="en-US" dirty="0"/>
              <a:t> part </a:t>
            </a:r>
            <a:r>
              <a:rPr lang="en-US" dirty="0" smtClean="0"/>
              <a:t>3</a:t>
            </a:r>
            <a:endParaRPr lang="en-US" b="1" i="1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1295400"/>
                <a:ext cx="8229600" cy="5334000"/>
              </a:xfrm>
            </p:spPr>
            <p:txBody>
              <a:bodyPr>
                <a:normAutofit/>
              </a:bodyPr>
              <a:lstStyle/>
              <a:p>
                <a:pPr lvl="1"/>
                <a14:m>
                  <m:oMath xmlns:m="http://schemas.openxmlformats.org/officeDocument/2006/math">
                    <m:r>
                      <a:rPr lang="en-US" b="1" i="1">
                        <a:latin typeface="Cambria Math"/>
                      </a:rPr>
                      <m:t>𝑬</m:t>
                    </m:r>
                    <m:d>
                      <m:dPr>
                        <m:begChr m:val="["/>
                        <m:endChr m:val="]"/>
                        <m:ctrlPr>
                          <a:rPr lang="en-US" b="1" i="1">
                            <a:latin typeface="Cambria Math"/>
                          </a:rPr>
                        </m:ctrlPr>
                      </m:dPr>
                      <m:e>
                        <m:r>
                          <a:rPr lang="en-US" b="1" i="1">
                            <a:latin typeface="Cambria Math"/>
                          </a:rPr>
                          <m:t>𝑻</m:t>
                        </m:r>
                      </m:e>
                    </m:d>
                    <m:r>
                      <a:rPr lang="en-US" b="1" i="1">
                        <a:latin typeface="Cambria Math"/>
                      </a:rPr>
                      <m:t>=</m:t>
                    </m:r>
                    <m:r>
                      <a:rPr lang="en-US" b="0" i="1" smtClean="0">
                        <a:latin typeface="Cambria Math"/>
                      </a:rPr>
                      <m:t>2</m:t>
                    </m:r>
                    <m:f>
                      <m:fPr>
                        <m:ctrlPr>
                          <a:rPr lang="en-US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US" b="0" i="1" smtClean="0">
                            <a:latin typeface="Cambria Math"/>
                          </a:rPr>
                          <m:t>2</m:t>
                        </m:r>
                        <m:r>
                          <a:rPr lang="en-US" b="0" i="1" smtClean="0">
                            <a:latin typeface="Cambria Math"/>
                          </a:rPr>
                          <m:t>𝑛</m:t>
                        </m:r>
                      </m:den>
                    </m:f>
                    <m:r>
                      <a:rPr lang="en-US">
                        <a:latin typeface="Cambria Math"/>
                      </a:rPr>
                      <m:t>+</m:t>
                    </m:r>
                    <m:r>
                      <a:rPr lang="en-US" b="0" i="0" smtClean="0">
                        <a:latin typeface="Cambria Math"/>
                      </a:rPr>
                      <m:t>4</m:t>
                    </m:r>
                    <m:f>
                      <m:fPr>
                        <m:ctrlPr>
                          <a:rPr lang="en-US" b="0" i="0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b="0" i="0" smtClean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US" b="0" i="0" smtClean="0">
                            <a:latin typeface="Cambria Math"/>
                          </a:rPr>
                          <m:t>2</m:t>
                        </m:r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/>
                          </a:rPr>
                          <m:t>n</m:t>
                        </m:r>
                      </m:den>
                    </m:f>
                    <m:r>
                      <a:rPr lang="en-US" b="0" i="0" smtClean="0">
                        <a:latin typeface="Cambria Math"/>
                      </a:rPr>
                      <m:t>+</m:t>
                    </m:r>
                    <m:r>
                      <a:rPr lang="en-US">
                        <a:latin typeface="Cambria Math"/>
                      </a:rPr>
                      <m:t>…+</m:t>
                    </m:r>
                    <m:r>
                      <a:rPr lang="en-US" b="0" i="0" smtClean="0">
                        <a:latin typeface="Cambria Math"/>
                      </a:rPr>
                      <m:t>2</m:t>
                    </m:r>
                    <m:r>
                      <m:rPr>
                        <m:sty m:val="p"/>
                      </m:rPr>
                      <a:rPr lang="en-US" b="0" i="0" smtClean="0">
                        <a:latin typeface="Cambria Math"/>
                      </a:rPr>
                      <m:t>n</m:t>
                    </m:r>
                    <m:f>
                      <m:fPr>
                        <m:ctrlPr>
                          <a:rPr lang="en-US" b="0" i="0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b="0" i="0" smtClean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US" b="0" i="0" smtClean="0">
                            <a:latin typeface="Cambria Math"/>
                          </a:rPr>
                          <m:t>2</m:t>
                        </m:r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/>
                          </a:rPr>
                          <m:t>n</m:t>
                        </m:r>
                      </m:den>
                    </m:f>
                    <m:r>
                      <a:rPr lang="en-US">
                        <a:latin typeface="Cambria Math"/>
                      </a:rPr>
                      <m:t>+</m:t>
                    </m:r>
                    <m:d>
                      <m:dPr>
                        <m:ctrlPr>
                          <a:rPr lang="en-US" b="0" i="0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US" b="0" i="0" smtClean="0">
                            <a:latin typeface="Cambria Math"/>
                          </a:rPr>
                          <m:t>2</m:t>
                        </m:r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/>
                          </a:rPr>
                          <m:t>n</m:t>
                        </m:r>
                        <m:r>
                          <a:rPr lang="en-US" b="0" i="0" smtClean="0">
                            <a:latin typeface="Cambria Math"/>
                          </a:rPr>
                          <m:t>+1</m:t>
                        </m:r>
                      </m:e>
                    </m:d>
                    <m:f>
                      <m:fPr>
                        <m:ctrlPr>
                          <a:rPr lang="en-US" b="0" i="0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US" b="0" i="0" smtClean="0">
                            <a:latin typeface="Cambria Math"/>
                          </a:rPr>
                          <m:t>2</m:t>
                        </m:r>
                      </m:den>
                    </m:f>
                  </m:oMath>
                </a14:m>
                <a:endParaRPr lang="en-US" b="0" dirty="0" smtClean="0"/>
              </a:p>
              <a:p>
                <a:pPr lvl="1"/>
                <a14:m>
                  <m:oMath xmlns:m="http://schemas.openxmlformats.org/officeDocument/2006/math">
                    <m:r>
                      <a:rPr lang="en-US" b="1" i="1">
                        <a:latin typeface="Cambria Math"/>
                      </a:rPr>
                      <m:t>𝑬</m:t>
                    </m:r>
                    <m:d>
                      <m:dPr>
                        <m:begChr m:val="["/>
                        <m:endChr m:val="]"/>
                        <m:ctrlPr>
                          <a:rPr lang="en-US" b="1" i="1">
                            <a:latin typeface="Cambria Math"/>
                          </a:rPr>
                        </m:ctrlPr>
                      </m:dPr>
                      <m:e>
                        <m:r>
                          <a:rPr lang="en-US" b="1" i="1">
                            <a:latin typeface="Cambria Math"/>
                          </a:rPr>
                          <m:t>𝑻</m:t>
                        </m:r>
                      </m:e>
                    </m:d>
                    <m:r>
                      <a:rPr lang="en-US" b="1" i="1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US" b="0" i="1" smtClean="0">
                            <a:latin typeface="Cambria Math"/>
                          </a:rPr>
                          <m:t>𝑛</m:t>
                        </m:r>
                      </m:den>
                    </m:f>
                    <m:d>
                      <m:dPr>
                        <m:ctrlPr>
                          <a:rPr lang="en-US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/>
                          </a:rPr>
                          <m:t>1+2+…+</m:t>
                        </m:r>
                        <m:r>
                          <a:rPr lang="en-US" b="0" i="1" smtClean="0">
                            <a:latin typeface="Cambria Math"/>
                          </a:rPr>
                          <m:t>𝑛</m:t>
                        </m:r>
                      </m:e>
                    </m:d>
                    <m:r>
                      <a:rPr lang="en-US" b="0" i="1" smtClean="0">
                        <a:latin typeface="Cambria Math"/>
                      </a:rPr>
                      <m:t>+</m:t>
                    </m:r>
                    <m:d>
                      <m:dPr>
                        <m:ctrlPr>
                          <a:rPr lang="en-US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/>
                          </a:rPr>
                          <m:t>2</m:t>
                        </m:r>
                        <m:r>
                          <a:rPr lang="en-US" b="0" i="1" smtClean="0">
                            <a:latin typeface="Cambria Math"/>
                          </a:rPr>
                          <m:t>𝑛</m:t>
                        </m:r>
                        <m:r>
                          <a:rPr lang="en-US" b="0" i="1" smtClean="0">
                            <a:latin typeface="Cambria Math"/>
                          </a:rPr>
                          <m:t>+1</m:t>
                        </m:r>
                      </m:e>
                    </m:d>
                    <m:f>
                      <m:fPr>
                        <m:ctrlPr>
                          <a:rPr lang="en-US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US" b="0" i="1" smtClean="0">
                            <a:latin typeface="Cambria Math"/>
                          </a:rPr>
                          <m:t>2</m:t>
                        </m:r>
                      </m:den>
                    </m:f>
                  </m:oMath>
                </a14:m>
                <a:endParaRPr lang="en-US" dirty="0" smtClean="0"/>
              </a:p>
              <a:p>
                <a:pPr lvl="1"/>
                <a14:m>
                  <m:oMath xmlns:m="http://schemas.openxmlformats.org/officeDocument/2006/math">
                    <m:r>
                      <a:rPr lang="en-US" b="1" i="1">
                        <a:latin typeface="Cambria Math"/>
                      </a:rPr>
                      <m:t>𝑬</m:t>
                    </m:r>
                    <m:d>
                      <m:dPr>
                        <m:begChr m:val="["/>
                        <m:endChr m:val="]"/>
                        <m:ctrlPr>
                          <a:rPr lang="en-US" b="1" i="1">
                            <a:latin typeface="Cambria Math"/>
                          </a:rPr>
                        </m:ctrlPr>
                      </m:dPr>
                      <m:e>
                        <m:r>
                          <a:rPr lang="en-US" b="1" i="1">
                            <a:latin typeface="Cambria Math"/>
                          </a:rPr>
                          <m:t>𝑻</m:t>
                        </m:r>
                      </m:e>
                    </m:d>
                    <m:r>
                      <a:rPr lang="en-US" b="1" i="1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US" b="0" i="1" smtClean="0">
                            <a:latin typeface="Cambria Math"/>
                          </a:rPr>
                          <m:t>𝑛</m:t>
                        </m:r>
                      </m:den>
                    </m:f>
                    <m:f>
                      <m:fPr>
                        <m:ctrlPr>
                          <a:rPr lang="en-US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/>
                          </a:rPr>
                          <m:t>𝑛</m:t>
                        </m:r>
                        <m:r>
                          <a:rPr lang="en-US" b="0" i="1" smtClean="0">
                            <a:latin typeface="Cambria Math"/>
                          </a:rPr>
                          <m:t>(</m:t>
                        </m:r>
                        <m:r>
                          <a:rPr lang="en-US" b="0" i="1" smtClean="0">
                            <a:latin typeface="Cambria Math"/>
                          </a:rPr>
                          <m:t>𝑛</m:t>
                        </m:r>
                        <m:r>
                          <a:rPr lang="en-US" b="0" i="1" smtClean="0">
                            <a:latin typeface="Cambria Math"/>
                          </a:rPr>
                          <m:t>+1)</m:t>
                        </m:r>
                      </m:num>
                      <m:den>
                        <m:r>
                          <a:rPr lang="en-US" b="0" i="1" smtClean="0">
                            <a:latin typeface="Cambria Math"/>
                          </a:rPr>
                          <m:t>2</m:t>
                        </m:r>
                      </m:den>
                    </m:f>
                    <m:r>
                      <a:rPr lang="en-US" i="1">
                        <a:latin typeface="Cambria Math"/>
                      </a:rPr>
                      <m:t>+</m:t>
                    </m:r>
                    <m:f>
                      <m:fPr>
                        <m:ctrlPr>
                          <a:rPr lang="en-US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/>
                          </a:rPr>
                          <m:t>2</m:t>
                        </m:r>
                        <m:r>
                          <a:rPr lang="en-US" b="0" i="1" smtClean="0">
                            <a:latin typeface="Cambria Math"/>
                          </a:rPr>
                          <m:t>𝑛</m:t>
                        </m:r>
                        <m:r>
                          <a:rPr lang="en-US" b="0" i="1" smtClean="0">
                            <a:latin typeface="Cambria Math"/>
                          </a:rPr>
                          <m:t>+1</m:t>
                        </m:r>
                      </m:num>
                      <m:den>
                        <m:r>
                          <a:rPr lang="en-US" b="0" i="1" smtClean="0">
                            <a:latin typeface="Cambria Math"/>
                          </a:rPr>
                          <m:t>2</m:t>
                        </m:r>
                      </m:den>
                    </m:f>
                    <m:r>
                      <a:rPr lang="en-US" b="1" i="1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i="1">
                            <a:latin typeface="Cambria Math"/>
                          </a:rPr>
                          <m:t>𝑛</m:t>
                        </m:r>
                        <m:r>
                          <a:rPr lang="en-US" i="1">
                            <a:latin typeface="Cambria Math"/>
                          </a:rPr>
                          <m:t>+1</m:t>
                        </m:r>
                      </m:num>
                      <m:den>
                        <m:r>
                          <a:rPr lang="en-US" i="1">
                            <a:latin typeface="Cambria Math"/>
                          </a:rPr>
                          <m:t>2</m:t>
                        </m:r>
                      </m:den>
                    </m:f>
                    <m:r>
                      <a:rPr lang="en-US" i="1">
                        <a:latin typeface="Cambria Math"/>
                      </a:rPr>
                      <m:t>+</m:t>
                    </m:r>
                    <m:f>
                      <m:fPr>
                        <m:ctrlPr>
                          <a:rPr lang="en-US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i="1">
                            <a:latin typeface="Cambria Math"/>
                          </a:rPr>
                          <m:t>2</m:t>
                        </m:r>
                        <m:r>
                          <a:rPr lang="en-US" i="1">
                            <a:latin typeface="Cambria Math"/>
                          </a:rPr>
                          <m:t>𝑛</m:t>
                        </m:r>
                        <m:r>
                          <a:rPr lang="en-US" i="1">
                            <a:latin typeface="Cambria Math"/>
                          </a:rPr>
                          <m:t>+1</m:t>
                        </m:r>
                      </m:num>
                      <m:den>
                        <m:r>
                          <a:rPr lang="en-US" i="1">
                            <a:latin typeface="Cambria Math"/>
                          </a:rPr>
                          <m:t>2</m:t>
                        </m:r>
                      </m:den>
                    </m:f>
                    <m:r>
                      <a:rPr lang="en-US" b="1" i="1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/>
                          </a:rPr>
                          <m:t>3</m:t>
                        </m:r>
                        <m:r>
                          <a:rPr lang="en-US" b="0" i="1" smtClean="0">
                            <a:latin typeface="Cambria Math"/>
                          </a:rPr>
                          <m:t>𝑛</m:t>
                        </m:r>
                      </m:num>
                      <m:den>
                        <m:r>
                          <a:rPr lang="en-US" b="0" i="1" smtClean="0">
                            <a:latin typeface="Cambria Math"/>
                          </a:rPr>
                          <m:t>2</m:t>
                        </m:r>
                      </m:den>
                    </m:f>
                    <m:r>
                      <a:rPr lang="en-US" b="0" i="1" smtClean="0">
                        <a:latin typeface="Cambria Math"/>
                      </a:rPr>
                      <m:t>+1</m:t>
                    </m:r>
                  </m:oMath>
                </a14:m>
                <a:endParaRPr lang="en-US" dirty="0" smtClean="0"/>
              </a:p>
              <a:p>
                <a:pPr lvl="1"/>
                <a:r>
                  <a:rPr lang="en-US" b="1" dirty="0"/>
                  <a:t>Thus, </a:t>
                </a:r>
                <a:r>
                  <a:rPr lang="en-US" b="1" dirty="0" smtClean="0"/>
                  <a:t>Search(k, L[1..n]) has expected (or average) running time 3n/2+1 for </a:t>
                </a:r>
                <a:r>
                  <a:rPr lang="en-US" b="1" dirty="0"/>
                  <a:t>the given </a:t>
                </a:r>
                <a:r>
                  <a:rPr lang="en-US" b="1" dirty="0" smtClean="0"/>
                  <a:t>probabilities.</a:t>
                </a:r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295400"/>
                <a:ext cx="8229600" cy="5334000"/>
              </a:xfrm>
              <a:blipFill rotWithShape="1">
                <a:blip r:embed="rId2"/>
                <a:stretch>
                  <a:fillRect r="-170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383470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Review of probability theory:</a:t>
            </a:r>
            <a:br>
              <a:rPr lang="en-US" dirty="0" smtClean="0"/>
            </a:br>
            <a:r>
              <a:rPr lang="en-US" b="1" dirty="0" smtClean="0"/>
              <a:t>outcome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534400" cy="4953000"/>
          </a:xfrm>
        </p:spPr>
        <p:txBody>
          <a:bodyPr>
            <a:normAutofit/>
          </a:bodyPr>
          <a:lstStyle/>
          <a:p>
            <a:r>
              <a:rPr lang="en-US" dirty="0" smtClean="0"/>
              <a:t>Examples:</a:t>
            </a:r>
          </a:p>
          <a:p>
            <a:pPr lvl="1"/>
            <a:r>
              <a:rPr lang="en-US" dirty="0" smtClean="0"/>
              <a:t>Rolling a die and getting </a:t>
            </a:r>
            <a:r>
              <a:rPr lang="en-US" b="1" dirty="0" smtClean="0"/>
              <a:t>1</a:t>
            </a:r>
          </a:p>
          <a:p>
            <a:pPr lvl="1"/>
            <a:r>
              <a:rPr lang="en-US" dirty="0" smtClean="0"/>
              <a:t>Rolling a die and getting </a:t>
            </a:r>
            <a:r>
              <a:rPr lang="en-US" b="1" dirty="0" smtClean="0"/>
              <a:t>6</a:t>
            </a:r>
          </a:p>
          <a:p>
            <a:pPr lvl="1"/>
            <a:r>
              <a:rPr lang="en-US" dirty="0" smtClean="0"/>
              <a:t>Flipping three coins and getting </a:t>
            </a:r>
            <a:r>
              <a:rPr lang="en-US" b="1" dirty="0" smtClean="0"/>
              <a:t>H, H, T</a:t>
            </a:r>
          </a:p>
          <a:p>
            <a:pPr lvl="1"/>
            <a:r>
              <a:rPr lang="en-US" dirty="0" smtClean="0"/>
              <a:t>Drawing two cards and getting 7 of hearts, 9 of clubs</a:t>
            </a:r>
          </a:p>
          <a:p>
            <a:r>
              <a:rPr lang="en-US" b="1" dirty="0" smtClean="0"/>
              <a:t>NOT examples:</a:t>
            </a:r>
          </a:p>
          <a:p>
            <a:pPr lvl="1"/>
            <a:r>
              <a:rPr lang="en-US" dirty="0" smtClean="0"/>
              <a:t>Rolling a 6-sided die and getting an even number (this is </a:t>
            </a:r>
            <a:r>
              <a:rPr lang="en-US" b="1" dirty="0" smtClean="0"/>
              <a:t>more than one outcome</a:t>
            </a:r>
            <a:r>
              <a:rPr lang="en-US" dirty="0" smtClean="0"/>
              <a:t>—3 to be exact!)</a:t>
            </a:r>
          </a:p>
          <a:p>
            <a:pPr lvl="1"/>
            <a:r>
              <a:rPr lang="en-US" dirty="0" smtClean="0"/>
              <a:t>Drawing a card and getting an ace (4 outcomes!)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59334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Review of probability theory:</a:t>
            </a:r>
            <a:br>
              <a:rPr lang="en-US" dirty="0" smtClean="0"/>
            </a:br>
            <a:r>
              <a:rPr lang="en-US" b="1" dirty="0" smtClean="0"/>
              <a:t>event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Defn</a:t>
            </a:r>
            <a:r>
              <a:rPr lang="en-US" dirty="0" smtClean="0"/>
              <a:t>: </a:t>
            </a:r>
            <a:r>
              <a:rPr lang="en-US" b="1" dirty="0" smtClean="0"/>
              <a:t>one or more </a:t>
            </a:r>
            <a:r>
              <a:rPr lang="en-US" dirty="0" smtClean="0"/>
              <a:t>possible outcomes</a:t>
            </a:r>
          </a:p>
          <a:p>
            <a:r>
              <a:rPr lang="en-US" dirty="0" smtClean="0"/>
              <a:t>Examples:</a:t>
            </a:r>
          </a:p>
          <a:p>
            <a:pPr lvl="1"/>
            <a:r>
              <a:rPr lang="en-US" dirty="0" smtClean="0"/>
              <a:t>Rolling a die and getting 1</a:t>
            </a:r>
          </a:p>
          <a:p>
            <a:pPr lvl="1"/>
            <a:r>
              <a:rPr lang="en-US" dirty="0" smtClean="0"/>
              <a:t>Rolling a die and getting an even number</a:t>
            </a:r>
          </a:p>
          <a:p>
            <a:pPr lvl="1"/>
            <a:r>
              <a:rPr lang="en-US" dirty="0" smtClean="0"/>
              <a:t>Flipping three coins and getting at least 2 “heads”</a:t>
            </a:r>
          </a:p>
          <a:p>
            <a:pPr lvl="1"/>
            <a:r>
              <a:rPr lang="en-US" dirty="0" smtClean="0"/>
              <a:t>Drawing five cards and getting one of each suit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25440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Review of probability theory:</a:t>
            </a:r>
            <a:br>
              <a:rPr lang="en-US" dirty="0" smtClean="0"/>
            </a:br>
            <a:r>
              <a:rPr lang="en-US" b="1" dirty="0" smtClean="0"/>
              <a:t>sample space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5248275" cy="2514599"/>
          </a:xfrm>
        </p:spPr>
        <p:txBody>
          <a:bodyPr/>
          <a:lstStyle/>
          <a:p>
            <a:r>
              <a:rPr lang="en-US" dirty="0" err="1" smtClean="0"/>
              <a:t>Defn</a:t>
            </a:r>
            <a:r>
              <a:rPr lang="en-US" dirty="0" smtClean="0"/>
              <a:t>: A set of events</a:t>
            </a:r>
          </a:p>
          <a:p>
            <a:r>
              <a:rPr lang="en-US" dirty="0" smtClean="0"/>
              <a:t>Examples: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05475" y="1447800"/>
            <a:ext cx="3209925" cy="2952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 descr="http://dsearls.org/courses/M120Concepts/ClassNotes/Probability/TwoDice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34050" y="4724399"/>
            <a:ext cx="3333750" cy="20574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https://wiki.eee.uci.edu/images/0/04/Sample_Space.jpe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4114800"/>
            <a:ext cx="4216137" cy="26169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3581400" y="4419600"/>
            <a:ext cx="685800" cy="2312113"/>
          </a:xfrm>
          <a:prstGeom prst="rect">
            <a:avLst/>
          </a:prstGeom>
          <a:noFill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" name="Straight Arrow Connector 5"/>
          <p:cNvCxnSpPr>
            <a:endCxn id="4" idx="0"/>
          </p:cNvCxnSpPr>
          <p:nvPr/>
        </p:nvCxnSpPr>
        <p:spPr>
          <a:xfrm>
            <a:off x="2743200" y="2667000"/>
            <a:ext cx="1181100" cy="17526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>
            <a:off x="2743200" y="2514600"/>
            <a:ext cx="3276600" cy="25146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>
            <a:off x="2743200" y="2362200"/>
            <a:ext cx="2962275" cy="714375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/>
        </p:nvSpPr>
        <p:spPr>
          <a:xfrm>
            <a:off x="2133600" y="3657600"/>
            <a:ext cx="1676400" cy="357187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Flipping 3 coins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4586620" y="4419600"/>
            <a:ext cx="1433180" cy="357187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Rolling 2 dice</a:t>
            </a:r>
            <a:endParaRPr lang="en-US" dirty="0"/>
          </a:p>
        </p:txBody>
      </p:sp>
      <p:sp>
        <p:nvSpPr>
          <p:cNvPr id="18" name="Rectangle 17"/>
          <p:cNvSpPr/>
          <p:nvPr/>
        </p:nvSpPr>
        <p:spPr>
          <a:xfrm>
            <a:off x="3581400" y="2462213"/>
            <a:ext cx="1600200" cy="357187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Drawing a card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03812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10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11" grpId="0" animBg="1"/>
      <p:bldP spid="15" grpId="0" animBg="1"/>
      <p:bldP spid="1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Review of probability theory:</a:t>
            </a:r>
            <a:br>
              <a:rPr lang="en-US" dirty="0" smtClean="0"/>
            </a:br>
            <a:r>
              <a:rPr lang="en-US" b="1" dirty="0" smtClean="0"/>
              <a:t>probability distribution</a:t>
            </a:r>
            <a:endParaRPr lang="en-US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152400" y="1371601"/>
                <a:ext cx="8915400" cy="3657599"/>
              </a:xfrm>
            </p:spPr>
            <p:txBody>
              <a:bodyPr>
                <a:normAutofit/>
              </a:bodyPr>
              <a:lstStyle/>
              <a:p>
                <a:r>
                  <a:rPr lang="en-US" b="1" dirty="0" smtClean="0"/>
                  <a:t>Idea: take a sample space S and add probabilities for each event</a:t>
                </a:r>
              </a:p>
              <a:p>
                <a:r>
                  <a:rPr lang="en-US" dirty="0" err="1" smtClean="0"/>
                  <a:t>Defn</a:t>
                </a:r>
                <a:r>
                  <a:rPr lang="en-US" dirty="0" smtClean="0"/>
                  <a:t>: mapping from events of S to real numbers</a:t>
                </a:r>
              </a:p>
              <a:p>
                <a:pPr lvl="1"/>
                <a14:m>
                  <m:oMath xmlns:m="http://schemas.openxmlformats.org/officeDocument/2006/math">
                    <m:func>
                      <m:funcPr>
                        <m:ctrlPr>
                          <a:rPr lang="en-US" b="0" i="1" smtClean="0">
                            <a:latin typeface="Cambria Math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/>
                          </a:rPr>
                          <m:t>Pr</m:t>
                        </m:r>
                      </m:fName>
                      <m:e>
                        <m:d>
                          <m:dPr>
                            <m:ctrlPr>
                              <a:rPr lang="en-US" b="0" i="1" smtClean="0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latin typeface="Cambria Math"/>
                              </a:rPr>
                              <m:t>𝐴</m:t>
                            </m:r>
                          </m:e>
                        </m:d>
                      </m:e>
                    </m:func>
                    <m:r>
                      <a:rPr lang="en-US" b="0" i="1" smtClean="0">
                        <a:latin typeface="Cambria Math"/>
                      </a:rPr>
                      <m:t>≥0</m:t>
                    </m:r>
                  </m:oMath>
                </a14:m>
                <a:r>
                  <a:rPr lang="en-US" dirty="0" smtClean="0"/>
                  <a:t> for any event A in S</a:t>
                </a:r>
              </a:p>
              <a:p>
                <a:pPr lvl="1"/>
                <a14:m>
                  <m:oMath xmlns:m="http://schemas.openxmlformats.org/officeDocument/2006/math">
                    <m:nary>
                      <m:naryPr>
                        <m:chr m:val="∑"/>
                        <m:supHide m:val="on"/>
                        <m:ctrlPr>
                          <a:rPr lang="en-US" b="0" i="1" smtClean="0">
                            <a:latin typeface="Cambria Math"/>
                          </a:rPr>
                        </m:ctrlPr>
                      </m:naryPr>
                      <m:sub>
                        <m:r>
                          <m:rPr>
                            <m:brk m:alnAt="7"/>
                          </m:rPr>
                          <a:rPr lang="en-US" b="0" i="1" smtClean="0">
                            <a:latin typeface="Cambria Math"/>
                          </a:rPr>
                          <m:t>𝐴</m:t>
                        </m:r>
                        <m:r>
                          <a:rPr lang="en-US" b="0" i="1" smtClean="0">
                            <a:latin typeface="Cambria Math"/>
                          </a:rPr>
                          <m:t>∈</m:t>
                        </m:r>
                        <m:r>
                          <a:rPr lang="en-US" b="0" i="1" smtClean="0">
                            <a:latin typeface="Cambria Math"/>
                          </a:rPr>
                          <m:t>𝑆</m:t>
                        </m:r>
                      </m:sub>
                      <m:sup/>
                      <m:e>
                        <m:func>
                          <m:funcPr>
                            <m:ctrlPr>
                              <a:rPr lang="en-US" b="0" i="1" smtClean="0">
                                <a:latin typeface="Cambria Math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 b="0" i="0" smtClean="0">
                                <a:latin typeface="Cambria Math"/>
                              </a:rPr>
                              <m:t>Pr</m:t>
                            </m:r>
                          </m:fName>
                          <m:e>
                            <m:d>
                              <m:dPr>
                                <m:ctrlPr>
                                  <a:rPr lang="en-US" b="0" i="1" smtClean="0">
                                    <a:latin typeface="Cambria Math"/>
                                  </a:rPr>
                                </m:ctrlPr>
                              </m:dPr>
                              <m:e>
                                <m:r>
                                  <a:rPr lang="en-US" b="0" i="1" smtClean="0">
                                    <a:latin typeface="Cambria Math"/>
                                  </a:rPr>
                                  <m:t>𝐴</m:t>
                                </m:r>
                              </m:e>
                            </m:d>
                          </m:e>
                        </m:func>
                      </m:e>
                    </m:nary>
                  </m:oMath>
                </a14:m>
                <a:r>
                  <a:rPr lang="en-US" dirty="0" smtClean="0"/>
                  <a:t> = 1</a:t>
                </a:r>
              </a:p>
              <a:p>
                <a:r>
                  <a:rPr lang="en-US" dirty="0" smtClean="0"/>
                  <a:t>Example:</a:t>
                </a:r>
                <a:endParaRPr lang="en-US" b="1" dirty="0" smtClean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52400" y="1371601"/>
                <a:ext cx="8915400" cy="3657599"/>
              </a:xfrm>
              <a:blipFill rotWithShape="1">
                <a:blip r:embed="rId2"/>
                <a:stretch>
                  <a:fillRect l="-1504" t="-2167" r="-116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030" name="Picture 6" descr="https://wiki.eee.uci.edu/images/0/04/Sample_Space.jpe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8664" y="4114799"/>
            <a:ext cx="4216137" cy="26169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Rectangle 10"/>
          <p:cNvSpPr/>
          <p:nvPr/>
        </p:nvSpPr>
        <p:spPr>
          <a:xfrm>
            <a:off x="1066800" y="5334000"/>
            <a:ext cx="2286001" cy="546539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Flipping 3 </a:t>
            </a:r>
            <a:r>
              <a:rPr lang="en-US" b="1" dirty="0" smtClean="0"/>
              <a:t>biased </a:t>
            </a:r>
            <a:r>
              <a:rPr lang="en-US" dirty="0" smtClean="0"/>
              <a:t>coins</a:t>
            </a:r>
            <a:br>
              <a:rPr lang="en-US" dirty="0" smtClean="0"/>
            </a:br>
            <a:r>
              <a:rPr lang="en-US" dirty="0" smtClean="0"/>
              <a:t>75% heads, 25% tails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4081274" y="4600234"/>
            <a:ext cx="5934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accent1"/>
                </a:solidFill>
              </a:rPr>
              <a:t>0.75</a:t>
            </a:r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4074647" y="5792929"/>
            <a:ext cx="5934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accent1"/>
                </a:solidFill>
              </a:rPr>
              <a:t>0.25</a:t>
            </a:r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4902187" y="4363424"/>
            <a:ext cx="11176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accent1"/>
                </a:solidFill>
              </a:rPr>
              <a:t>0.75*0.75</a:t>
            </a:r>
            <a:endParaRPr lang="en-US" baseline="30000" dirty="0">
              <a:solidFill>
                <a:schemeClr val="accent1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7746466" y="4343400"/>
            <a:ext cx="6719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accent1"/>
                </a:solidFill>
              </a:rPr>
              <a:t>0.75</a:t>
            </a:r>
            <a:r>
              <a:rPr lang="en-US" baseline="30000" dirty="0" smtClean="0">
                <a:solidFill>
                  <a:schemeClr val="accent1"/>
                </a:solidFill>
              </a:rPr>
              <a:t>3</a:t>
            </a:r>
            <a:endParaRPr lang="en-US" baseline="30000" dirty="0">
              <a:solidFill>
                <a:schemeClr val="accent1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4065104" y="6412468"/>
            <a:ext cx="11176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accent1"/>
                </a:solidFill>
              </a:rPr>
              <a:t>0.25*0.25</a:t>
            </a:r>
            <a:endParaRPr lang="en-US" baseline="30000" dirty="0">
              <a:solidFill>
                <a:schemeClr val="accent1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7746466" y="6385572"/>
            <a:ext cx="6719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accent1"/>
                </a:solidFill>
              </a:rPr>
              <a:t>0.25</a:t>
            </a:r>
            <a:r>
              <a:rPr lang="en-US" baseline="30000" dirty="0" smtClean="0">
                <a:solidFill>
                  <a:schemeClr val="accent1"/>
                </a:solidFill>
              </a:rPr>
              <a:t>3</a:t>
            </a:r>
            <a:endParaRPr lang="en-US" baseline="30000" dirty="0">
              <a:solidFill>
                <a:schemeClr val="accent1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4876801" y="5181600"/>
            <a:ext cx="11176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accent1"/>
                </a:solidFill>
              </a:rPr>
              <a:t>0.75*0.25</a:t>
            </a:r>
            <a:endParaRPr lang="en-US" baseline="30000" dirty="0">
              <a:solidFill>
                <a:schemeClr val="accent1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7745896" y="4659868"/>
            <a:ext cx="11961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accent1"/>
                </a:solidFill>
              </a:rPr>
              <a:t>0.75</a:t>
            </a:r>
            <a:r>
              <a:rPr lang="en-US" baseline="30000" dirty="0" smtClean="0">
                <a:solidFill>
                  <a:schemeClr val="accent1"/>
                </a:solidFill>
              </a:rPr>
              <a:t>2</a:t>
            </a:r>
            <a:r>
              <a:rPr lang="en-US" dirty="0" smtClean="0">
                <a:solidFill>
                  <a:schemeClr val="accent1"/>
                </a:solidFill>
              </a:rPr>
              <a:t>*0.25</a:t>
            </a:r>
            <a:endParaRPr lang="en-US" baseline="30000" dirty="0">
              <a:solidFill>
                <a:schemeClr val="accent1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7745896" y="4896678"/>
            <a:ext cx="11961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accent1"/>
                </a:solidFill>
              </a:rPr>
              <a:t>0.75</a:t>
            </a:r>
            <a:r>
              <a:rPr lang="en-US" baseline="30000" dirty="0" smtClean="0">
                <a:solidFill>
                  <a:schemeClr val="accent1"/>
                </a:solidFill>
              </a:rPr>
              <a:t>2</a:t>
            </a:r>
            <a:r>
              <a:rPr lang="en-US" dirty="0" smtClean="0">
                <a:solidFill>
                  <a:schemeClr val="accent1"/>
                </a:solidFill>
              </a:rPr>
              <a:t>*0.25</a:t>
            </a:r>
            <a:endParaRPr lang="en-US" baseline="30000" dirty="0">
              <a:solidFill>
                <a:schemeClr val="accent1"/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7742584" y="5181600"/>
            <a:ext cx="11961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accent1"/>
                </a:solidFill>
              </a:rPr>
              <a:t>0.75*0.25</a:t>
            </a:r>
            <a:r>
              <a:rPr lang="en-US" baseline="30000" dirty="0" smtClean="0">
                <a:solidFill>
                  <a:schemeClr val="accent1"/>
                </a:solidFill>
              </a:rPr>
              <a:t>2</a:t>
            </a:r>
            <a:endParaRPr lang="en-US" baseline="30000" dirty="0">
              <a:solidFill>
                <a:schemeClr val="accent1"/>
              </a:solidFill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7745897" y="5594002"/>
            <a:ext cx="11961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accent1"/>
                </a:solidFill>
              </a:rPr>
              <a:t>0.75</a:t>
            </a:r>
            <a:r>
              <a:rPr lang="en-US" baseline="30000" dirty="0" smtClean="0">
                <a:solidFill>
                  <a:schemeClr val="accent1"/>
                </a:solidFill>
              </a:rPr>
              <a:t>2</a:t>
            </a:r>
            <a:r>
              <a:rPr lang="en-US" dirty="0" smtClean="0">
                <a:solidFill>
                  <a:schemeClr val="accent1"/>
                </a:solidFill>
              </a:rPr>
              <a:t>*0.25</a:t>
            </a:r>
            <a:endParaRPr lang="en-US" baseline="30000" dirty="0">
              <a:solidFill>
                <a:schemeClr val="accent1"/>
              </a:solidFill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7746466" y="5880539"/>
            <a:ext cx="11961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accent1"/>
                </a:solidFill>
              </a:rPr>
              <a:t>0.75*0.25</a:t>
            </a:r>
            <a:r>
              <a:rPr lang="en-US" baseline="30000" dirty="0" smtClean="0">
                <a:solidFill>
                  <a:schemeClr val="accent1"/>
                </a:solidFill>
              </a:rPr>
              <a:t>2</a:t>
            </a:r>
            <a:endParaRPr lang="en-US" baseline="30000" dirty="0">
              <a:solidFill>
                <a:schemeClr val="accent1"/>
              </a:solidFill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7746466" y="6107668"/>
            <a:ext cx="11961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accent1"/>
                </a:solidFill>
              </a:rPr>
              <a:t>0.75*0.25</a:t>
            </a:r>
            <a:r>
              <a:rPr lang="en-US" baseline="30000" dirty="0" smtClean="0">
                <a:solidFill>
                  <a:schemeClr val="accent1"/>
                </a:solidFill>
              </a:rPr>
              <a:t>2</a:t>
            </a:r>
            <a:endParaRPr lang="en-US" baseline="30000" dirty="0">
              <a:solidFill>
                <a:schemeClr val="accent1"/>
              </a:solidFill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4876801" y="5529356"/>
            <a:ext cx="11176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accent1"/>
                </a:solidFill>
              </a:rPr>
              <a:t>0.25*0.75</a:t>
            </a:r>
            <a:endParaRPr lang="en-US" baseline="30000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200317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0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0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5" grpId="0"/>
      <p:bldP spid="16" grpId="0"/>
      <p:bldP spid="17" grpId="0"/>
      <p:bldP spid="19" grpId="0"/>
      <p:bldP spid="20" grpId="0"/>
      <p:bldP spid="21" grpId="0"/>
      <p:bldP spid="22" grpId="0"/>
      <p:bldP spid="23" grpId="0"/>
      <p:bldP spid="24" grpId="0"/>
      <p:bldP spid="25" grpId="0"/>
      <p:bldP spid="26" grpId="0"/>
      <p:bldP spid="27" grpId="0"/>
      <p:bldP spid="28" grpId="0"/>
      <p:bldP spid="2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Review of probability theory:</a:t>
            </a:r>
            <a:br>
              <a:rPr lang="en-US" dirty="0" smtClean="0"/>
            </a:br>
            <a:r>
              <a:rPr lang="en-US" b="1" dirty="0" smtClean="0"/>
              <a:t>probability of an event A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 smtClean="0"/>
                  <a:t>Defn: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b="0" i="1" smtClean="0">
                            <a:latin typeface="Cambria Math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/>
                          </a:rPr>
                          <m:t>Pr</m:t>
                        </m:r>
                      </m:fName>
                      <m:e>
                        <m:d>
                          <m:dPr>
                            <m:ctrlPr>
                              <a:rPr lang="en-US" b="0" i="1" smtClean="0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latin typeface="Cambria Math"/>
                              </a:rPr>
                              <m:t>𝐴</m:t>
                            </m:r>
                          </m:e>
                        </m:d>
                      </m:e>
                    </m:func>
                    <m:r>
                      <a:rPr lang="en-US" b="0" i="1" smtClean="0">
                        <a:latin typeface="Cambria Math"/>
                      </a:rPr>
                      <m:t>=</m:t>
                    </m:r>
                    <m:nary>
                      <m:naryPr>
                        <m:chr m:val="∑"/>
                        <m:supHide m:val="on"/>
                        <m:ctrlPr>
                          <a:rPr lang="en-US" b="0" i="1" smtClean="0">
                            <a:latin typeface="Cambria Math"/>
                          </a:rPr>
                        </m:ctrlPr>
                      </m:naryPr>
                      <m:sub>
                        <m:r>
                          <a:rPr lang="en-US" b="0" i="1" smtClean="0">
                            <a:latin typeface="Cambria Math"/>
                          </a:rPr>
                          <m:t>𝑜𝑢𝑡𝑐𝑜𝑚𝑒</m:t>
                        </m:r>
                        <m:r>
                          <a:rPr lang="en-US" b="0" i="1" smtClean="0">
                            <a:latin typeface="Cambria Math"/>
                          </a:rPr>
                          <m:t>∈</m:t>
                        </m:r>
                        <m:r>
                          <a:rPr lang="en-US" b="0" i="1" smtClean="0">
                            <a:latin typeface="Cambria Math"/>
                          </a:rPr>
                          <m:t>𝐴</m:t>
                        </m:r>
                      </m:sub>
                      <m:sup/>
                      <m:e>
                        <m:func>
                          <m:funcPr>
                            <m:ctrlPr>
                              <a:rPr lang="en-US" b="0" i="1" smtClean="0">
                                <a:latin typeface="Cambria Math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 b="0" i="0" smtClean="0">
                                <a:latin typeface="Cambria Math"/>
                              </a:rPr>
                              <m:t>Pr</m:t>
                            </m:r>
                          </m:fName>
                          <m:e>
                            <m:d>
                              <m:dPr>
                                <m:ctrlPr>
                                  <a:rPr lang="en-US" b="0" i="1" smtClean="0">
                                    <a:latin typeface="Cambria Math"/>
                                  </a:rPr>
                                </m:ctrlPr>
                              </m:dPr>
                              <m:e>
                                <m:r>
                                  <a:rPr lang="en-US" b="0" i="1" smtClean="0">
                                    <a:latin typeface="Cambria Math"/>
                                  </a:rPr>
                                  <m:t>𝑜𝑢𝑡𝑐𝑜𝑚𝑒</m:t>
                                </m:r>
                              </m:e>
                            </m:d>
                          </m:e>
                        </m:func>
                      </m:e>
                    </m:nary>
                    <m:r>
                      <a:rPr lang="en-US" b="0" i="1" smtClean="0">
                        <a:latin typeface="Cambria Math"/>
                      </a:rPr>
                      <m:t> </m:t>
                    </m:r>
                  </m:oMath>
                </a14:m>
                <a:endParaRPr lang="en-US" dirty="0" smtClean="0"/>
              </a:p>
              <a:p>
                <a:r>
                  <a:rPr lang="en-US" dirty="0" smtClean="0"/>
                  <a:t>Example:</a:t>
                </a:r>
              </a:p>
              <a:p>
                <a:pPr lvl="1"/>
                <a:r>
                  <a:rPr lang="en-US" dirty="0" err="1" smtClean="0"/>
                  <a:t>Pr</a:t>
                </a:r>
                <a:r>
                  <a:rPr lang="en-US" dirty="0" smtClean="0"/>
                  <a:t>(roll a die and get even number) = </a:t>
                </a:r>
                <a:r>
                  <a:rPr lang="en-US" dirty="0" err="1" smtClean="0"/>
                  <a:t>Pr</a:t>
                </a:r>
                <a:r>
                  <a:rPr lang="en-US" dirty="0" smtClean="0"/>
                  <a:t>(roll a 2) + </a:t>
                </a:r>
                <a:r>
                  <a:rPr lang="en-US" dirty="0" err="1" smtClean="0"/>
                  <a:t>Pr</a:t>
                </a:r>
                <a:r>
                  <a:rPr lang="en-US" dirty="0" smtClean="0"/>
                  <a:t>(roll a 4) + </a:t>
                </a:r>
                <a:r>
                  <a:rPr lang="en-US" dirty="0" err="1" smtClean="0"/>
                  <a:t>Pr</a:t>
                </a:r>
                <a:r>
                  <a:rPr lang="en-US" dirty="0" smtClean="0"/>
                  <a:t>(roll a 6)</a:t>
                </a:r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1630" t="-161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5047050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Review of probability theory:</a:t>
            </a:r>
            <a:br>
              <a:rPr lang="en-US" dirty="0" smtClean="0"/>
            </a:br>
            <a:r>
              <a:rPr lang="en-US" b="1" dirty="0" smtClean="0"/>
              <a:t>random variable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00600"/>
          </a:xfrm>
        </p:spPr>
        <p:txBody>
          <a:bodyPr>
            <a:normAutofit/>
          </a:bodyPr>
          <a:lstStyle/>
          <a:p>
            <a:r>
              <a:rPr lang="en-US" b="1" dirty="0" smtClean="0"/>
              <a:t>Idea: turn events into numbers</a:t>
            </a:r>
          </a:p>
          <a:p>
            <a:r>
              <a:rPr lang="en-US" dirty="0" smtClean="0"/>
              <a:t>Let S be a sample space</a:t>
            </a:r>
          </a:p>
          <a:p>
            <a:r>
              <a:rPr lang="en-US" dirty="0" err="1" smtClean="0"/>
              <a:t>Defn</a:t>
            </a:r>
            <a:r>
              <a:rPr lang="en-US" dirty="0" smtClean="0"/>
              <a:t>: mapping from events to real numbers</a:t>
            </a:r>
          </a:p>
          <a:p>
            <a:r>
              <a:rPr lang="en-US" dirty="0" smtClean="0"/>
              <a:t>Example:</a:t>
            </a:r>
          </a:p>
          <a:p>
            <a:pPr marL="457200" lvl="1" indent="0">
              <a:buNone/>
            </a:pPr>
            <a:r>
              <a:rPr lang="en-US" dirty="0" smtClean="0"/>
              <a:t>X = the number on a die after a roll</a:t>
            </a:r>
            <a:br>
              <a:rPr lang="en-US" dirty="0" smtClean="0"/>
            </a:br>
            <a:r>
              <a:rPr lang="en-US" dirty="0" smtClean="0"/>
              <a:t>event “rolling a 1” -&gt; 1</a:t>
            </a:r>
            <a:br>
              <a:rPr lang="en-US" dirty="0" smtClean="0"/>
            </a:br>
            <a:r>
              <a:rPr lang="en-US" dirty="0" smtClean="0"/>
              <a:t>event “rolling a 2” -&gt; 2</a:t>
            </a:r>
            <a:br>
              <a:rPr lang="en-US" dirty="0" smtClean="0"/>
            </a:br>
            <a:r>
              <a:rPr lang="en-US" dirty="0" smtClean="0"/>
              <a:t>…</a:t>
            </a:r>
            <a:br>
              <a:rPr lang="en-US" dirty="0" smtClean="0"/>
            </a:br>
            <a:r>
              <a:rPr lang="en-US" dirty="0" smtClean="0"/>
              <a:t>event “rolling a 6” -&gt; 6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4953000" y="4419600"/>
            <a:ext cx="3733800" cy="22860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Technically, X is a function,</a:t>
            </a:r>
            <a:br>
              <a:rPr lang="en-US" sz="2400" dirty="0" smtClean="0"/>
            </a:br>
            <a:r>
              <a:rPr lang="en-US" sz="2400" dirty="0" smtClean="0"/>
              <a:t>so we can write:</a:t>
            </a:r>
            <a:br>
              <a:rPr lang="en-US" sz="2400" dirty="0" smtClean="0"/>
            </a:br>
            <a:r>
              <a:rPr lang="en-US" sz="2400" dirty="0" smtClean="0"/>
              <a:t>X(rolling a 1) = 1</a:t>
            </a:r>
          </a:p>
          <a:p>
            <a:pPr algn="ctr"/>
            <a:r>
              <a:rPr lang="en-US" sz="2400" dirty="0" smtClean="0"/>
              <a:t>X(rolling a 2) = 2</a:t>
            </a:r>
            <a:br>
              <a:rPr lang="en-US" sz="2400" dirty="0" smtClean="0"/>
            </a:br>
            <a:r>
              <a:rPr lang="en-US" sz="2400" dirty="0" smtClean="0"/>
              <a:t>…</a:t>
            </a:r>
            <a:br>
              <a:rPr lang="en-US" sz="2400" dirty="0" smtClean="0"/>
            </a:br>
            <a:r>
              <a:rPr lang="en-US" sz="2400" dirty="0" smtClean="0"/>
              <a:t>X(rolling a 6) = 6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1686294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Review of probability theory:</a:t>
            </a:r>
            <a:br>
              <a:rPr lang="en-US" dirty="0" smtClean="0"/>
            </a:br>
            <a:r>
              <a:rPr lang="en-US" b="1" dirty="0" smtClean="0"/>
              <a:t>expected value of a random variable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1600200"/>
                <a:ext cx="8229600" cy="5105400"/>
              </a:xfrm>
            </p:spPr>
            <p:txBody>
              <a:bodyPr>
                <a:normAutofit fontScale="92500" lnSpcReduction="10000"/>
              </a:bodyPr>
              <a:lstStyle/>
              <a:p>
                <a:r>
                  <a:rPr lang="en-US" b="1" dirty="0" smtClean="0"/>
                  <a:t>Idea: “average” value of the random variable</a:t>
                </a:r>
              </a:p>
              <a:p>
                <a:r>
                  <a:rPr lang="en-US" dirty="0" smtClean="0"/>
                  <a:t>Remember: random variable </a:t>
                </a:r>
                <a:r>
                  <a:rPr lang="en-US" b="1" dirty="0" smtClean="0"/>
                  <a:t>X</a:t>
                </a:r>
                <a:r>
                  <a:rPr lang="en-US" dirty="0" smtClean="0"/>
                  <a:t> is a mapping from events in a sample space </a:t>
                </a:r>
                <a:r>
                  <a:rPr lang="en-US" b="1" dirty="0" smtClean="0"/>
                  <a:t>S</a:t>
                </a:r>
                <a:r>
                  <a:rPr lang="en-US" dirty="0" smtClean="0"/>
                  <a:t> to numbers</a:t>
                </a:r>
              </a:p>
              <a:p>
                <a:r>
                  <a:rPr lang="en-US" dirty="0" err="1" smtClean="0"/>
                  <a:t>Defn</a:t>
                </a:r>
                <a:r>
                  <a:rPr lang="en-US" dirty="0" smtClean="0"/>
                  <a:t>: Expected value of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b="0" i="0" smtClean="0">
                        <a:latin typeface="Cambria Math"/>
                      </a:rPr>
                      <m:t>X</m:t>
                    </m:r>
                    <m:r>
                      <a:rPr lang="en-US" b="0" i="0" smtClean="0">
                        <a:latin typeface="Cambria Math"/>
                      </a:rPr>
                      <m:t>=</m:t>
                    </m:r>
                    <m:r>
                      <m:rPr>
                        <m:sty m:val="p"/>
                      </m:rPr>
                      <a:rPr lang="en-US" b="0" i="0" smtClean="0">
                        <a:latin typeface="Cambria Math"/>
                      </a:rPr>
                      <m:t>E</m:t>
                    </m:r>
                    <m:d>
                      <m:dPr>
                        <m:begChr m:val="["/>
                        <m:endChr m:val="]"/>
                        <m:ctrlPr>
                          <a:rPr lang="en-US" b="0" i="1" smtClean="0">
                            <a:latin typeface="Cambria Math"/>
                          </a:rPr>
                        </m:ctrlPr>
                      </m:dPr>
                      <m:e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/>
                          </a:rPr>
                          <m:t>X</m:t>
                        </m:r>
                      </m:e>
                    </m:d>
                    <m:r>
                      <a:rPr lang="en-US" b="0" i="0" smtClean="0">
                        <a:latin typeface="Cambria Math"/>
                      </a:rPr>
                      <m:t>=</m:t>
                    </m:r>
                  </m:oMath>
                </a14:m>
                <a:r>
                  <a:rPr lang="en-US" b="0" i="0" dirty="0" smtClean="0">
                    <a:latin typeface="Cambria Math"/>
                  </a:rPr>
                  <a:t/>
                </a:r>
                <a:br>
                  <a:rPr lang="en-US" b="0" i="0" dirty="0" smtClean="0">
                    <a:latin typeface="Cambria Math"/>
                  </a:rPr>
                </a:br>
                <a14:m>
                  <m:oMath xmlns:m="http://schemas.openxmlformats.org/officeDocument/2006/math">
                    <m:r>
                      <a:rPr lang="en-US" b="0" i="0" smtClean="0">
                        <a:latin typeface="Cambria Math"/>
                      </a:rPr>
                      <m:t> </m:t>
                    </m:r>
                    <m:nary>
                      <m:naryPr>
                        <m:chr m:val="∑"/>
                        <m:supHide m:val="on"/>
                        <m:ctrlPr>
                          <a:rPr lang="en-US" b="0" i="1" smtClean="0">
                            <a:latin typeface="Cambria Math"/>
                          </a:rPr>
                        </m:ctrlPr>
                      </m:naryPr>
                      <m:sub>
                        <m:r>
                          <m:rPr>
                            <m:brk m:alnAt="7"/>
                          </m:rPr>
                          <a:rPr lang="en-US" b="0" i="1" smtClean="0">
                            <a:latin typeface="Cambria Math"/>
                          </a:rPr>
                          <m:t>𝑒</m:t>
                        </m:r>
                        <m:r>
                          <a:rPr lang="en-US" b="0" i="1" smtClean="0">
                            <a:latin typeface="Cambria Math"/>
                          </a:rPr>
                          <m:t>𝑣𝑒𝑛𝑡</m:t>
                        </m:r>
                        <m:r>
                          <a:rPr lang="en-US" b="0" i="1" smtClean="0">
                            <a:latin typeface="Cambria Math"/>
                          </a:rPr>
                          <m:t>∈</m:t>
                        </m:r>
                        <m:r>
                          <a:rPr lang="en-US" b="0" i="1" smtClean="0">
                            <a:latin typeface="Cambria Math"/>
                          </a:rPr>
                          <m:t>𝑆</m:t>
                        </m:r>
                      </m:sub>
                      <m:sup/>
                      <m:e>
                        <m:r>
                          <a:rPr lang="en-US" b="0" i="1" smtClean="0">
                            <a:latin typeface="Cambria Math"/>
                          </a:rPr>
                          <m:t>𝑋</m:t>
                        </m:r>
                        <m:d>
                          <m:dPr>
                            <m:ctrlPr>
                              <a:rPr lang="en-US" b="0" i="1" smtClean="0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latin typeface="Cambria Math"/>
                              </a:rPr>
                              <m:t>𝑒𝑣𝑒𝑛𝑡</m:t>
                            </m:r>
                          </m:e>
                        </m:d>
                        <m:func>
                          <m:funcPr>
                            <m:ctrlPr>
                              <a:rPr lang="en-US" b="0" i="1" smtClean="0">
                                <a:latin typeface="Cambria Math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 b="0" i="0" smtClean="0">
                                <a:latin typeface="Cambria Math"/>
                              </a:rPr>
                              <m:t>Pr</m:t>
                            </m:r>
                          </m:fName>
                          <m:e>
                            <m:d>
                              <m:dPr>
                                <m:ctrlPr>
                                  <a:rPr lang="en-US" b="0" i="1" smtClean="0">
                                    <a:latin typeface="Cambria Math"/>
                                  </a:rPr>
                                </m:ctrlPr>
                              </m:dPr>
                              <m:e>
                                <m:r>
                                  <a:rPr lang="en-US" b="0" i="1" smtClean="0">
                                    <a:latin typeface="Cambria Math"/>
                                  </a:rPr>
                                  <m:t>𝑋</m:t>
                                </m:r>
                                <m:r>
                                  <a:rPr lang="en-US" b="0" i="1" smtClean="0">
                                    <a:latin typeface="Cambria Math"/>
                                  </a:rPr>
                                  <m:t>=</m:t>
                                </m:r>
                                <m:r>
                                  <a:rPr lang="en-US" b="0" i="1" smtClean="0">
                                    <a:latin typeface="Cambria Math"/>
                                  </a:rPr>
                                  <m:t>𝑋</m:t>
                                </m:r>
                                <m:d>
                                  <m:dPr>
                                    <m:ctrlPr>
                                      <a:rPr lang="en-US" b="0" i="1" smtClean="0">
                                        <a:latin typeface="Cambria Math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b="0" i="1" smtClean="0">
                                        <a:latin typeface="Cambria Math"/>
                                      </a:rPr>
                                      <m:t>𝑒𝑣𝑒𝑛𝑡</m:t>
                                    </m:r>
                                  </m:e>
                                </m:d>
                              </m:e>
                            </m:d>
                          </m:e>
                        </m:func>
                        <m:r>
                          <a:rPr lang="en-US" b="0" i="1" smtClean="0">
                            <a:latin typeface="Cambria Math"/>
                          </a:rPr>
                          <m:t> </m:t>
                        </m:r>
                      </m:e>
                    </m:nary>
                    <m:r>
                      <a:rPr lang="en-US" b="0" i="1" smtClean="0">
                        <a:latin typeface="Cambria Math"/>
                      </a:rPr>
                      <m:t> </m:t>
                    </m:r>
                  </m:oMath>
                </a14:m>
                <a:endParaRPr lang="en-US" dirty="0" smtClean="0"/>
              </a:p>
              <a:p>
                <a:r>
                  <a:rPr lang="en-US" dirty="0" smtClean="0"/>
                  <a:t>Short form: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b="0" i="0" smtClean="0">
                        <a:latin typeface="Cambria Math"/>
                      </a:rPr>
                      <m:t>E</m:t>
                    </m:r>
                    <m:d>
                      <m:dPr>
                        <m:begChr m:val="["/>
                        <m:endChr m:val="]"/>
                        <m:ctrlPr>
                          <a:rPr lang="en-US" b="0" i="1" smtClean="0">
                            <a:latin typeface="Cambria Math"/>
                          </a:rPr>
                        </m:ctrlPr>
                      </m:dPr>
                      <m:e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/>
                          </a:rPr>
                          <m:t>X</m:t>
                        </m:r>
                      </m:e>
                    </m:d>
                    <m:r>
                      <a:rPr lang="en-US" b="0" i="0" smtClean="0">
                        <a:latin typeface="Cambria Math"/>
                      </a:rPr>
                      <m:t>= </m:t>
                    </m:r>
                    <m:nary>
                      <m:naryPr>
                        <m:chr m:val="∑"/>
                        <m:supHide m:val="on"/>
                        <m:ctrlPr>
                          <a:rPr lang="en-US" b="0" i="1" smtClean="0">
                            <a:latin typeface="Cambria Math"/>
                          </a:rPr>
                        </m:ctrlPr>
                      </m:naryPr>
                      <m:sub>
                        <m:r>
                          <a:rPr lang="en-US" b="0" i="1" smtClean="0">
                            <a:latin typeface="Cambria Math"/>
                          </a:rPr>
                          <m:t>𝑥</m:t>
                        </m:r>
                      </m:sub>
                      <m:sup/>
                      <m:e>
                        <m:r>
                          <a:rPr lang="en-US" b="0" i="1" smtClean="0">
                            <a:latin typeface="Cambria Math"/>
                          </a:rPr>
                          <m:t> </m:t>
                        </m:r>
                        <m:r>
                          <a:rPr lang="en-US" b="0" i="1" smtClean="0">
                            <a:latin typeface="Cambria Math"/>
                          </a:rPr>
                          <m:t>𝑥</m:t>
                        </m:r>
                        <m:func>
                          <m:funcPr>
                            <m:ctrlPr>
                              <a:rPr lang="en-US" b="0" i="1" smtClean="0">
                                <a:latin typeface="Cambria Math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 b="0" i="0" smtClean="0">
                                <a:latin typeface="Cambria Math"/>
                              </a:rPr>
                              <m:t>Pr</m:t>
                            </m:r>
                          </m:fName>
                          <m:e>
                            <m:d>
                              <m:dPr>
                                <m:ctrlPr>
                                  <a:rPr lang="en-US" b="0" i="1" smtClean="0">
                                    <a:latin typeface="Cambria Math"/>
                                  </a:rPr>
                                </m:ctrlPr>
                              </m:dPr>
                              <m:e>
                                <m:r>
                                  <a:rPr lang="en-US" b="0" i="1" smtClean="0">
                                    <a:latin typeface="Cambria Math"/>
                                  </a:rPr>
                                  <m:t>𝑋</m:t>
                                </m:r>
                                <m:r>
                                  <a:rPr lang="en-US" b="0" i="1" smtClean="0">
                                    <a:latin typeface="Cambria Math"/>
                                  </a:rPr>
                                  <m:t>=</m:t>
                                </m:r>
                                <m:r>
                                  <a:rPr lang="en-US" b="0" i="1" smtClean="0">
                                    <a:latin typeface="Cambria Math"/>
                                  </a:rPr>
                                  <m:t>𝑥</m:t>
                                </m:r>
                              </m:e>
                            </m:d>
                          </m:e>
                        </m:func>
                      </m:e>
                    </m:nary>
                  </m:oMath>
                </a14:m>
                <a:endParaRPr lang="en-US" dirty="0" smtClean="0"/>
              </a:p>
              <a:p>
                <a:r>
                  <a:rPr lang="en-US" dirty="0" smtClean="0"/>
                  <a:t>Example: X = number on die after rolling</a:t>
                </a:r>
              </a:p>
              <a:p>
                <a:pPr marL="457200" lvl="1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𝐸</m:t>
                      </m:r>
                      <m:d>
                        <m:dPr>
                          <m:begChr m:val="["/>
                          <m:endChr m:val="]"/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/>
                            </a:rPr>
                            <m:t>𝑋</m:t>
                          </m:r>
                        </m:e>
                      </m:d>
                      <m:r>
                        <a:rPr lang="en-US" b="0" i="1" smtClean="0">
                          <a:latin typeface="Cambria Math"/>
                        </a:rPr>
                        <m:t>=</m:t>
                      </m:r>
                      <m:nary>
                        <m:naryPr>
                          <m:chr m:val="∑"/>
                          <m:supHide m:val="on"/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naryPr>
                        <m:sub>
                          <m:r>
                            <a:rPr lang="en-US" b="0" i="1" smtClean="0">
                              <a:latin typeface="Cambria Math"/>
                            </a:rPr>
                            <m:t>1≤</m:t>
                          </m:r>
                          <m:r>
                            <a:rPr lang="en-US" b="0" i="1" smtClean="0">
                              <a:latin typeface="Cambria Math"/>
                            </a:rPr>
                            <m:t>𝑥</m:t>
                          </m:r>
                          <m:r>
                            <a:rPr lang="en-US" b="0" i="1" smtClean="0">
                              <a:latin typeface="Cambria Math"/>
                            </a:rPr>
                            <m:t>≤6</m:t>
                          </m:r>
                        </m:sub>
                        <m:sup/>
                        <m:e>
                          <m:r>
                            <a:rPr lang="en-US" b="0" i="1" smtClean="0">
                              <a:latin typeface="Cambria Math"/>
                            </a:rPr>
                            <m:t> </m:t>
                          </m:r>
                          <m:r>
                            <a:rPr lang="en-US" b="0" i="1" smtClean="0">
                              <a:latin typeface="Cambria Math"/>
                            </a:rPr>
                            <m:t>𝑥</m:t>
                          </m:r>
                          <m:func>
                            <m:funcPr>
                              <m:ctrlPr>
                                <a:rPr lang="en-US" b="0" i="1" smtClean="0">
                                  <a:latin typeface="Cambria Math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 b="0" i="0" smtClean="0">
                                  <a:latin typeface="Cambria Math"/>
                                </a:rPr>
                                <m:t>Pr</m:t>
                              </m:r>
                            </m:fName>
                            <m:e>
                              <m:d>
                                <m:dPr>
                                  <m:ctrlPr>
                                    <a:rPr lang="en-US" b="0" i="1" smtClean="0">
                                      <a:latin typeface="Cambria Math"/>
                                    </a:rPr>
                                  </m:ctrlPr>
                                </m:dPr>
                                <m:e>
                                  <m:r>
                                    <a:rPr lang="en-US" b="0" i="1" smtClean="0">
                                      <a:latin typeface="Cambria Math"/>
                                    </a:rPr>
                                    <m:t>𝑋</m:t>
                                  </m:r>
                                  <m:r>
                                    <a:rPr lang="en-US" b="0" i="1" smtClean="0">
                                      <a:latin typeface="Cambria Math"/>
                                    </a:rPr>
                                    <m:t>=</m:t>
                                  </m:r>
                                  <m:r>
                                    <a:rPr lang="en-US" b="0" i="1" smtClean="0">
                                      <a:latin typeface="Cambria Math"/>
                                    </a:rPr>
                                    <m:t>𝑥</m:t>
                                  </m:r>
                                </m:e>
                              </m:d>
                            </m:e>
                          </m:func>
                        </m:e>
                      </m:nary>
                      <m:r>
                        <a:rPr lang="en-US" b="0" i="1" smtClean="0">
                          <a:latin typeface="Cambria Math"/>
                        </a:rPr>
                        <m:t>=1</m:t>
                      </m:r>
                      <m:f>
                        <m:f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en-US" b="0" i="1" smtClean="0">
                              <a:latin typeface="Cambria Math"/>
                            </a:rPr>
                            <m:t>6</m:t>
                          </m:r>
                        </m:den>
                      </m:f>
                      <m:r>
                        <a:rPr lang="en-US" b="0" i="1" smtClean="0">
                          <a:latin typeface="Cambria Math"/>
                        </a:rPr>
                        <m:t>+2</m:t>
                      </m:r>
                      <m:f>
                        <m:f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en-US" b="0" i="1" smtClean="0">
                              <a:latin typeface="Cambria Math"/>
                            </a:rPr>
                            <m:t>6</m:t>
                          </m:r>
                        </m:den>
                      </m:f>
                      <m:r>
                        <a:rPr lang="en-US" b="0" i="1" smtClean="0">
                          <a:latin typeface="Cambria Math"/>
                        </a:rPr>
                        <m:t>+…+6</m:t>
                      </m:r>
                      <m:f>
                        <m:f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en-US" b="0" i="1" smtClean="0">
                              <a:latin typeface="Cambria Math"/>
                            </a:rPr>
                            <m:t>6</m:t>
                          </m:r>
                        </m:den>
                      </m:f>
                      <m:r>
                        <a:rPr lang="en-US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/>
                            </a:rPr>
                            <m:t>7</m:t>
                          </m:r>
                        </m:num>
                        <m:den>
                          <m:r>
                            <a:rPr lang="en-US" b="0" i="1" smtClean="0">
                              <a:latin typeface="Cambria Math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600200"/>
                <a:ext cx="8229600" cy="5105400"/>
              </a:xfrm>
              <a:blipFill rotWithShape="1">
                <a:blip r:embed="rId2"/>
                <a:stretch>
                  <a:fillRect l="-1481" t="-2389" r="-125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Rectangle 3"/>
          <p:cNvSpPr/>
          <p:nvPr/>
        </p:nvSpPr>
        <p:spPr>
          <a:xfrm>
            <a:off x="7086600" y="4525617"/>
            <a:ext cx="1931504" cy="4572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Here, x = X(event)</a:t>
            </a:r>
            <a:endParaRPr lang="en-US" dirty="0"/>
          </a:p>
        </p:txBody>
      </p:sp>
      <p:cxnSp>
        <p:nvCxnSpPr>
          <p:cNvPr id="6" name="Straight Arrow Connector 5"/>
          <p:cNvCxnSpPr>
            <a:stCxn id="4" idx="1"/>
          </p:cNvCxnSpPr>
          <p:nvPr/>
        </p:nvCxnSpPr>
        <p:spPr>
          <a:xfrm flipH="1">
            <a:off x="6629400" y="4754217"/>
            <a:ext cx="45720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39807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1004</TotalTime>
  <Words>1627</Words>
  <Application>Microsoft Office PowerPoint</Application>
  <PresentationFormat>On-screen Show (4:3)</PresentationFormat>
  <Paragraphs>169</Paragraphs>
  <Slides>23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4" baseType="lpstr">
      <vt:lpstr>Office Theme</vt:lpstr>
      <vt:lpstr>Probability theory and average-case complexity</vt:lpstr>
      <vt:lpstr>Review of probability theory</vt:lpstr>
      <vt:lpstr>Review of probability theory: outcome</vt:lpstr>
      <vt:lpstr>Review of probability theory: event</vt:lpstr>
      <vt:lpstr>Review of probability theory: sample space</vt:lpstr>
      <vt:lpstr>Review of probability theory: probability distribution</vt:lpstr>
      <vt:lpstr>Review of probability theory: probability of an event A</vt:lpstr>
      <vt:lpstr>Review of probability theory: random variable</vt:lpstr>
      <vt:lpstr>Review of probability theory: expected value of a random variable</vt:lpstr>
      <vt:lpstr>Expected running time of an algorithm</vt:lpstr>
      <vt:lpstr>Expected running time of an algorithm</vt:lpstr>
      <vt:lpstr>Expected running time of an algorithm</vt:lpstr>
      <vt:lpstr>Example time!</vt:lpstr>
      <vt:lpstr>Example time: searching an array</vt:lpstr>
      <vt:lpstr>Grouping inputs by how long they take</vt:lpstr>
      <vt:lpstr>Using a random variable to capture running time</vt:lpstr>
      <vt:lpstr>What about a probability distribution?</vt:lpstr>
      <vt:lpstr>Computing the average running time</vt:lpstr>
      <vt:lpstr>The final answer</vt:lpstr>
      <vt:lpstr>Slightly harder problem: L[1..n]</vt:lpstr>
      <vt:lpstr>Computing E[T]: part 1</vt:lpstr>
      <vt:lpstr>Computing E[T]: part 2</vt:lpstr>
      <vt:lpstr>Computing E[T]: part 3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Trevor Brown</dc:creator>
  <cp:lastModifiedBy>Trevor Brown</cp:lastModifiedBy>
  <cp:revision>29</cp:revision>
  <dcterms:created xsi:type="dcterms:W3CDTF">2013-01-31T09:42:29Z</dcterms:created>
  <dcterms:modified xsi:type="dcterms:W3CDTF">2014-02-07T00:21:55Z</dcterms:modified>
</cp:coreProperties>
</file>