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58" r:id="rId11"/>
    <p:sldId id="257" r:id="rId12"/>
    <p:sldId id="268" r:id="rId13"/>
    <p:sldId id="276" r:id="rId14"/>
    <p:sldId id="282" r:id="rId15"/>
    <p:sldId id="283" r:id="rId16"/>
    <p:sldId id="279" r:id="rId17"/>
    <p:sldId id="284" r:id="rId18"/>
    <p:sldId id="286" r:id="rId19"/>
    <p:sldId id="277" r:id="rId20"/>
    <p:sldId id="287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912" y="-23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763A23-B246-4D8E-9567-7C1D341F1ED9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EFCAC-BED8-4633-9B37-C172745A0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11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AA84-4D74-4F4B-9306-48C09D7E8821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52A1-C0E3-40E2-80A5-65437FC3C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010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AA84-4D74-4F4B-9306-48C09D7E8821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52A1-C0E3-40E2-80A5-65437FC3C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013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AA84-4D74-4F4B-9306-48C09D7E8821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52A1-C0E3-40E2-80A5-65437FC3C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7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AA84-4D74-4F4B-9306-48C09D7E8821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52A1-C0E3-40E2-80A5-65437FC3C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30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AA84-4D74-4F4B-9306-48C09D7E8821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52A1-C0E3-40E2-80A5-65437FC3C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959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AA84-4D74-4F4B-9306-48C09D7E8821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52A1-C0E3-40E2-80A5-65437FC3C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420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AA84-4D74-4F4B-9306-48C09D7E8821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52A1-C0E3-40E2-80A5-65437FC3C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61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AA84-4D74-4F4B-9306-48C09D7E8821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52A1-C0E3-40E2-80A5-65437FC3C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703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AA84-4D74-4F4B-9306-48C09D7E8821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52A1-C0E3-40E2-80A5-65437FC3C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73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AA84-4D74-4F4B-9306-48C09D7E8821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52A1-C0E3-40E2-80A5-65437FC3C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515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AA84-4D74-4F4B-9306-48C09D7E8821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52A1-C0E3-40E2-80A5-65437FC3C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520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CAA84-4D74-4F4B-9306-48C09D7E8821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D52A1-C0E3-40E2-80A5-65437FC3C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81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Augmenting AVL trees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1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Harder </a:t>
            </a:r>
            <a:r>
              <a:rPr lang="en-US" dirty="0" smtClean="0"/>
              <a:t>problem: scheduling conflicts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3962399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Your calendar contains a bunch of time </a:t>
            </a:r>
            <a:r>
              <a:rPr lang="en-US" b="1" dirty="0" smtClean="0"/>
              <a:t>intervals [</a:t>
            </a:r>
            <a:r>
              <a:rPr lang="en-US" b="1" dirty="0" err="1" smtClean="0"/>
              <a:t>lo,hi</a:t>
            </a:r>
            <a:r>
              <a:rPr lang="en-US" b="1" dirty="0" smtClean="0"/>
              <a:t>]</a:t>
            </a:r>
            <a:r>
              <a:rPr lang="en-US" dirty="0" smtClean="0"/>
              <a:t> where you are busy</a:t>
            </a:r>
          </a:p>
          <a:p>
            <a:r>
              <a:rPr lang="en-US" dirty="0" smtClean="0"/>
              <a:t>We want to be </a:t>
            </a:r>
            <a:r>
              <a:rPr lang="en-US" dirty="0" smtClean="0"/>
              <a:t>able to quickly tell whether a new booking conflicts with an earlier booking.</a:t>
            </a:r>
            <a:endParaRPr lang="en-US" dirty="0"/>
          </a:p>
        </p:txBody>
      </p:sp>
      <p:pic>
        <p:nvPicPr>
          <p:cNvPr id="4" name="Picture 2" descr="http://novicenolonger.com/wp-content/uploads/2013/11/busy-calenda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5543" y="2438400"/>
            <a:ext cx="4200525" cy="2400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799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Breaking the problem 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You must </a:t>
            </a:r>
            <a:r>
              <a:rPr lang="en-US" b="1" dirty="0" smtClean="0"/>
              <a:t>design a data structure </a:t>
            </a:r>
            <a:r>
              <a:rPr lang="en-US" dirty="0" smtClean="0"/>
              <a:t>D to </a:t>
            </a:r>
            <a:r>
              <a:rPr lang="en-US" dirty="0" smtClean="0"/>
              <a:t>efficiently do:</a:t>
            </a:r>
          </a:p>
          <a:p>
            <a:pPr lvl="1"/>
            <a:r>
              <a:rPr lang="en-US" b="1" dirty="0" smtClean="0"/>
              <a:t>Insert(D; x): </a:t>
            </a:r>
            <a:r>
              <a:rPr lang="en-US" dirty="0" smtClean="0"/>
              <a:t>Insert interval x into D.</a:t>
            </a:r>
            <a:endParaRPr lang="en-US" dirty="0" smtClean="0"/>
          </a:p>
          <a:p>
            <a:pPr lvl="1"/>
            <a:r>
              <a:rPr lang="en-US" b="1" dirty="0" smtClean="0"/>
              <a:t>Delete(D; x): </a:t>
            </a:r>
            <a:r>
              <a:rPr lang="en-US" dirty="0" smtClean="0"/>
              <a:t>Delete interval x from D.</a:t>
            </a:r>
            <a:endParaRPr lang="en-US" dirty="0" smtClean="0"/>
          </a:p>
          <a:p>
            <a:pPr lvl="1"/>
            <a:r>
              <a:rPr lang="en-US" b="1" dirty="0" smtClean="0"/>
              <a:t>Search(D</a:t>
            </a:r>
            <a:r>
              <a:rPr lang="en-US" b="1" dirty="0" smtClean="0"/>
              <a:t>; </a:t>
            </a:r>
            <a:r>
              <a:rPr lang="en-US" b="1" dirty="0" smtClean="0"/>
              <a:t>x): </a:t>
            </a:r>
            <a:r>
              <a:rPr lang="en-US" dirty="0" smtClean="0"/>
              <a:t>If D contains an interval that overlaps with x, return </a:t>
            </a:r>
            <a:r>
              <a:rPr lang="en-US" i="1" dirty="0" smtClean="0"/>
              <a:t>any </a:t>
            </a:r>
            <a:r>
              <a:rPr lang="en-US" dirty="0" smtClean="0"/>
              <a:t>such interval. Otherwise, return null.</a:t>
            </a:r>
          </a:p>
          <a:p>
            <a:r>
              <a:rPr lang="en-US" b="1" dirty="0" smtClean="0"/>
              <a:t>All </a:t>
            </a:r>
            <a:r>
              <a:rPr lang="en-US" b="1" dirty="0" smtClean="0"/>
              <a:t>functions must run in O(</a:t>
            </a:r>
            <a:r>
              <a:rPr lang="en-US" b="1" dirty="0" err="1" smtClean="0"/>
              <a:t>lg</a:t>
            </a:r>
            <a:r>
              <a:rPr lang="en-US" b="1" dirty="0" smtClean="0"/>
              <a:t> n)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3733800"/>
            <a:ext cx="7010400" cy="1295400"/>
          </a:xfrm>
          <a:prstGeom prst="rect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324600" y="4648200"/>
            <a:ext cx="2667000" cy="762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The hard part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444906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Figuring out the data </a:t>
            </a:r>
            <a:r>
              <a:rPr lang="en-US" dirty="0" smtClean="0"/>
              <a:t>structure - 1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915400" cy="5410200"/>
          </a:xfrm>
        </p:spPr>
        <p:txBody>
          <a:bodyPr>
            <a:normAutofit/>
          </a:bodyPr>
          <a:lstStyle/>
          <a:p>
            <a:r>
              <a:rPr lang="en-US" b="1" dirty="0" smtClean="0"/>
              <a:t>Iterative </a:t>
            </a:r>
            <a:r>
              <a:rPr lang="en-US" b="1" dirty="0" smtClean="0"/>
              <a:t>process; </a:t>
            </a:r>
            <a:r>
              <a:rPr lang="en-US" b="1" u="sng" dirty="0" smtClean="0"/>
              <a:t>HARD</a:t>
            </a:r>
            <a:r>
              <a:rPr lang="en-US" b="1" dirty="0" smtClean="0"/>
              <a:t> to </a:t>
            </a:r>
            <a:r>
              <a:rPr lang="en-US" b="1" dirty="0" smtClean="0"/>
              <a:t>get </a:t>
            </a:r>
            <a:r>
              <a:rPr lang="en-US" b="1" dirty="0" smtClean="0"/>
              <a:t>right </a:t>
            </a:r>
            <a:r>
              <a:rPr lang="en-US" b="1" dirty="0" smtClean="0"/>
              <a:t>the first time</a:t>
            </a:r>
            <a:r>
              <a:rPr lang="en-US" b="1" dirty="0" smtClean="0"/>
              <a:t>!</a:t>
            </a:r>
          </a:p>
          <a:p>
            <a:r>
              <a:rPr lang="en-US" dirty="0" smtClean="0"/>
              <a:t>Need a way to insert intervals into the tree</a:t>
            </a:r>
          </a:p>
          <a:p>
            <a:pPr lvl="1"/>
            <a:r>
              <a:rPr lang="en-US" dirty="0" smtClean="0"/>
              <a:t>Use low end-point of interval as the key</a:t>
            </a:r>
            <a:endParaRPr lang="en-US" dirty="0"/>
          </a:p>
          <a:p>
            <a:r>
              <a:rPr lang="en-US" dirty="0" smtClean="0"/>
              <a:t>Example tree:</a:t>
            </a:r>
          </a:p>
        </p:txBody>
      </p:sp>
      <p:sp>
        <p:nvSpPr>
          <p:cNvPr id="4" name="Rectangle 3"/>
          <p:cNvSpPr/>
          <p:nvPr/>
        </p:nvSpPr>
        <p:spPr>
          <a:xfrm>
            <a:off x="2318657" y="5715000"/>
            <a:ext cx="762000" cy="381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8, 16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971800" y="4800600"/>
            <a:ext cx="762000" cy="381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26, 36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635830" y="5715000"/>
            <a:ext cx="762000" cy="381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29, 36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267200" y="3886200"/>
            <a:ext cx="762000" cy="381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30, 34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562600" y="4800600"/>
            <a:ext cx="762000" cy="381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60, 80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909454" y="5715000"/>
            <a:ext cx="762000" cy="381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48, 52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7" idx="2"/>
            <a:endCxn id="5" idx="0"/>
          </p:cNvCxnSpPr>
          <p:nvPr/>
        </p:nvCxnSpPr>
        <p:spPr>
          <a:xfrm flipH="1">
            <a:off x="3352800" y="4267200"/>
            <a:ext cx="1295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2"/>
            <a:endCxn id="4" idx="0"/>
          </p:cNvCxnSpPr>
          <p:nvPr/>
        </p:nvCxnSpPr>
        <p:spPr>
          <a:xfrm flipH="1">
            <a:off x="2699657" y="5181600"/>
            <a:ext cx="653143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2"/>
            <a:endCxn id="6" idx="0"/>
          </p:cNvCxnSpPr>
          <p:nvPr/>
        </p:nvCxnSpPr>
        <p:spPr>
          <a:xfrm>
            <a:off x="3352800" y="5181600"/>
            <a:ext cx="66403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2"/>
            <a:endCxn id="9" idx="0"/>
          </p:cNvCxnSpPr>
          <p:nvPr/>
        </p:nvCxnSpPr>
        <p:spPr>
          <a:xfrm flipH="1">
            <a:off x="5290454" y="5181600"/>
            <a:ext cx="653146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7" idx="2"/>
            <a:endCxn id="8" idx="0"/>
          </p:cNvCxnSpPr>
          <p:nvPr/>
        </p:nvCxnSpPr>
        <p:spPr>
          <a:xfrm>
            <a:off x="4648200" y="4267200"/>
            <a:ext cx="1295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809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Figuring out the data </a:t>
            </a:r>
            <a:r>
              <a:rPr lang="en-US" dirty="0" smtClean="0"/>
              <a:t>structure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534400" cy="5410200"/>
          </a:xfrm>
        </p:spPr>
        <p:txBody>
          <a:bodyPr>
            <a:normAutofit/>
          </a:bodyPr>
          <a:lstStyle/>
          <a:p>
            <a:r>
              <a:rPr lang="en-US" b="1" dirty="0" smtClean="0"/>
              <a:t>What </a:t>
            </a:r>
            <a:r>
              <a:rPr lang="en-US" b="1" dirty="0" smtClean="0"/>
              <a:t>function do we want to compute?</a:t>
            </a:r>
          </a:p>
          <a:p>
            <a:pPr lvl="1"/>
            <a:r>
              <a:rPr lang="en-US" dirty="0" smtClean="0"/>
              <a:t>Does an interval x intersect any interval in the tree?</a:t>
            </a:r>
            <a:endParaRPr lang="en-US" sz="2000" dirty="0" smtClean="0"/>
          </a:p>
          <a:p>
            <a:r>
              <a:rPr lang="en-US" b="1" dirty="0" smtClean="0"/>
              <a:t>What info should we store at each node u</a:t>
            </a:r>
            <a:r>
              <a:rPr lang="en-US" b="1" dirty="0" smtClean="0"/>
              <a:t>?</a:t>
            </a:r>
          </a:p>
          <a:p>
            <a:pPr lvl="1"/>
            <a:r>
              <a:rPr lang="en-US" b="1" i="1" dirty="0" err="1" smtClean="0"/>
              <a:t>Mhi</a:t>
            </a:r>
            <a:r>
              <a:rPr lang="en-US" b="1" i="1" dirty="0" smtClean="0"/>
              <a:t>(u) = </a:t>
            </a:r>
            <a:r>
              <a:rPr lang="en-US" i="1" dirty="0" smtClean="0"/>
              <a:t>Maximum </a:t>
            </a:r>
            <a:r>
              <a:rPr lang="en-US" b="1" i="1" dirty="0" smtClean="0"/>
              <a:t>high endpoint</a:t>
            </a:r>
            <a:r>
              <a:rPr lang="en-US" i="1" dirty="0" smtClean="0"/>
              <a:t> of any node in the </a:t>
            </a:r>
            <a:r>
              <a:rPr lang="en-US" i="1" dirty="0" err="1" smtClean="0"/>
              <a:t>subtree</a:t>
            </a:r>
            <a:r>
              <a:rPr lang="en-US" i="1" dirty="0" smtClean="0"/>
              <a:t>.</a:t>
            </a:r>
            <a:endParaRPr lang="en-US" sz="2200" i="1" dirty="0"/>
          </a:p>
          <a:p>
            <a:r>
              <a:rPr lang="en-US" b="1" dirty="0" smtClean="0"/>
              <a:t>How can we </a:t>
            </a:r>
            <a:r>
              <a:rPr lang="en-US" b="1" dirty="0" smtClean="0"/>
              <a:t>use the info stored at each node to compute the desired function</a:t>
            </a:r>
            <a:r>
              <a:rPr lang="en-US" dirty="0" smtClean="0"/>
              <a:t> (by </a:t>
            </a:r>
            <a:r>
              <a:rPr lang="en-US" dirty="0" smtClean="0"/>
              <a:t>looking at </a:t>
            </a:r>
            <a:r>
              <a:rPr lang="en-US" dirty="0" smtClean="0"/>
              <a:t>a </a:t>
            </a:r>
            <a:r>
              <a:rPr lang="en-US" u="sng" dirty="0" smtClean="0"/>
              <a:t>small</a:t>
            </a:r>
            <a:r>
              <a:rPr lang="en-US" dirty="0" smtClean="0"/>
              <a:t> number of </a:t>
            </a:r>
            <a:r>
              <a:rPr lang="en-US" dirty="0" smtClean="0"/>
              <a:t>nodes)?</a:t>
            </a:r>
          </a:p>
          <a:p>
            <a:r>
              <a:rPr lang="en-US" dirty="0" smtClean="0"/>
              <a:t>Start by computing whether an interval x intersects any interval </a:t>
            </a:r>
            <a:r>
              <a:rPr lang="en-US" b="1" dirty="0" smtClean="0"/>
              <a:t>in a </a:t>
            </a:r>
            <a:r>
              <a:rPr lang="en-US" b="1" dirty="0" err="1" smtClean="0"/>
              <a:t>subtree</a:t>
            </a:r>
            <a:r>
              <a:rPr lang="en-US" dirty="0" smtClean="0"/>
              <a:t>.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88438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Algorithm for Search within a </a:t>
            </a:r>
            <a:r>
              <a:rPr lang="en-US" dirty="0" err="1" smtClean="0"/>
              <a:t>subtree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106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Search(lo, hi, u):</a:t>
            </a:r>
          </a:p>
          <a:p>
            <a:pPr marL="457200" lvl="1" indent="0">
              <a:buNone/>
            </a:pPr>
            <a:r>
              <a:rPr lang="en-US" sz="2400" dirty="0"/>
              <a:t>i</a:t>
            </a:r>
            <a:r>
              <a:rPr lang="en-US" sz="2400" dirty="0" smtClean="0"/>
              <a:t>f u is null then return null</a:t>
            </a:r>
          </a:p>
        </p:txBody>
      </p:sp>
      <p:sp>
        <p:nvSpPr>
          <p:cNvPr id="7" name="Rectangle 6"/>
          <p:cNvSpPr/>
          <p:nvPr/>
        </p:nvSpPr>
        <p:spPr>
          <a:xfrm>
            <a:off x="2971800" y="990600"/>
            <a:ext cx="6019800" cy="838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Returns an interval in the </a:t>
            </a:r>
            <a:r>
              <a:rPr lang="en-US" sz="2400" dirty="0" err="1" smtClean="0"/>
              <a:t>subtree</a:t>
            </a:r>
            <a:r>
              <a:rPr lang="en-US" sz="2400" dirty="0" smtClean="0"/>
              <a:t> rooted at u that intersects [lo, hi]</a:t>
            </a:r>
            <a:endParaRPr lang="en-US" sz="2400" dirty="0"/>
          </a:p>
        </p:txBody>
      </p:sp>
      <p:cxnSp>
        <p:nvCxnSpPr>
          <p:cNvPr id="8" name="Straight Arrow Connector 7"/>
          <p:cNvCxnSpPr>
            <a:stCxn id="7" idx="1"/>
          </p:cNvCxnSpPr>
          <p:nvPr/>
        </p:nvCxnSpPr>
        <p:spPr>
          <a:xfrm flipH="1">
            <a:off x="2438400" y="1409700"/>
            <a:ext cx="533400" cy="1905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145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Algorithm for Search within a </a:t>
            </a:r>
            <a:r>
              <a:rPr lang="en-US" dirty="0" err="1" smtClean="0"/>
              <a:t>subtree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106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Search(lo, hi, u):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f u is null then return null</a:t>
            </a:r>
          </a:p>
          <a:p>
            <a:pPr marL="457200" lvl="1" indent="0">
              <a:buNone/>
            </a:pPr>
            <a:r>
              <a:rPr lang="en-US" sz="2400" dirty="0"/>
              <a:t>if [lo, hi] intersects [lo(u), hi(u)] then return [lo(u), hi(u</a:t>
            </a:r>
            <a:r>
              <a:rPr lang="en-US" sz="2400" dirty="0" smtClean="0"/>
              <a:t>)]</a:t>
            </a:r>
          </a:p>
        </p:txBody>
      </p:sp>
      <p:sp>
        <p:nvSpPr>
          <p:cNvPr id="4" name="Rectangle 3"/>
          <p:cNvSpPr/>
          <p:nvPr/>
        </p:nvSpPr>
        <p:spPr>
          <a:xfrm>
            <a:off x="2971800" y="990600"/>
            <a:ext cx="6019800" cy="838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Returns an interval in the </a:t>
            </a:r>
            <a:r>
              <a:rPr lang="en-US" sz="2400" dirty="0" err="1" smtClean="0"/>
              <a:t>subtree</a:t>
            </a:r>
            <a:r>
              <a:rPr lang="en-US" sz="2400" dirty="0" smtClean="0"/>
              <a:t> rooted at u that intersects [lo, hi]</a:t>
            </a:r>
            <a:endParaRPr lang="en-US" sz="2400" dirty="0"/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>
          <a:xfrm flipH="1">
            <a:off x="2438400" y="1409700"/>
            <a:ext cx="533400" cy="190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397941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Straight Arrow Connector 40"/>
          <p:cNvCxnSpPr/>
          <p:nvPr/>
        </p:nvCxnSpPr>
        <p:spPr>
          <a:xfrm>
            <a:off x="2951108" y="4168446"/>
            <a:ext cx="268769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852058" y="3820886"/>
            <a:ext cx="2914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                                             hi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2667000" y="3820886"/>
            <a:ext cx="3048000" cy="4688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Algorithm for Search within a </a:t>
            </a:r>
            <a:r>
              <a:rPr lang="en-US" dirty="0" err="1" smtClean="0"/>
              <a:t>subtree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106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Search(lo, hi, u):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f u is null then return null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if [lo, hi] intersects [lo(u), hi(u)] then return [lo(u), hi(u)]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else</a:t>
            </a:r>
            <a:r>
              <a:rPr lang="en-US" sz="2400" dirty="0"/>
              <a:t> (no intersection)</a:t>
            </a:r>
          </a:p>
          <a:p>
            <a:pPr marL="457200" lvl="1" indent="0">
              <a:buNone/>
            </a:pPr>
            <a:r>
              <a:rPr lang="en-US" sz="2400" dirty="0"/>
              <a:t>	if lo &lt; lo(u) return Search(lo, hi, left(u))</a:t>
            </a:r>
          </a:p>
        </p:txBody>
      </p:sp>
      <p:sp>
        <p:nvSpPr>
          <p:cNvPr id="5" name="Oval 4"/>
          <p:cNvSpPr/>
          <p:nvPr/>
        </p:nvSpPr>
        <p:spPr>
          <a:xfrm>
            <a:off x="4229100" y="4724400"/>
            <a:ext cx="6858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u</a:t>
            </a:r>
            <a:endParaRPr lang="en-US" sz="2400" b="1" dirty="0"/>
          </a:p>
        </p:txBody>
      </p:sp>
      <p:sp>
        <p:nvSpPr>
          <p:cNvPr id="7" name="Isosceles Triangle 6"/>
          <p:cNvSpPr/>
          <p:nvPr/>
        </p:nvSpPr>
        <p:spPr>
          <a:xfrm>
            <a:off x="2819400" y="5715000"/>
            <a:ext cx="1219200" cy="723900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5105400" y="5715000"/>
            <a:ext cx="1219200" cy="990600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stCxn id="5" idx="3"/>
            <a:endCxn id="7" idx="0"/>
          </p:cNvCxnSpPr>
          <p:nvPr/>
        </p:nvCxnSpPr>
        <p:spPr>
          <a:xfrm flipH="1">
            <a:off x="3429000" y="5179685"/>
            <a:ext cx="900533" cy="5353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5"/>
            <a:endCxn id="8" idx="0"/>
          </p:cNvCxnSpPr>
          <p:nvPr/>
        </p:nvCxnSpPr>
        <p:spPr>
          <a:xfrm>
            <a:off x="4814467" y="5179685"/>
            <a:ext cx="900533" cy="5353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4150439" y="4648200"/>
            <a:ext cx="878761" cy="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951106" y="4169228"/>
            <a:ext cx="1102439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852056" y="3821668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              hi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027714" y="4289753"/>
            <a:ext cx="1165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lo(u)  hi(u)</a:t>
            </a:r>
            <a:endParaRPr lang="en-US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4094106" y="3657600"/>
            <a:ext cx="0" cy="3048000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ight Arrow 36"/>
          <p:cNvSpPr/>
          <p:nvPr/>
        </p:nvSpPr>
        <p:spPr>
          <a:xfrm>
            <a:off x="4094106" y="3821668"/>
            <a:ext cx="1170627" cy="347560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5215189" y="3579948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Every node v on this side has lo(v) &gt; hi</a:t>
            </a:r>
            <a:endParaRPr lang="en-US" sz="2400" dirty="0"/>
          </a:p>
        </p:txBody>
      </p:sp>
      <p:sp>
        <p:nvSpPr>
          <p:cNvPr id="45" name="Rectangle 44"/>
          <p:cNvSpPr/>
          <p:nvPr/>
        </p:nvSpPr>
        <p:spPr>
          <a:xfrm>
            <a:off x="2971800" y="990600"/>
            <a:ext cx="6019800" cy="838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Returns an interval in the </a:t>
            </a:r>
            <a:r>
              <a:rPr lang="en-US" sz="2400" dirty="0" err="1" smtClean="0"/>
              <a:t>subtree</a:t>
            </a:r>
            <a:r>
              <a:rPr lang="en-US" sz="2400" dirty="0" smtClean="0"/>
              <a:t> rooted at u that intersects [lo, hi]</a:t>
            </a:r>
            <a:endParaRPr lang="en-US" sz="2400" dirty="0"/>
          </a:p>
        </p:txBody>
      </p:sp>
      <p:cxnSp>
        <p:nvCxnSpPr>
          <p:cNvPr id="46" name="Straight Arrow Connector 45"/>
          <p:cNvCxnSpPr>
            <a:stCxn id="45" idx="1"/>
          </p:cNvCxnSpPr>
          <p:nvPr/>
        </p:nvCxnSpPr>
        <p:spPr>
          <a:xfrm flipH="1">
            <a:off x="2438400" y="1409700"/>
            <a:ext cx="533400" cy="190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221752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4" grpId="0" animBg="1"/>
      <p:bldP spid="5" grpId="0" animBg="1"/>
      <p:bldP spid="7" grpId="0" animBg="1"/>
      <p:bldP spid="8" grpId="0" animBg="1"/>
      <p:bldP spid="26" grpId="0"/>
      <p:bldP spid="28" grpId="0"/>
      <p:bldP spid="37" grpId="0" animBg="1"/>
      <p:bldP spid="3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Algorithm for Search within a </a:t>
            </a:r>
            <a:r>
              <a:rPr lang="en-US" dirty="0" err="1" smtClean="0"/>
              <a:t>subtree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106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Search(lo, hi, u):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f u is null then return null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if [lo, hi] intersects [lo(u), hi(u)] then return [lo(u), hi(u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)]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else </a:t>
            </a:r>
            <a:r>
              <a:rPr lang="en-US" sz="2400" dirty="0" smtClean="0"/>
              <a:t>(no intersection)</a:t>
            </a:r>
            <a:endParaRPr lang="en-US" sz="2400" dirty="0"/>
          </a:p>
          <a:p>
            <a:pPr marL="457200" lvl="1" indent="0"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if lo &lt; lo(u) return Search(lo, hi, left(u))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sz="2400" dirty="0"/>
              <a:t>	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else</a:t>
            </a:r>
            <a:r>
              <a:rPr lang="en-US" sz="2400" dirty="0"/>
              <a:t> (lo ≥ lo(u))</a:t>
            </a:r>
          </a:p>
          <a:p>
            <a:pPr marL="1371600" lvl="3" indent="0">
              <a:buNone/>
            </a:pPr>
            <a:r>
              <a:rPr lang="en-US" sz="2400" dirty="0"/>
              <a:t>if lo &gt; </a:t>
            </a:r>
            <a:r>
              <a:rPr lang="en-US" sz="2400" dirty="0" err="1"/>
              <a:t>Mhi</a:t>
            </a:r>
            <a:r>
              <a:rPr lang="en-US" sz="2400" dirty="0"/>
              <a:t>(left(u)) then return Search(lo, hi, right(u))</a:t>
            </a:r>
          </a:p>
          <a:p>
            <a:pPr marL="457200" lvl="1" indent="0">
              <a:buNone/>
            </a:pPr>
            <a:endParaRPr lang="en-US" sz="2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2971800" y="990600"/>
            <a:ext cx="6019800" cy="838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Returns an interval in the </a:t>
            </a:r>
            <a:r>
              <a:rPr lang="en-US" sz="2400" dirty="0" err="1" smtClean="0"/>
              <a:t>subtree</a:t>
            </a:r>
            <a:r>
              <a:rPr lang="en-US" sz="2400" dirty="0" smtClean="0"/>
              <a:t> rooted at u that intersects [lo, hi]</a:t>
            </a:r>
            <a:endParaRPr lang="en-US" sz="2400" dirty="0"/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>
          <a:xfrm flipH="1">
            <a:off x="2438400" y="1409700"/>
            <a:ext cx="533400" cy="190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582474" y="6530646"/>
            <a:ext cx="268769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29100" y="4495800"/>
            <a:ext cx="6858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u</a:t>
            </a:r>
            <a:endParaRPr lang="en-US" sz="2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439884" y="6183086"/>
            <a:ext cx="2914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                                             hi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3377362" y="6236733"/>
            <a:ext cx="3048000" cy="4688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</a:t>
            </a:r>
            <a:endParaRPr lang="en-US" dirty="0"/>
          </a:p>
        </p:txBody>
      </p:sp>
      <p:sp>
        <p:nvSpPr>
          <p:cNvPr id="9" name="Isosceles Triangle 8"/>
          <p:cNvSpPr/>
          <p:nvPr/>
        </p:nvSpPr>
        <p:spPr>
          <a:xfrm>
            <a:off x="2819400" y="5486400"/>
            <a:ext cx="1219200" cy="729734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5105400" y="5486400"/>
            <a:ext cx="1219200" cy="545068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>
            <a:stCxn id="8" idx="3"/>
            <a:endCxn id="9" idx="0"/>
          </p:cNvCxnSpPr>
          <p:nvPr/>
        </p:nvCxnSpPr>
        <p:spPr>
          <a:xfrm flipH="1">
            <a:off x="3429000" y="4951085"/>
            <a:ext cx="900533" cy="5353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5"/>
            <a:endCxn id="10" idx="0"/>
          </p:cNvCxnSpPr>
          <p:nvPr/>
        </p:nvCxnSpPr>
        <p:spPr>
          <a:xfrm>
            <a:off x="4814467" y="4951085"/>
            <a:ext cx="900533" cy="5353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106895" y="5398533"/>
            <a:ext cx="878761" cy="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083627" y="6530646"/>
            <a:ext cx="117863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060774" y="6183086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              hi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973284" y="5040086"/>
            <a:ext cx="1165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lo(u)  hi(u)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5083627" y="4488597"/>
            <a:ext cx="0" cy="2294655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ight Arrow 26"/>
          <p:cNvSpPr/>
          <p:nvPr/>
        </p:nvSpPr>
        <p:spPr>
          <a:xfrm flipH="1">
            <a:off x="2841172" y="5519840"/>
            <a:ext cx="2242456" cy="347560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95942" y="5275889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Every node v on this side has hi(v) &lt; lo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4996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2" grpId="0"/>
      <p:bldP spid="33" grpId="0" animBg="1"/>
      <p:bldP spid="9" grpId="0" animBg="1"/>
      <p:bldP spid="10" grpId="0" animBg="1"/>
      <p:bldP spid="15" grpId="0"/>
      <p:bldP spid="16" grpId="0"/>
      <p:bldP spid="27" grpId="0" animBg="1"/>
      <p:bldP spid="2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106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Search(lo, hi, u):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f u is null then return null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if [lo, hi] intersects [lo(u), hi(u)] then return [lo(u), hi(u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)]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else </a:t>
            </a:r>
            <a:r>
              <a:rPr lang="en-US" sz="2400" dirty="0" smtClean="0"/>
              <a:t>(no intersection)</a:t>
            </a:r>
            <a:endParaRPr lang="en-US" sz="2400" dirty="0"/>
          </a:p>
          <a:p>
            <a:pPr marL="457200" lvl="1" indent="0"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if lo &lt; lo(u) return Search(lo, hi, left(u))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sz="2400" dirty="0"/>
              <a:t>	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else</a:t>
            </a:r>
            <a:r>
              <a:rPr lang="en-US" sz="2400" dirty="0"/>
              <a:t> (lo ≥ lo(u))</a:t>
            </a:r>
          </a:p>
          <a:p>
            <a:pPr marL="1371600" lvl="3" indent="0">
              <a:buNone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if lo &gt; </a:t>
            </a:r>
            <a:r>
              <a:rPr lang="en-US" sz="2400" dirty="0" err="1">
                <a:solidFill>
                  <a:schemeClr val="bg1">
                    <a:lumMod val="50000"/>
                  </a:schemeClr>
                </a:solidFill>
              </a:rPr>
              <a:t>Mhi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(left(u)) then return Search(lo, hi, right(u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))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pPr marL="1371600" lvl="3" indent="0">
              <a:buNone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else</a:t>
            </a:r>
            <a:r>
              <a:rPr lang="en-US" sz="2400" dirty="0"/>
              <a:t> (lo ≤ </a:t>
            </a:r>
            <a:r>
              <a:rPr lang="en-US" sz="2400" dirty="0" err="1"/>
              <a:t>Mhi</a:t>
            </a:r>
            <a:r>
              <a:rPr lang="en-US" sz="2400" dirty="0"/>
              <a:t>(left(u))</a:t>
            </a:r>
          </a:p>
          <a:p>
            <a:pPr marL="1828800" lvl="4" indent="0">
              <a:buNone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return</a:t>
            </a:r>
            <a:r>
              <a:rPr lang="en-US" sz="2400" dirty="0"/>
              <a:t> Search(lo, hi, left(u))</a:t>
            </a:r>
          </a:p>
          <a:p>
            <a:pPr marL="1371600" lvl="3" indent="0">
              <a:buNone/>
            </a:pPr>
            <a:endParaRPr lang="en-US" sz="2400" dirty="0"/>
          </a:p>
          <a:p>
            <a:pPr marL="457200" lvl="1" indent="0">
              <a:buNone/>
            </a:pPr>
            <a:endParaRPr lang="en-US" sz="2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4544246" y="2007633"/>
            <a:ext cx="4447354" cy="28194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Algorithm for Search within a </a:t>
            </a:r>
            <a:r>
              <a:rPr lang="en-US" dirty="0" err="1" smtClean="0"/>
              <a:t>subtree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971800" y="990600"/>
            <a:ext cx="6019800" cy="838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Returns an interval in the </a:t>
            </a:r>
            <a:r>
              <a:rPr lang="en-US" sz="2400" dirty="0" err="1" smtClean="0"/>
              <a:t>subtree</a:t>
            </a:r>
            <a:r>
              <a:rPr lang="en-US" sz="2400" dirty="0" smtClean="0"/>
              <a:t> rooted at u that intersects [lo, hi]</a:t>
            </a:r>
            <a:endParaRPr lang="en-US" sz="2400" dirty="0"/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>
          <a:xfrm flipH="1">
            <a:off x="2438400" y="1409700"/>
            <a:ext cx="533400" cy="190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8" name="Oval 7"/>
          <p:cNvSpPr/>
          <p:nvPr/>
        </p:nvSpPr>
        <p:spPr>
          <a:xfrm>
            <a:off x="6515100" y="2286000"/>
            <a:ext cx="6858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u</a:t>
            </a:r>
            <a:endParaRPr lang="en-US" sz="2400" b="1" dirty="0"/>
          </a:p>
        </p:txBody>
      </p:sp>
      <p:sp>
        <p:nvSpPr>
          <p:cNvPr id="9" name="Isosceles Triangle 8"/>
          <p:cNvSpPr/>
          <p:nvPr/>
        </p:nvSpPr>
        <p:spPr>
          <a:xfrm>
            <a:off x="5105400" y="3276600"/>
            <a:ext cx="1219200" cy="729734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7391400" y="3276600"/>
            <a:ext cx="1219200" cy="545068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>
            <a:stCxn id="8" idx="3"/>
            <a:endCxn id="9" idx="0"/>
          </p:cNvCxnSpPr>
          <p:nvPr/>
        </p:nvCxnSpPr>
        <p:spPr>
          <a:xfrm flipH="1">
            <a:off x="5715000" y="2741285"/>
            <a:ext cx="900533" cy="5353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5"/>
            <a:endCxn id="10" idx="0"/>
          </p:cNvCxnSpPr>
          <p:nvPr/>
        </p:nvCxnSpPr>
        <p:spPr>
          <a:xfrm>
            <a:off x="7100467" y="2741285"/>
            <a:ext cx="900533" cy="5353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6436439" y="3188733"/>
            <a:ext cx="878761" cy="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7587342" y="4157560"/>
            <a:ext cx="1102439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488292" y="3810000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              hi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313714" y="2830286"/>
            <a:ext cx="1165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lo(u)  hi(u)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5372104" y="3733802"/>
            <a:ext cx="6858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v</a:t>
            </a:r>
            <a:endParaRPr lang="en-US" sz="2400" b="1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4715025" y="4570439"/>
            <a:ext cx="315246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592300" y="4211990"/>
            <a:ext cx="3380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lo(v)                   </a:t>
            </a:r>
            <a:r>
              <a:rPr lang="en-US" b="1" dirty="0" smtClean="0"/>
              <a:t>hi(v) = </a:t>
            </a:r>
            <a:r>
              <a:rPr lang="en-US" b="1" dirty="0" err="1" smtClean="0"/>
              <a:t>Mhi</a:t>
            </a:r>
            <a:r>
              <a:rPr lang="en-US" b="1" dirty="0" smtClean="0"/>
              <a:t>(left(u))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68339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5" grpId="0"/>
      <p:bldP spid="16" grpId="0"/>
      <p:bldP spid="20" grpId="0" animBg="1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dirty="0" smtClean="0"/>
              <a:t>Final algorithm for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10600" cy="5334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Search(lo, hi, u):</a:t>
            </a:r>
          </a:p>
          <a:p>
            <a:pPr marL="457200" lvl="1" indent="0">
              <a:buNone/>
            </a:pPr>
            <a:r>
              <a:rPr lang="en-US" sz="2400" dirty="0"/>
              <a:t>i</a:t>
            </a:r>
            <a:r>
              <a:rPr lang="en-US" sz="2400" dirty="0" smtClean="0"/>
              <a:t>f u is null then return null</a:t>
            </a:r>
          </a:p>
          <a:p>
            <a:pPr marL="457200" lvl="1" indent="0">
              <a:buNone/>
            </a:pPr>
            <a:r>
              <a:rPr lang="en-US" sz="2400" dirty="0"/>
              <a:t>if [lo, hi] intersects [lo(u), hi(u)] then return [lo(u), hi(u</a:t>
            </a:r>
            <a:r>
              <a:rPr lang="en-US" sz="2400" dirty="0" smtClean="0"/>
              <a:t>)]</a:t>
            </a:r>
          </a:p>
          <a:p>
            <a:pPr marL="457200" lvl="1" indent="0">
              <a:buNone/>
            </a:pPr>
            <a:r>
              <a:rPr lang="en-US" sz="2400" dirty="0"/>
              <a:t>else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(no intersection)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sz="2400" dirty="0" smtClean="0"/>
              <a:t>	if lo &lt; lo(u) return Search(lo, hi, left(u))</a:t>
            </a:r>
          </a:p>
          <a:p>
            <a:pPr marL="457200" lvl="1" indent="0">
              <a:buNone/>
            </a:pPr>
            <a:r>
              <a:rPr lang="en-US" sz="2400" dirty="0" smtClean="0"/>
              <a:t>	else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(lo ≥ lo(u))</a:t>
            </a:r>
          </a:p>
          <a:p>
            <a:pPr marL="1371600" lvl="3" indent="0">
              <a:buNone/>
            </a:pPr>
            <a:r>
              <a:rPr lang="en-US" sz="2400" dirty="0" smtClean="0"/>
              <a:t>if lo &gt; </a:t>
            </a:r>
            <a:r>
              <a:rPr lang="en-US" sz="2400" dirty="0" err="1" smtClean="0"/>
              <a:t>Mhi</a:t>
            </a:r>
            <a:r>
              <a:rPr lang="en-US" sz="2400" dirty="0" smtClean="0"/>
              <a:t>(left(u)) then return Search(lo, hi, right(u))</a:t>
            </a:r>
          </a:p>
          <a:p>
            <a:pPr marL="1371600" lvl="3" indent="0">
              <a:buNone/>
            </a:pPr>
            <a:r>
              <a:rPr lang="en-US" sz="2400" dirty="0" smtClean="0"/>
              <a:t>else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(lo ≤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Mhi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(left(u))</a:t>
            </a:r>
          </a:p>
          <a:p>
            <a:pPr marL="1828800" lvl="4" indent="0">
              <a:buNone/>
            </a:pPr>
            <a:r>
              <a:rPr lang="en-US" sz="2400" dirty="0" smtClean="0"/>
              <a:t>return Search(lo, hi, left(u))</a:t>
            </a:r>
          </a:p>
          <a:p>
            <a:pPr marL="1828800" lvl="4" indent="0">
              <a:buNone/>
            </a:pPr>
            <a:endParaRPr lang="en-US" sz="1000" dirty="0" smtClean="0"/>
          </a:p>
          <a:p>
            <a:pPr marL="114300" indent="0">
              <a:buNone/>
            </a:pPr>
            <a:r>
              <a:rPr lang="en-US" sz="2400" b="1" dirty="0" smtClean="0"/>
              <a:t>Search(D, x=[lo, hi]):</a:t>
            </a:r>
          </a:p>
          <a:p>
            <a:pPr marL="514350" lvl="1" indent="0">
              <a:buNone/>
            </a:pPr>
            <a:r>
              <a:rPr lang="en-US" sz="2400" dirty="0" smtClean="0"/>
              <a:t>return Search(lo, hi, root(D))</a:t>
            </a:r>
          </a:p>
        </p:txBody>
      </p:sp>
    </p:spTree>
    <p:extLst>
      <p:ext uri="{BB962C8B-B14F-4D97-AF65-F5344CB8AC3E}">
        <p14:creationId xmlns:p14="http://schemas.microsoft.com/office/powerpoint/2010/main" val="350615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2" name="Picture 14" descr="http://mvngu.files.wordpress.com/2011/03/classification-tre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572000"/>
            <a:ext cx="4836646" cy="2138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we’ve thought about trees so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http://2.bp.blogspot.com/-MVCe2onfMTo/T1zanSW-thI/AAAAAAAAAqw/iuK_kFlAjm4/s640/Tree%2Bview%2Busing%2BXML%2Bdata%2Bfrom%2BJava%2BServlet%2Band%2BMySQL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29397"/>
            <a:ext cx="2514600" cy="1571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community.jboss.org/servlet/JiveServlet/showImage/102-47844-2-19844/registry-tre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144488"/>
            <a:ext cx="3352800" cy="2443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://upload.wikimedia.org/wikipedia/commons/thumb/6/61/Binomial-heap-13.svg/325px-Binomial-heap-13.svg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963876"/>
            <a:ext cx="3095625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upload.wikimedia.org/wikipedia/commons/thumb/d/da/Binary_search_tree.svg/200px-Binary_search_tree.svg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8535" y="3187571"/>
            <a:ext cx="190500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135835" y="3047999"/>
            <a:ext cx="7010400" cy="152400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Good for determining ancestry</a:t>
            </a:r>
          </a:p>
          <a:p>
            <a:pPr algn="ctr"/>
            <a:r>
              <a:rPr lang="en-US" sz="2800" dirty="0" smtClean="0"/>
              <a:t>Can be good for quickly finding an element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99892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Algorithms for Insert and Delete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Insert(D, x=[lo, hi]):</a:t>
            </a:r>
          </a:p>
          <a:p>
            <a:pPr lvl="1"/>
            <a:r>
              <a:rPr lang="en-US" dirty="0" smtClean="0"/>
              <a:t>Do regular AVL insertion of key </a:t>
            </a:r>
            <a:r>
              <a:rPr lang="en-US" b="1" dirty="0" smtClean="0"/>
              <a:t>lo</a:t>
            </a:r>
            <a:r>
              <a:rPr lang="en-US" dirty="0" smtClean="0"/>
              <a:t>, also storing </a:t>
            </a:r>
            <a:r>
              <a:rPr lang="en-US" b="1" dirty="0" smtClean="0"/>
              <a:t>hi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Set </a:t>
            </a:r>
            <a:r>
              <a:rPr lang="en-US" dirty="0" err="1" smtClean="0"/>
              <a:t>Mhi</a:t>
            </a:r>
            <a:r>
              <a:rPr lang="en-US" dirty="0" smtClean="0"/>
              <a:t> of the new node to </a:t>
            </a:r>
            <a:r>
              <a:rPr lang="en-US" b="1" dirty="0" smtClean="0"/>
              <a:t>hi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Fix balance factors and perform rotations as usual, but also update </a:t>
            </a:r>
            <a:r>
              <a:rPr lang="en-US" dirty="0" err="1" smtClean="0"/>
              <a:t>Mhi</a:t>
            </a:r>
            <a:r>
              <a:rPr lang="en-US" dirty="0" smtClean="0"/>
              <a:t>(u) whenever you update the balance factor of a node u.</a:t>
            </a:r>
          </a:p>
          <a:p>
            <a:pPr lvl="1"/>
            <a:r>
              <a:rPr lang="en-US" dirty="0" smtClean="0"/>
              <a:t>Update </a:t>
            </a:r>
            <a:r>
              <a:rPr lang="en-US" dirty="0" err="1" smtClean="0"/>
              <a:t>Mhi</a:t>
            </a:r>
            <a:r>
              <a:rPr lang="en-US" dirty="0" smtClean="0"/>
              <a:t>(u) for all ancestors, and for every node involved in a rotation, using formula:</a:t>
            </a:r>
            <a:br>
              <a:rPr lang="en-US" dirty="0" smtClean="0"/>
            </a:br>
            <a:r>
              <a:rPr lang="en-US" dirty="0" err="1" smtClean="0"/>
              <a:t>Mhi</a:t>
            </a:r>
            <a:r>
              <a:rPr lang="en-US" dirty="0" smtClean="0"/>
              <a:t>(u) = max{hi(u), </a:t>
            </a:r>
            <a:r>
              <a:rPr lang="en-US" dirty="0" err="1" smtClean="0"/>
              <a:t>Mhi</a:t>
            </a:r>
            <a:r>
              <a:rPr lang="en-US" dirty="0" smtClean="0"/>
              <a:t>(left(u)), </a:t>
            </a:r>
            <a:r>
              <a:rPr lang="en-US" dirty="0" err="1" smtClean="0"/>
              <a:t>Mhi</a:t>
            </a:r>
            <a:r>
              <a:rPr lang="en-US" dirty="0" smtClean="0"/>
              <a:t>(right(u))}.</a:t>
            </a:r>
          </a:p>
          <a:p>
            <a:r>
              <a:rPr lang="en-US" dirty="0" smtClean="0"/>
              <a:t>Delete(D, x=[lo, hi]): similar to Insert</a:t>
            </a:r>
          </a:p>
        </p:txBody>
      </p:sp>
    </p:spTree>
    <p:extLst>
      <p:ext uri="{BB962C8B-B14F-4D97-AF65-F5344CB8AC3E}">
        <p14:creationId xmlns:p14="http://schemas.microsoft.com/office/powerpoint/2010/main" val="338680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Why O(</a:t>
            </a:r>
            <a:r>
              <a:rPr lang="en-US" dirty="0" err="1" smtClean="0"/>
              <a:t>lg</a:t>
            </a:r>
            <a:r>
              <a:rPr lang="en-US" dirty="0" smtClean="0"/>
              <a:t> n) time?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686800" cy="5791200"/>
          </a:xfrm>
        </p:spPr>
        <p:txBody>
          <a:bodyPr>
            <a:normAutofit/>
          </a:bodyPr>
          <a:lstStyle/>
          <a:p>
            <a:r>
              <a:rPr lang="en-US" dirty="0" smtClean="0"/>
              <a:t>Insert/Delete: normal AVL operation = O(</a:t>
            </a:r>
            <a:r>
              <a:rPr lang="en-US" dirty="0" err="1" smtClean="0"/>
              <a:t>lg</a:t>
            </a:r>
            <a:r>
              <a:rPr lang="en-US" dirty="0" smtClean="0"/>
              <a:t> n)</a:t>
            </a:r>
          </a:p>
          <a:p>
            <a:pPr lvl="1"/>
            <a:r>
              <a:rPr lang="en-US" dirty="0" smtClean="0"/>
              <a:t>PLUS: update </a:t>
            </a:r>
            <a:r>
              <a:rPr lang="en-US" dirty="0" err="1" smtClean="0"/>
              <a:t>Mhi</a:t>
            </a:r>
            <a:r>
              <a:rPr lang="en-US" dirty="0" smtClean="0"/>
              <a:t>(u) </a:t>
            </a:r>
            <a:r>
              <a:rPr lang="en-US" dirty="0" smtClean="0"/>
              <a:t>for each u on path to the root</a:t>
            </a:r>
          </a:p>
          <a:p>
            <a:pPr lvl="2"/>
            <a:r>
              <a:rPr lang="en-US" dirty="0" smtClean="0"/>
              <a:t>Length of this path </a:t>
            </a:r>
            <a:r>
              <a:rPr lang="en-US" dirty="0" smtClean="0"/>
              <a:t>≤ tree </a:t>
            </a:r>
            <a:r>
              <a:rPr lang="en-US" dirty="0" smtClean="0"/>
              <a:t>height, so O(</a:t>
            </a:r>
            <a:r>
              <a:rPr lang="en-US" dirty="0" err="1" smtClean="0"/>
              <a:t>lg</a:t>
            </a:r>
            <a:r>
              <a:rPr lang="en-US" dirty="0" smtClean="0"/>
              <a:t> n) in an AVL tree</a:t>
            </a:r>
          </a:p>
          <a:p>
            <a:pPr lvl="1"/>
            <a:r>
              <a:rPr lang="en-US" dirty="0" smtClean="0"/>
              <a:t>PLUS: update </a:t>
            </a:r>
            <a:r>
              <a:rPr lang="en-US" dirty="0" err="1" smtClean="0"/>
              <a:t>Mhi</a:t>
            </a:r>
            <a:r>
              <a:rPr lang="en-US" dirty="0" smtClean="0"/>
              <a:t>(u</a:t>
            </a:r>
            <a:r>
              <a:rPr lang="en-US" dirty="0" smtClean="0"/>
              <a:t>) for each node involved in a rotation</a:t>
            </a:r>
          </a:p>
          <a:p>
            <a:pPr lvl="2"/>
            <a:r>
              <a:rPr lang="en-US" dirty="0" smtClean="0"/>
              <a:t>At most O(</a:t>
            </a:r>
            <a:r>
              <a:rPr lang="en-US" dirty="0" err="1" smtClean="0"/>
              <a:t>lg</a:t>
            </a:r>
            <a:r>
              <a:rPr lang="en-US" dirty="0" smtClean="0"/>
              <a:t> n) rotations (one per node on the path from the root </a:t>
            </a:r>
            <a:r>
              <a:rPr lang="en-US" dirty="0" smtClean="0"/>
              <a:t>≤ </a:t>
            </a:r>
            <a:r>
              <a:rPr lang="en-US" dirty="0" smtClean="0"/>
              <a:t>tree height)</a:t>
            </a:r>
          </a:p>
          <a:p>
            <a:pPr lvl="2"/>
            <a:r>
              <a:rPr lang="en-US" dirty="0" smtClean="0"/>
              <a:t>Each rotation involves a constant number of nodes</a:t>
            </a:r>
          </a:p>
          <a:p>
            <a:pPr lvl="2"/>
            <a:r>
              <a:rPr lang="en-US" dirty="0" smtClean="0"/>
              <a:t>Therefore, constant </a:t>
            </a:r>
            <a:r>
              <a:rPr lang="en-US" dirty="0" smtClean="0"/>
              <a:t>times </a:t>
            </a:r>
            <a:r>
              <a:rPr lang="en-US" dirty="0" smtClean="0"/>
              <a:t>O(</a:t>
            </a:r>
            <a:r>
              <a:rPr lang="en-US" dirty="0" err="1" smtClean="0"/>
              <a:t>lg</a:t>
            </a:r>
            <a:r>
              <a:rPr lang="en-US" dirty="0" smtClean="0"/>
              <a:t> n), which is O(</a:t>
            </a:r>
            <a:r>
              <a:rPr lang="en-US" dirty="0" err="1" smtClean="0"/>
              <a:t>lg</a:t>
            </a:r>
            <a:r>
              <a:rPr lang="en-US" dirty="0" smtClean="0"/>
              <a:t> n).</a:t>
            </a:r>
          </a:p>
          <a:p>
            <a:r>
              <a:rPr lang="en-US" dirty="0" smtClean="0"/>
              <a:t>Search</a:t>
            </a:r>
            <a:endParaRPr lang="en-US" dirty="0" smtClean="0"/>
          </a:p>
          <a:p>
            <a:pPr lvl="1"/>
            <a:r>
              <a:rPr lang="en-US" dirty="0" smtClean="0"/>
              <a:t>Constant work + recursive call on </a:t>
            </a:r>
            <a:r>
              <a:rPr lang="en-US" dirty="0" smtClean="0"/>
              <a:t>a child</a:t>
            </a:r>
            <a:endParaRPr lang="en-US" dirty="0" smtClean="0"/>
          </a:p>
          <a:p>
            <a:pPr lvl="1"/>
            <a:r>
              <a:rPr lang="en-US" dirty="0" smtClean="0"/>
              <a:t>Single recursive call means O(tree height) = O(</a:t>
            </a:r>
            <a:r>
              <a:rPr lang="en-US" dirty="0" err="1" smtClean="0"/>
              <a:t>lg</a:t>
            </a:r>
            <a:r>
              <a:rPr lang="en-US" dirty="0" smtClean="0"/>
              <a:t> 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202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kinds of uses?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thoughts?</a:t>
            </a:r>
          </a:p>
          <a:p>
            <a:r>
              <a:rPr lang="en-US" dirty="0" smtClean="0"/>
              <a:t>Finding a minimum/maximum…</a:t>
            </a:r>
          </a:p>
          <a:p>
            <a:pPr lvl="1"/>
            <a:r>
              <a:rPr lang="en-US" dirty="0" smtClean="0"/>
              <a:t>(heaps are probably just as good or better)</a:t>
            </a:r>
          </a:p>
          <a:p>
            <a:endParaRPr lang="en-US" dirty="0" smtClean="0"/>
          </a:p>
          <a:p>
            <a:r>
              <a:rPr lang="en-US" dirty="0" smtClean="0"/>
              <a:t>Finding an average?</a:t>
            </a:r>
          </a:p>
          <a:p>
            <a:r>
              <a:rPr lang="en-US" b="1" dirty="0" smtClean="0"/>
              <a:t>More</a:t>
            </a:r>
            <a:r>
              <a:rPr lang="en-US" dirty="0" smtClean="0"/>
              <a:t> complicated things?!!!11one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00200" y="5029200"/>
            <a:ext cx="5638800" cy="1676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Enter: idea of </a:t>
            </a:r>
            <a:r>
              <a:rPr lang="en-US" sz="4800" b="1" u="sng" dirty="0" smtClean="0"/>
              <a:t>augmenting</a:t>
            </a:r>
            <a:r>
              <a:rPr lang="en-US" sz="4800" b="1" dirty="0" smtClean="0"/>
              <a:t> </a:t>
            </a:r>
            <a:r>
              <a:rPr lang="en-US" sz="4800" dirty="0" smtClean="0"/>
              <a:t>a tree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213835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Augmenting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Can quickly compute many global properties that seem to need knowledge of the whole tree!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size of any sub-tree</a:t>
            </a:r>
          </a:p>
          <a:p>
            <a:pPr lvl="1"/>
            <a:r>
              <a:rPr lang="en-US" dirty="0" smtClean="0"/>
              <a:t>height of any sub-tree</a:t>
            </a:r>
          </a:p>
          <a:p>
            <a:pPr lvl="1"/>
            <a:r>
              <a:rPr lang="en-US" dirty="0" smtClean="0"/>
              <a:t>averages of keys/values in a sub-tree</a:t>
            </a:r>
          </a:p>
          <a:p>
            <a:pPr lvl="1"/>
            <a:r>
              <a:rPr lang="en-US" dirty="0" err="1" smtClean="0"/>
              <a:t>min+max</a:t>
            </a:r>
            <a:r>
              <a:rPr lang="en-US" dirty="0" smtClean="0"/>
              <a:t> of keys/values in any sub-tree, …</a:t>
            </a:r>
          </a:p>
          <a:p>
            <a:r>
              <a:rPr lang="en-US" dirty="0" smtClean="0"/>
              <a:t>Can quickly compute </a:t>
            </a:r>
            <a:r>
              <a:rPr lang="en-US" b="1" dirty="0" smtClean="0"/>
              <a:t>any function f(u) </a:t>
            </a:r>
            <a:r>
              <a:rPr lang="en-US" dirty="0" smtClean="0"/>
              <a:t>so long as you only need to know f(</a:t>
            </a:r>
            <a:r>
              <a:rPr lang="en-US" dirty="0" err="1" smtClean="0"/>
              <a:t>u.left</a:t>
            </a:r>
            <a:r>
              <a:rPr lang="en-US" dirty="0" smtClean="0"/>
              <a:t>) and f(</a:t>
            </a:r>
            <a:r>
              <a:rPr lang="en-US" dirty="0" err="1" smtClean="0"/>
              <a:t>u.right</a:t>
            </a:r>
            <a:r>
              <a:rPr lang="en-US" dirty="0" smtClean="0"/>
              <a:t>)!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77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Augmenting an AVL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augment any kind of tree</a:t>
            </a:r>
          </a:p>
          <a:p>
            <a:r>
              <a:rPr lang="en-US" dirty="0" smtClean="0"/>
              <a:t>Only balanced trees are guaranteed to be fast</a:t>
            </a:r>
          </a:p>
          <a:p>
            <a:r>
              <a:rPr lang="en-US" b="1" dirty="0" smtClean="0"/>
              <a:t>After augmenting an AVL tree to compute f(u), we can still do all operations in O(</a:t>
            </a:r>
            <a:r>
              <a:rPr lang="en-US" b="1" dirty="0" err="1" smtClean="0"/>
              <a:t>lg</a:t>
            </a:r>
            <a:r>
              <a:rPr lang="en-US" b="1" dirty="0" smtClean="0"/>
              <a:t> n)!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872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going to do one simple example</a:t>
            </a:r>
          </a:p>
          <a:p>
            <a:r>
              <a:rPr lang="en-US" dirty="0" smtClean="0"/>
              <a:t>Then, you will help with a harder one!</a:t>
            </a:r>
          </a:p>
          <a:p>
            <a:endParaRPr lang="en-US" dirty="0"/>
          </a:p>
          <a:p>
            <a:r>
              <a:rPr lang="en-US" dirty="0" smtClean="0"/>
              <a:t>Problem: augment an AVL tree so we can do:</a:t>
            </a:r>
          </a:p>
          <a:p>
            <a:pPr lvl="1"/>
            <a:r>
              <a:rPr lang="en-US" b="1" dirty="0" smtClean="0"/>
              <a:t>Insert(key)</a:t>
            </a:r>
            <a:r>
              <a:rPr lang="en-US" dirty="0" smtClean="0"/>
              <a:t>: add key in O(</a:t>
            </a:r>
            <a:r>
              <a:rPr lang="en-US" dirty="0" err="1" smtClean="0"/>
              <a:t>lg</a:t>
            </a:r>
            <a:r>
              <a:rPr lang="en-US" dirty="0" smtClean="0"/>
              <a:t> n)</a:t>
            </a:r>
          </a:p>
          <a:p>
            <a:pPr lvl="1"/>
            <a:r>
              <a:rPr lang="en-US" b="1" dirty="0" smtClean="0"/>
              <a:t>Delete(key)</a:t>
            </a:r>
            <a:r>
              <a:rPr lang="en-US" dirty="0" smtClean="0"/>
              <a:t>: remove key in O(</a:t>
            </a:r>
            <a:r>
              <a:rPr lang="en-US" dirty="0" err="1" smtClean="0"/>
              <a:t>lg</a:t>
            </a:r>
            <a:r>
              <a:rPr lang="en-US" dirty="0" smtClean="0"/>
              <a:t> n)</a:t>
            </a:r>
          </a:p>
          <a:p>
            <a:pPr lvl="1"/>
            <a:r>
              <a:rPr lang="en-US" b="1" dirty="0" smtClean="0"/>
              <a:t>Height(node)</a:t>
            </a:r>
            <a:r>
              <a:rPr lang="en-US" dirty="0" smtClean="0"/>
              <a:t>: get height of sub-tree rooted at </a:t>
            </a:r>
            <a:r>
              <a:rPr lang="en-US" b="1" dirty="0" smtClean="0"/>
              <a:t>node</a:t>
            </a:r>
            <a:r>
              <a:rPr lang="en-US" dirty="0" smtClean="0"/>
              <a:t> in O(1)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first example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00600" y="1676400"/>
            <a:ext cx="4038600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 regular AVL tree already does this</a:t>
            </a:r>
            <a:endParaRPr lang="en-US" sz="3200" dirty="0"/>
          </a:p>
        </p:txBody>
      </p:sp>
      <p:cxnSp>
        <p:nvCxnSpPr>
          <p:cNvPr id="6" name="Straight Arrow Connector 5"/>
          <p:cNvCxnSpPr>
            <a:stCxn id="4" idx="2"/>
          </p:cNvCxnSpPr>
          <p:nvPr/>
        </p:nvCxnSpPr>
        <p:spPr>
          <a:xfrm flipH="1">
            <a:off x="5638800" y="3048000"/>
            <a:ext cx="1181100" cy="990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6096000" y="3048000"/>
            <a:ext cx="723900" cy="1447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33400" y="6019800"/>
            <a:ext cx="4038600" cy="685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How do we do this?</a:t>
            </a:r>
            <a:endParaRPr lang="en-US" sz="3200" dirty="0"/>
          </a:p>
        </p:txBody>
      </p:sp>
      <p:cxnSp>
        <p:nvCxnSpPr>
          <p:cNvPr id="11" name="Straight Arrow Connector 10"/>
          <p:cNvCxnSpPr>
            <a:stCxn id="9" idx="0"/>
          </p:cNvCxnSpPr>
          <p:nvPr/>
        </p:nvCxnSpPr>
        <p:spPr>
          <a:xfrm flipH="1" flipV="1">
            <a:off x="2133600" y="5791200"/>
            <a:ext cx="41910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724400" y="5715000"/>
            <a:ext cx="4267200" cy="990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Store some extra data at each node… but what?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43670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Function we want to compute: Height(u) = H(u)</a:t>
            </a:r>
          </a:p>
          <a:p>
            <a:r>
              <a:rPr lang="en-US" dirty="0" smtClean="0"/>
              <a:t>If someone gives us H(</a:t>
            </a:r>
            <a:r>
              <a:rPr lang="en-US" dirty="0" err="1" smtClean="0"/>
              <a:t>u</a:t>
            </a:r>
            <a:r>
              <a:rPr lang="en-US" baseline="-25000" dirty="0" err="1" smtClean="0"/>
              <a:t>L</a:t>
            </a:r>
            <a:r>
              <a:rPr lang="en-US" dirty="0" smtClean="0"/>
              <a:t>) and H(</a:t>
            </a:r>
            <a:r>
              <a:rPr lang="en-US" dirty="0" err="1" smtClean="0"/>
              <a:t>u</a:t>
            </a:r>
            <a:r>
              <a:rPr lang="en-US" baseline="-25000" dirty="0" err="1" smtClean="0"/>
              <a:t>R</a:t>
            </a:r>
            <a:r>
              <a:rPr lang="en-US" dirty="0" smtClean="0"/>
              <a:t>),</a:t>
            </a:r>
            <a:br>
              <a:rPr lang="en-US" dirty="0" smtClean="0"/>
            </a:br>
            <a:r>
              <a:rPr lang="en-US" dirty="0" smtClean="0"/>
              <a:t>can we compute H(u)?</a:t>
            </a:r>
          </a:p>
          <a:p>
            <a:r>
              <a:rPr lang="en-US" dirty="0" smtClean="0"/>
              <a:t>What formula should we use?</a:t>
            </a:r>
          </a:p>
          <a:p>
            <a:endParaRPr lang="en-US" sz="1000" b="1" dirty="0" smtClean="0"/>
          </a:p>
          <a:p>
            <a:r>
              <a:rPr lang="en-US" b="1" dirty="0" smtClean="0"/>
              <a:t>If u is a leaf then</a:t>
            </a:r>
          </a:p>
          <a:p>
            <a:pPr lvl="1"/>
            <a:r>
              <a:rPr lang="en-US" dirty="0" smtClean="0"/>
              <a:t>H(u) = 0</a:t>
            </a:r>
          </a:p>
          <a:p>
            <a:r>
              <a:rPr lang="en-US" b="1" dirty="0" smtClean="0"/>
              <a:t>Else</a:t>
            </a:r>
          </a:p>
          <a:p>
            <a:pPr lvl="1"/>
            <a:r>
              <a:rPr lang="en-US" dirty="0" smtClean="0"/>
              <a:t>H(u) = max{H(</a:t>
            </a:r>
            <a:r>
              <a:rPr lang="en-US" dirty="0" err="1" smtClean="0"/>
              <a:t>u</a:t>
            </a:r>
            <a:r>
              <a:rPr lang="en-US" baseline="-25000" dirty="0" err="1" smtClean="0"/>
              <a:t>L</a:t>
            </a:r>
            <a:r>
              <a:rPr lang="en-US" dirty="0" smtClean="0"/>
              <a:t>), H(</a:t>
            </a:r>
            <a:r>
              <a:rPr lang="en-US" dirty="0" err="1" smtClean="0"/>
              <a:t>u</a:t>
            </a:r>
            <a:r>
              <a:rPr lang="en-US" baseline="-25000" dirty="0" err="1" smtClean="0"/>
              <a:t>R</a:t>
            </a:r>
            <a:r>
              <a:rPr lang="en-US" dirty="0" smtClean="0"/>
              <a:t>)}+1</a:t>
            </a:r>
          </a:p>
        </p:txBody>
      </p:sp>
      <p:sp>
        <p:nvSpPr>
          <p:cNvPr id="5" name="Isosceles Triangle 4"/>
          <p:cNvSpPr/>
          <p:nvPr/>
        </p:nvSpPr>
        <p:spPr>
          <a:xfrm>
            <a:off x="5817705" y="3959087"/>
            <a:ext cx="990600" cy="1524000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Can we compute this function quickly?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970105" y="3959087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u</a:t>
            </a:r>
            <a:r>
              <a:rPr lang="en-US" baseline="-25000" dirty="0" err="1" smtClean="0"/>
              <a:t>L</a:t>
            </a:r>
            <a:endParaRPr lang="en-US" baseline="-25000" dirty="0"/>
          </a:p>
        </p:txBody>
      </p:sp>
      <p:sp>
        <p:nvSpPr>
          <p:cNvPr id="6" name="Isosceles Triangle 5"/>
          <p:cNvSpPr/>
          <p:nvPr/>
        </p:nvSpPr>
        <p:spPr>
          <a:xfrm>
            <a:off x="7417905" y="3959087"/>
            <a:ext cx="990600" cy="2133600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570305" y="3959087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u</a:t>
            </a:r>
            <a:r>
              <a:rPr lang="en-US" baseline="-25000" dirty="0" err="1" smtClean="0"/>
              <a:t>R</a:t>
            </a:r>
            <a:endParaRPr lang="en-US" baseline="-25000" dirty="0"/>
          </a:p>
        </p:txBody>
      </p:sp>
      <p:sp>
        <p:nvSpPr>
          <p:cNvPr id="9" name="Oval 8"/>
          <p:cNvSpPr/>
          <p:nvPr/>
        </p:nvSpPr>
        <p:spPr>
          <a:xfrm>
            <a:off x="6761922" y="2892287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9" idx="3"/>
            <a:endCxn id="4" idx="0"/>
          </p:cNvCxnSpPr>
          <p:nvPr/>
        </p:nvCxnSpPr>
        <p:spPr>
          <a:xfrm flipH="1">
            <a:off x="6313005" y="3412613"/>
            <a:ext cx="549350" cy="5464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5"/>
            <a:endCxn id="7" idx="0"/>
          </p:cNvCxnSpPr>
          <p:nvPr/>
        </p:nvCxnSpPr>
        <p:spPr>
          <a:xfrm>
            <a:off x="7347289" y="3412613"/>
            <a:ext cx="565916" cy="5464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512905" y="3959087"/>
            <a:ext cx="0" cy="1524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181600" y="4532243"/>
            <a:ext cx="685800" cy="381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H(</a:t>
            </a:r>
            <a:r>
              <a:rPr lang="en-US" dirty="0" err="1" smtClean="0"/>
              <a:t>u</a:t>
            </a:r>
            <a:r>
              <a:rPr lang="en-US" baseline="-25000" dirty="0" err="1" smtClean="0"/>
              <a:t>L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7185992" y="3959087"/>
            <a:ext cx="1041" cy="213691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855728" y="4873487"/>
            <a:ext cx="685800" cy="381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H(</a:t>
            </a:r>
            <a:r>
              <a:rPr lang="en-US" dirty="0" err="1" smtClean="0"/>
              <a:t>u</a:t>
            </a:r>
            <a:r>
              <a:rPr lang="en-US" baseline="-25000" dirty="0" err="1" smtClean="0"/>
              <a:t>R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8656983" y="2892287"/>
            <a:ext cx="1" cy="320702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8246166" y="4495800"/>
            <a:ext cx="838200" cy="381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H(u)=?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74844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Augmenting AVL tree to compute H(u)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2743200"/>
          </a:xfrm>
        </p:spPr>
        <p:txBody>
          <a:bodyPr/>
          <a:lstStyle/>
          <a:p>
            <a:r>
              <a:rPr lang="en-US" dirty="0" smtClean="0"/>
              <a:t>Each node </a:t>
            </a:r>
            <a:r>
              <a:rPr lang="en-US" b="1" dirty="0" smtClean="0"/>
              <a:t>u</a:t>
            </a:r>
            <a:r>
              <a:rPr lang="en-US" dirty="0" smtClean="0"/>
              <a:t> contains</a:t>
            </a:r>
          </a:p>
          <a:p>
            <a:pPr lvl="1"/>
            <a:r>
              <a:rPr lang="en-US" b="1" dirty="0"/>
              <a:t>k</a:t>
            </a:r>
            <a:r>
              <a:rPr lang="en-US" b="1" dirty="0" smtClean="0"/>
              <a:t>ey</a:t>
            </a:r>
            <a:r>
              <a:rPr lang="en-US" dirty="0" smtClean="0"/>
              <a:t>: the key</a:t>
            </a:r>
          </a:p>
          <a:p>
            <a:pPr lvl="1"/>
            <a:r>
              <a:rPr lang="en-US" b="1" dirty="0" smtClean="0"/>
              <a:t>left</a:t>
            </a:r>
            <a:r>
              <a:rPr lang="en-US" dirty="0" smtClean="0"/>
              <a:t>, </a:t>
            </a:r>
            <a:r>
              <a:rPr lang="en-US" b="1" dirty="0" smtClean="0"/>
              <a:t>right</a:t>
            </a:r>
            <a:r>
              <a:rPr lang="en-US" dirty="0" smtClean="0"/>
              <a:t>: child pointers</a:t>
            </a:r>
          </a:p>
          <a:p>
            <a:pPr lvl="1"/>
            <a:r>
              <a:rPr lang="en-US" b="1" dirty="0" smtClean="0"/>
              <a:t>h</a:t>
            </a:r>
            <a:r>
              <a:rPr lang="en-US" dirty="0" smtClean="0"/>
              <a:t>: height of sub-tree rooted at </a:t>
            </a:r>
            <a:r>
              <a:rPr lang="en-US" b="1" dirty="0" smtClean="0"/>
              <a:t>u</a:t>
            </a:r>
          </a:p>
          <a:p>
            <a:r>
              <a:rPr lang="en-US" b="1" dirty="0" smtClean="0"/>
              <a:t>How?</a:t>
            </a:r>
          </a:p>
        </p:txBody>
      </p:sp>
      <p:sp>
        <p:nvSpPr>
          <p:cNvPr id="4" name="Right Brace 3"/>
          <p:cNvSpPr/>
          <p:nvPr/>
        </p:nvSpPr>
        <p:spPr>
          <a:xfrm>
            <a:off x="4800600" y="1905000"/>
            <a:ext cx="609600" cy="1066800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93637" y="2261224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usual stuff…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781800" y="2895600"/>
            <a:ext cx="1905000" cy="4191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Secret sauce!</a:t>
            </a:r>
            <a:endParaRPr lang="en-US" dirty="0"/>
          </a:p>
        </p:txBody>
      </p:sp>
      <p:cxnSp>
        <p:nvCxnSpPr>
          <p:cNvPr id="8" name="Straight Arrow Connector 7"/>
          <p:cNvCxnSpPr>
            <a:stCxn id="6" idx="1"/>
          </p:cNvCxnSpPr>
          <p:nvPr/>
        </p:nvCxnSpPr>
        <p:spPr>
          <a:xfrm flipH="1">
            <a:off x="6019800" y="3105150"/>
            <a:ext cx="762000" cy="952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895600" y="3581400"/>
            <a:ext cx="990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d, 0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57200" y="4343400"/>
            <a:ext cx="1066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Insert(d)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2057400" y="4495800"/>
            <a:ext cx="990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a, 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57200" y="4800600"/>
            <a:ext cx="1066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Insert(a)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11" idx="3"/>
            <a:endCxn id="13" idx="0"/>
          </p:cNvCxnSpPr>
          <p:nvPr/>
        </p:nvCxnSpPr>
        <p:spPr>
          <a:xfrm flipH="1">
            <a:off x="2552700" y="4166767"/>
            <a:ext cx="487970" cy="329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900570" y="3581400"/>
            <a:ext cx="990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d, 1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57200" y="5257800"/>
            <a:ext cx="1066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Insert(e)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3733800" y="4515678"/>
            <a:ext cx="990600" cy="68580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e, 0</a:t>
            </a:r>
            <a:endParaRPr lang="en-US" dirty="0"/>
          </a:p>
        </p:txBody>
      </p:sp>
      <p:cxnSp>
        <p:nvCxnSpPr>
          <p:cNvPr id="21" name="Straight Arrow Connector 20"/>
          <p:cNvCxnSpPr>
            <a:stCxn id="17" idx="5"/>
            <a:endCxn id="19" idx="0"/>
          </p:cNvCxnSpPr>
          <p:nvPr/>
        </p:nvCxnSpPr>
        <p:spPr>
          <a:xfrm>
            <a:off x="3746100" y="4166767"/>
            <a:ext cx="483000" cy="3489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2743200" y="5410200"/>
            <a:ext cx="990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  <a:r>
              <a:rPr lang="en-US" dirty="0" smtClean="0"/>
              <a:t>, 0</a:t>
            </a:r>
            <a:endParaRPr lang="en-US" dirty="0"/>
          </a:p>
        </p:txBody>
      </p:sp>
      <p:cxnSp>
        <p:nvCxnSpPr>
          <p:cNvPr id="24" name="Straight Arrow Connector 23"/>
          <p:cNvCxnSpPr>
            <a:stCxn id="13" idx="5"/>
            <a:endCxn id="23" idx="0"/>
          </p:cNvCxnSpPr>
          <p:nvPr/>
        </p:nvCxnSpPr>
        <p:spPr>
          <a:xfrm>
            <a:off x="2902930" y="5081167"/>
            <a:ext cx="335570" cy="329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50574" y="5715000"/>
            <a:ext cx="1066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Insert(b)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2057400" y="4495800"/>
            <a:ext cx="990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  <a:r>
              <a:rPr lang="en-US" dirty="0" smtClean="0"/>
              <a:t>, 1</a:t>
            </a:r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3657600" y="6115878"/>
            <a:ext cx="990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c, 0</a:t>
            </a:r>
            <a:endParaRPr lang="en-US" dirty="0"/>
          </a:p>
        </p:txBody>
      </p:sp>
      <p:cxnSp>
        <p:nvCxnSpPr>
          <p:cNvPr id="31" name="Straight Arrow Connector 30"/>
          <p:cNvCxnSpPr>
            <a:stCxn id="23" idx="5"/>
            <a:endCxn id="30" idx="1"/>
          </p:cNvCxnSpPr>
          <p:nvPr/>
        </p:nvCxnSpPr>
        <p:spPr>
          <a:xfrm>
            <a:off x="3588730" y="5995567"/>
            <a:ext cx="213940" cy="2207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447260" y="6172200"/>
            <a:ext cx="1076739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Insert(c)</a:t>
            </a:r>
            <a:endParaRPr lang="en-US" dirty="0"/>
          </a:p>
        </p:txBody>
      </p:sp>
      <p:sp>
        <p:nvSpPr>
          <p:cNvPr id="39" name="Right Arrow 38"/>
          <p:cNvSpPr/>
          <p:nvPr/>
        </p:nvSpPr>
        <p:spPr>
          <a:xfrm>
            <a:off x="4800600" y="5081167"/>
            <a:ext cx="990600" cy="3671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Arrow Connector 39"/>
          <p:cNvCxnSpPr/>
          <p:nvPr/>
        </p:nvCxnSpPr>
        <p:spPr>
          <a:xfrm flipH="1">
            <a:off x="6781800" y="4166767"/>
            <a:ext cx="487970" cy="329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7962900" y="4515678"/>
            <a:ext cx="990600" cy="68580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e, 0</a:t>
            </a:r>
            <a:endParaRPr lang="en-US" dirty="0"/>
          </a:p>
        </p:txBody>
      </p:sp>
      <p:cxnSp>
        <p:nvCxnSpPr>
          <p:cNvPr id="42" name="Straight Arrow Connector 41"/>
          <p:cNvCxnSpPr>
            <a:endCxn id="41" idx="0"/>
          </p:cNvCxnSpPr>
          <p:nvPr/>
        </p:nvCxnSpPr>
        <p:spPr>
          <a:xfrm>
            <a:off x="7975200" y="4166767"/>
            <a:ext cx="483000" cy="3489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7124700" y="3581400"/>
            <a:ext cx="990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d, 3</a:t>
            </a:r>
            <a:endParaRPr lang="en-US" dirty="0"/>
          </a:p>
        </p:txBody>
      </p:sp>
      <p:sp>
        <p:nvSpPr>
          <p:cNvPr id="44" name="Oval 43"/>
          <p:cNvSpPr/>
          <p:nvPr/>
        </p:nvSpPr>
        <p:spPr>
          <a:xfrm>
            <a:off x="6286500" y="4495800"/>
            <a:ext cx="990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  <a:r>
              <a:rPr lang="en-US" dirty="0" smtClean="0"/>
              <a:t>, 1</a:t>
            </a:r>
            <a:endParaRPr lang="en-US" dirty="0"/>
          </a:p>
        </p:txBody>
      </p:sp>
      <p:sp>
        <p:nvSpPr>
          <p:cNvPr id="45" name="Oval 44"/>
          <p:cNvSpPr/>
          <p:nvPr/>
        </p:nvSpPr>
        <p:spPr>
          <a:xfrm>
            <a:off x="5715000" y="5430693"/>
            <a:ext cx="990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  <a:r>
              <a:rPr lang="en-US" dirty="0" smtClean="0"/>
              <a:t>, 2</a:t>
            </a:r>
            <a:endParaRPr lang="en-US" dirty="0"/>
          </a:p>
        </p:txBody>
      </p:sp>
      <p:sp>
        <p:nvSpPr>
          <p:cNvPr id="46" name="Oval 45"/>
          <p:cNvSpPr/>
          <p:nvPr/>
        </p:nvSpPr>
        <p:spPr>
          <a:xfrm>
            <a:off x="6858000" y="5410200"/>
            <a:ext cx="990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c, 0</a:t>
            </a:r>
            <a:endParaRPr lang="en-US" dirty="0"/>
          </a:p>
        </p:txBody>
      </p:sp>
      <p:cxnSp>
        <p:nvCxnSpPr>
          <p:cNvPr id="48" name="Straight Arrow Connector 47"/>
          <p:cNvCxnSpPr>
            <a:stCxn id="44" idx="3"/>
            <a:endCxn id="45" idx="0"/>
          </p:cNvCxnSpPr>
          <p:nvPr/>
        </p:nvCxnSpPr>
        <p:spPr>
          <a:xfrm flipH="1">
            <a:off x="6210300" y="5081167"/>
            <a:ext cx="221270" cy="3495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44" idx="5"/>
            <a:endCxn id="46" idx="0"/>
          </p:cNvCxnSpPr>
          <p:nvPr/>
        </p:nvCxnSpPr>
        <p:spPr>
          <a:xfrm>
            <a:off x="7132030" y="5081167"/>
            <a:ext cx="221270" cy="329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5715000" y="5430078"/>
            <a:ext cx="990600" cy="68580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  <a:r>
              <a:rPr lang="en-US" dirty="0" smtClean="0"/>
              <a:t>, 0</a:t>
            </a:r>
            <a:endParaRPr lang="en-US" dirty="0"/>
          </a:p>
        </p:txBody>
      </p:sp>
      <p:sp>
        <p:nvSpPr>
          <p:cNvPr id="52" name="Oval 51"/>
          <p:cNvSpPr/>
          <p:nvPr/>
        </p:nvSpPr>
        <p:spPr>
          <a:xfrm>
            <a:off x="6858000" y="5410200"/>
            <a:ext cx="990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c, 0</a:t>
            </a:r>
            <a:endParaRPr lang="en-US" dirty="0"/>
          </a:p>
        </p:txBody>
      </p:sp>
      <p:sp>
        <p:nvSpPr>
          <p:cNvPr id="53" name="Oval 52"/>
          <p:cNvSpPr/>
          <p:nvPr/>
        </p:nvSpPr>
        <p:spPr>
          <a:xfrm>
            <a:off x="6284612" y="4495800"/>
            <a:ext cx="990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  <a:r>
              <a:rPr lang="en-US" dirty="0" smtClean="0"/>
              <a:t>, 1</a:t>
            </a:r>
            <a:endParaRPr lang="en-US" dirty="0"/>
          </a:p>
        </p:txBody>
      </p:sp>
      <p:sp>
        <p:nvSpPr>
          <p:cNvPr id="54" name="Oval 53"/>
          <p:cNvSpPr/>
          <p:nvPr/>
        </p:nvSpPr>
        <p:spPr>
          <a:xfrm>
            <a:off x="7122812" y="3581400"/>
            <a:ext cx="990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d, 2</a:t>
            </a:r>
            <a:endParaRPr lang="en-US" dirty="0"/>
          </a:p>
        </p:txBody>
      </p:sp>
      <p:sp>
        <p:nvSpPr>
          <p:cNvPr id="47" name="Oval 46"/>
          <p:cNvSpPr/>
          <p:nvPr/>
        </p:nvSpPr>
        <p:spPr>
          <a:xfrm>
            <a:off x="2895600" y="3581400"/>
            <a:ext cx="990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d, 1</a:t>
            </a:r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2895600" y="3581400"/>
            <a:ext cx="990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d, 2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2743200" y="5410200"/>
            <a:ext cx="990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  <a:r>
              <a:rPr lang="en-US" dirty="0" smtClean="0"/>
              <a:t>, 1</a:t>
            </a:r>
            <a:endParaRPr lang="en-US" dirty="0"/>
          </a:p>
        </p:txBody>
      </p:sp>
      <p:sp>
        <p:nvSpPr>
          <p:cNvPr id="55" name="Oval 54"/>
          <p:cNvSpPr/>
          <p:nvPr/>
        </p:nvSpPr>
        <p:spPr>
          <a:xfrm>
            <a:off x="2057400" y="4495800"/>
            <a:ext cx="990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  <a:r>
              <a:rPr lang="en-US" dirty="0" smtClean="0"/>
              <a:t>, 2</a:t>
            </a:r>
            <a:endParaRPr lang="en-US" dirty="0"/>
          </a:p>
        </p:txBody>
      </p:sp>
      <p:sp>
        <p:nvSpPr>
          <p:cNvPr id="56" name="Oval 55"/>
          <p:cNvSpPr/>
          <p:nvPr/>
        </p:nvSpPr>
        <p:spPr>
          <a:xfrm>
            <a:off x="2895600" y="3581400"/>
            <a:ext cx="990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d, 3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720885" y="4663026"/>
            <a:ext cx="434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40135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11" grpId="0" animBg="1"/>
      <p:bldP spid="12" grpId="0" animBg="1"/>
      <p:bldP spid="13" grpId="0" animBg="1"/>
      <p:bldP spid="14" grpId="0" animBg="1"/>
      <p:bldP spid="17" grpId="0" animBg="1"/>
      <p:bldP spid="18" grpId="0" animBg="1"/>
      <p:bldP spid="19" grpId="0" animBg="1"/>
      <p:bldP spid="23" grpId="0" animBg="1"/>
      <p:bldP spid="26" grpId="0" animBg="1"/>
      <p:bldP spid="27" grpId="0" animBg="1"/>
      <p:bldP spid="30" grpId="0" animBg="1"/>
      <p:bldP spid="35" grpId="0" animBg="1"/>
      <p:bldP spid="39" grpId="0" animBg="1"/>
      <p:bldP spid="41" grpId="0" animBg="1"/>
      <p:bldP spid="43" grpId="0" animBg="1"/>
      <p:bldP spid="44" grpId="0" animBg="1"/>
      <p:bldP spid="45" grpId="0" animBg="1"/>
      <p:bldP spid="46" grpId="0" animBg="1"/>
      <p:bldP spid="51" grpId="0" animBg="1"/>
      <p:bldP spid="52" grpId="0" animBg="1"/>
      <p:bldP spid="53" grpId="0" animBg="1"/>
      <p:bldP spid="54" grpId="0" animBg="1"/>
      <p:bldP spid="47" grpId="0" animBg="1"/>
      <p:bldP spid="28" grpId="0" animBg="1"/>
      <p:bldP spid="49" grpId="0" animBg="1"/>
      <p:bldP spid="55" grpId="0" animBg="1"/>
      <p:bldP spid="56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7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Algorithm idea: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5715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From the last slide, we develop an algorithm</a:t>
            </a:r>
          </a:p>
          <a:p>
            <a:pPr marL="0" indent="0">
              <a:buNone/>
            </a:pPr>
            <a:r>
              <a:rPr lang="en-US" sz="1500" b="1" dirty="0" smtClean="0"/>
              <a:t/>
            </a:r>
            <a:br>
              <a:rPr lang="en-US" sz="1500" b="1" dirty="0" smtClean="0"/>
            </a:br>
            <a:r>
              <a:rPr lang="en-US" b="1" dirty="0" smtClean="0"/>
              <a:t>Insert(key):</a:t>
            </a:r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b="1" dirty="0" smtClean="0"/>
              <a:t>    </a:t>
            </a:r>
            <a:r>
              <a:rPr lang="en-US" dirty="0" smtClean="0"/>
              <a:t>BST search for where to put </a:t>
            </a:r>
            <a:r>
              <a:rPr lang="en-US" b="1" dirty="0"/>
              <a:t>key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b="1" dirty="0" smtClean="0"/>
              <a:t>    </a:t>
            </a:r>
            <a:r>
              <a:rPr lang="en-US" dirty="0" smtClean="0"/>
              <a:t>Insert </a:t>
            </a:r>
            <a:r>
              <a:rPr lang="en-US" b="1" dirty="0"/>
              <a:t>key</a:t>
            </a:r>
            <a:r>
              <a:rPr lang="en-US" dirty="0" smtClean="0"/>
              <a:t> into place like in a regular AVL tree</a:t>
            </a:r>
          </a:p>
          <a:p>
            <a:pPr marL="0" indent="0">
              <a:buNone/>
            </a:pPr>
            <a:r>
              <a:rPr lang="en-US" dirty="0" smtClean="0"/>
              <a:t>3    Fix balance factors and rotate as you would in</a:t>
            </a:r>
            <a:br>
              <a:rPr lang="en-US" dirty="0" smtClean="0"/>
            </a:br>
            <a:r>
              <a:rPr lang="en-US" dirty="0" smtClean="0"/>
              <a:t>      AVL insert, but </a:t>
            </a:r>
            <a:r>
              <a:rPr lang="en-US" b="1" dirty="0" smtClean="0"/>
              <a:t>fix heights at the same time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   (Remember to fix heights all the way to the root.</a:t>
            </a:r>
            <a:br>
              <a:rPr lang="en-US" dirty="0" smtClean="0"/>
            </a:br>
            <a:r>
              <a:rPr lang="en-US" dirty="0" smtClean="0"/>
              <a:t>     Don’t stop before reaching the root!)</a:t>
            </a:r>
          </a:p>
          <a:p>
            <a:pPr marL="0" indent="0">
              <a:buNone/>
            </a:pPr>
            <a:endParaRPr lang="en-US" sz="1300" dirty="0" smtClean="0"/>
          </a:p>
          <a:p>
            <a:r>
              <a:rPr lang="en-US" dirty="0" smtClean="0"/>
              <a:t>(When you rotate, remember to fix heights of all nodes involved, just like you fix balance factors!)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88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</TotalTime>
  <Words>1211</Words>
  <Application>Microsoft Office PowerPoint</Application>
  <PresentationFormat>On-screen Show (4:3)</PresentationFormat>
  <Paragraphs>205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Augmenting AVL trees</vt:lpstr>
      <vt:lpstr>How we’ve thought about trees so far</vt:lpstr>
      <vt:lpstr>Other kinds of uses?</vt:lpstr>
      <vt:lpstr>Augmenting</vt:lpstr>
      <vt:lpstr>Augmenting an AVL tree</vt:lpstr>
      <vt:lpstr>Simple first example</vt:lpstr>
      <vt:lpstr>Can we compute this function quickly?</vt:lpstr>
      <vt:lpstr>Augmenting AVL tree to compute H(u)</vt:lpstr>
      <vt:lpstr>Algorithm idea:</vt:lpstr>
      <vt:lpstr>Harder problem: scheduling conflicts</vt:lpstr>
      <vt:lpstr>Breaking the problem down</vt:lpstr>
      <vt:lpstr>Figuring out the data structure - 1</vt:lpstr>
      <vt:lpstr>Figuring out the data structure - 2</vt:lpstr>
      <vt:lpstr>Algorithm for Search within a subtree</vt:lpstr>
      <vt:lpstr>Algorithm for Search within a subtree</vt:lpstr>
      <vt:lpstr>Algorithm for Search within a subtree</vt:lpstr>
      <vt:lpstr>Algorithm for Search within a subtree</vt:lpstr>
      <vt:lpstr>Algorithm for Search within a subtree</vt:lpstr>
      <vt:lpstr>Final algorithm for Search</vt:lpstr>
      <vt:lpstr>Algorithms for Insert and Delete</vt:lpstr>
      <vt:lpstr>Why O(lg n) time?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Augmenting AVL trees</dc:title>
  <dc:creator>Trevor Brown</dc:creator>
  <cp:lastModifiedBy>Trevor Brown</cp:lastModifiedBy>
  <cp:revision>40</cp:revision>
  <dcterms:created xsi:type="dcterms:W3CDTF">2013-02-07T10:09:26Z</dcterms:created>
  <dcterms:modified xsi:type="dcterms:W3CDTF">2014-01-31T07:57:02Z</dcterms:modified>
</cp:coreProperties>
</file>