
<file path=[Content_Types].xml><?xml version="1.0" encoding="utf-8"?>
<Types xmlns="http://schemas.openxmlformats.org/package/2006/content-types">
  <Default Extension="xml" ContentType="application/xml"/>
  <Default Extension="gif" ContentType="image/gif"/>
  <Default Extension="jpg" ContentType="image/jpeg"/>
  <Default Extension="jpeg" ContentType="image/jpeg"/>
  <Default Extension="mp4" ContentType="video/unknown"/>
  <Default Extension="emf" ContentType="image/x-emf"/>
  <Default Extension="rels" ContentType="application/vnd.openxmlformats-package.relationships+xml"/>
  <Default Extension="wdp" ContentType="image/vnd.ms-photo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8"/>
  </p:notesMasterIdLst>
  <p:handoutMasterIdLst>
    <p:handoutMasterId r:id="rId79"/>
  </p:handoutMasterIdLst>
  <p:sldIdLst>
    <p:sldId id="256" r:id="rId2"/>
    <p:sldId id="257" r:id="rId3"/>
    <p:sldId id="264" r:id="rId4"/>
    <p:sldId id="261" r:id="rId5"/>
    <p:sldId id="259" r:id="rId6"/>
    <p:sldId id="260" r:id="rId7"/>
    <p:sldId id="266" r:id="rId8"/>
    <p:sldId id="265" r:id="rId9"/>
    <p:sldId id="262" r:id="rId10"/>
    <p:sldId id="268" r:id="rId11"/>
    <p:sldId id="271" r:id="rId12"/>
    <p:sldId id="273" r:id="rId13"/>
    <p:sldId id="337" r:id="rId14"/>
    <p:sldId id="278" r:id="rId15"/>
    <p:sldId id="338" r:id="rId16"/>
    <p:sldId id="269" r:id="rId17"/>
    <p:sldId id="267" r:id="rId18"/>
    <p:sldId id="279" r:id="rId19"/>
    <p:sldId id="280" r:id="rId20"/>
    <p:sldId id="281" r:id="rId21"/>
    <p:sldId id="270" r:id="rId22"/>
    <p:sldId id="274" r:id="rId23"/>
    <p:sldId id="276" r:id="rId24"/>
    <p:sldId id="284" r:id="rId25"/>
    <p:sldId id="277" r:id="rId26"/>
    <p:sldId id="282" r:id="rId27"/>
    <p:sldId id="283" r:id="rId28"/>
    <p:sldId id="285" r:id="rId29"/>
    <p:sldId id="290" r:id="rId30"/>
    <p:sldId id="291" r:id="rId31"/>
    <p:sldId id="293" r:id="rId32"/>
    <p:sldId id="292" r:id="rId33"/>
    <p:sldId id="335" r:id="rId34"/>
    <p:sldId id="294" r:id="rId35"/>
    <p:sldId id="295" r:id="rId36"/>
    <p:sldId id="296" r:id="rId37"/>
    <p:sldId id="297" r:id="rId38"/>
    <p:sldId id="298" r:id="rId39"/>
    <p:sldId id="301" r:id="rId40"/>
    <p:sldId id="300" r:id="rId41"/>
    <p:sldId id="302" r:id="rId42"/>
    <p:sldId id="286" r:id="rId43"/>
    <p:sldId id="305" r:id="rId44"/>
    <p:sldId id="288" r:id="rId45"/>
    <p:sldId id="303" r:id="rId46"/>
    <p:sldId id="304" r:id="rId47"/>
    <p:sldId id="307" r:id="rId48"/>
    <p:sldId id="308" r:id="rId49"/>
    <p:sldId id="309" r:id="rId50"/>
    <p:sldId id="322" r:id="rId51"/>
    <p:sldId id="310" r:id="rId52"/>
    <p:sldId id="313" r:id="rId53"/>
    <p:sldId id="314" r:id="rId54"/>
    <p:sldId id="315" r:id="rId55"/>
    <p:sldId id="316" r:id="rId56"/>
    <p:sldId id="317" r:id="rId57"/>
    <p:sldId id="318" r:id="rId58"/>
    <p:sldId id="325" r:id="rId59"/>
    <p:sldId id="341" r:id="rId60"/>
    <p:sldId id="326" r:id="rId61"/>
    <p:sldId id="327" r:id="rId62"/>
    <p:sldId id="321" r:id="rId63"/>
    <p:sldId id="323" r:id="rId64"/>
    <p:sldId id="324" r:id="rId65"/>
    <p:sldId id="328" r:id="rId66"/>
    <p:sldId id="340" r:id="rId67"/>
    <p:sldId id="339" r:id="rId68"/>
    <p:sldId id="332" r:id="rId69"/>
    <p:sldId id="333" r:id="rId70"/>
    <p:sldId id="334" r:id="rId71"/>
    <p:sldId id="336" r:id="rId72"/>
    <p:sldId id="330" r:id="rId73"/>
    <p:sldId id="331" r:id="rId74"/>
    <p:sldId id="329" r:id="rId75"/>
    <p:sldId id="306" r:id="rId76"/>
    <p:sldId id="263" r:id="rId77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clrMru>
    <a:srgbClr val="9E9789"/>
    <a:srgbClr val="5EE3B5"/>
    <a:srgbClr val="625682"/>
    <a:srgbClr val="EDEBF3"/>
    <a:srgbClr val="042253"/>
    <a:srgbClr val="89A7DF"/>
    <a:srgbClr val="457ACD"/>
    <a:srgbClr val="DA2730"/>
    <a:srgbClr val="3F9BB4"/>
    <a:srgbClr val="72DE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67" autoAdjust="0"/>
    <p:restoredTop sz="88759" autoAdjust="0"/>
  </p:normalViewPr>
  <p:slideViewPr>
    <p:cSldViewPr snapToGrid="0">
      <p:cViewPr>
        <p:scale>
          <a:sx n="95" d="100"/>
          <a:sy n="95" d="100"/>
        </p:scale>
        <p:origin x="-4584" y="-280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1732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5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80" Type="http://schemas.openxmlformats.org/officeDocument/2006/relationships/printerSettings" Target="printerSettings/printerSettings1.bin"/><Relationship Id="rId81" Type="http://schemas.openxmlformats.org/officeDocument/2006/relationships/presProps" Target="presProps.xml"/><Relationship Id="rId82" Type="http://schemas.openxmlformats.org/officeDocument/2006/relationships/viewProps" Target="viewProps.xml"/><Relationship Id="rId83" Type="http://schemas.openxmlformats.org/officeDocument/2006/relationships/theme" Target="theme/theme1.xml"/><Relationship Id="rId84" Type="http://schemas.openxmlformats.org/officeDocument/2006/relationships/tableStyles" Target="tableStyles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slide" Target="slides/slide75.xml"/><Relationship Id="rId77" Type="http://schemas.openxmlformats.org/officeDocument/2006/relationships/slide" Target="slides/slide76.xml"/><Relationship Id="rId78" Type="http://schemas.openxmlformats.org/officeDocument/2006/relationships/notesMaster" Target="notesMasters/notesMaster1.xml"/><Relationship Id="rId79" Type="http://schemas.openxmlformats.org/officeDocument/2006/relationships/handoutMaster" Target="handoutMasters/handoutMaster1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1B41E-1709-7749-B0E2-4675FA8B354E}" type="datetimeFigureOut">
              <a:rPr lang="en-US" smtClean="0"/>
              <a:t>6/7/16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7DDA3-F40A-4549-8717-58DC4B059F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32063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631719-38B5-6A4F-B4B7-C551446B6897}" type="datetimeFigureOut">
              <a:rPr lang="en-US" smtClean="0"/>
              <a:t>6/7/16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B08D52-5BB0-704B-B4B9-0B023959B5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555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2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5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0064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www.myboyb.com</a:t>
            </a:r>
            <a:r>
              <a:rPr lang="en-US" dirty="0" smtClean="0"/>
              <a:t>/</a:t>
            </a:r>
            <a:r>
              <a:rPr lang="en-US" dirty="0" err="1" smtClean="0"/>
              <a:t>wp</a:t>
            </a:r>
            <a:r>
              <a:rPr lang="en-US" dirty="0" smtClean="0"/>
              <a:t>-content/uploads/2015/02/l7m-8.jpg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98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www.statikone.net</a:t>
            </a:r>
            <a:r>
              <a:rPr lang="en-US" dirty="0" smtClean="0"/>
              <a:t>/uploads/IMG_3974sm.jpg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30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junkhost.com</a:t>
            </a:r>
            <a:r>
              <a:rPr lang="en-US" dirty="0" smtClean="0"/>
              <a:t>/</a:t>
            </a:r>
            <a:r>
              <a:rPr lang="en-US" dirty="0" err="1" smtClean="0"/>
              <a:t>wp</a:t>
            </a:r>
            <a:r>
              <a:rPr lang="en-US" dirty="0" smtClean="0"/>
              <a:t>-content/uploads/2016/03/aussie-artist-spray-paints-giant-mural-of-the-kanye-loves-kanye-meme-4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30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wnct.com</a:t>
            </a:r>
            <a:r>
              <a:rPr lang="en-US" dirty="0" smtClean="0"/>
              <a:t>/2015/07/31/artist-creates-spray-paint-mural-in-</a:t>
            </a:r>
            <a:r>
              <a:rPr lang="en-US" dirty="0" err="1" smtClean="0"/>
              <a:t>kinston</a:t>
            </a:r>
            <a:r>
              <a:rPr lang="en-US" dirty="0" smtClean="0"/>
              <a:t>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7335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www.google.com</a:t>
            </a:r>
            <a:r>
              <a:rPr lang="en-US" dirty="0" smtClean="0"/>
              <a:t>/</a:t>
            </a:r>
            <a:r>
              <a:rPr lang="en-US" dirty="0" err="1" smtClean="0"/>
              <a:t>url?sa</a:t>
            </a:r>
            <a:r>
              <a:rPr lang="en-US" dirty="0" smtClean="0"/>
              <a:t>=</a:t>
            </a:r>
            <a:r>
              <a:rPr lang="en-US" dirty="0" err="1" smtClean="0"/>
              <a:t>i&amp;rct</a:t>
            </a:r>
            <a:r>
              <a:rPr lang="en-US" dirty="0" smtClean="0"/>
              <a:t>=</a:t>
            </a:r>
            <a:r>
              <a:rPr lang="en-US" dirty="0" err="1" smtClean="0"/>
              <a:t>j&amp;q</a:t>
            </a:r>
            <a:r>
              <a:rPr lang="en-US" dirty="0" smtClean="0"/>
              <a:t>=&amp;</a:t>
            </a:r>
            <a:r>
              <a:rPr lang="en-US" dirty="0" err="1" smtClean="0"/>
              <a:t>esrc</a:t>
            </a:r>
            <a:r>
              <a:rPr lang="en-US" dirty="0" smtClean="0"/>
              <a:t>=</a:t>
            </a:r>
            <a:r>
              <a:rPr lang="en-US" dirty="0" err="1" smtClean="0"/>
              <a:t>s&amp;source</a:t>
            </a:r>
            <a:r>
              <a:rPr lang="en-US" dirty="0" smtClean="0"/>
              <a:t>=</a:t>
            </a:r>
            <a:r>
              <a:rPr lang="en-US" dirty="0" err="1" smtClean="0"/>
              <a:t>imgres&amp;cd</a:t>
            </a:r>
            <a:r>
              <a:rPr lang="en-US" dirty="0" smtClean="0"/>
              <a:t>=&amp;</a:t>
            </a:r>
            <a:r>
              <a:rPr lang="en-US" dirty="0" err="1" smtClean="0"/>
              <a:t>ved</a:t>
            </a:r>
            <a:r>
              <a:rPr lang="en-US" dirty="0" smtClean="0"/>
              <a:t>=0ahUKEwjN58j29PDMAhVD2D4KHdCtAX8QjBwIBA&amp;url=https%3A%2F%2Fcdn.avopix.com%2Fphotos%2Fdetail%2Fd_23569_graffiti-mural-spray-paint.jpg&amp;psig=AFQjCNHWbdyByiFO5KOOJ398Tm2Ud-lNZA&amp;ust=1464117518207375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159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www.statikone.net</a:t>
            </a:r>
            <a:r>
              <a:rPr lang="en-US" dirty="0" smtClean="0"/>
              <a:t>/uploads/IMG_3974sm.jpg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30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http://1.bp.blogspot.com/-t2ajgVupD2E/U3rCcq6AapI/</a:t>
            </a:r>
            <a:r>
              <a:rPr lang="en-US" dirty="0" err="1" smtClean="0"/>
              <a:t>AAAAAAAAMZg</a:t>
            </a:r>
            <a:r>
              <a:rPr lang="en-US" dirty="0" smtClean="0"/>
              <a:t>/pm6ndniGXFY/s1600/KateSpade_BlairEadie_COLOR_63C6294-FINAL.jpg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30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http://1.bp.blogspot.com/-</a:t>
            </a:r>
            <a:r>
              <a:rPr lang="en-US" dirty="0" err="1" smtClean="0"/>
              <a:t>raRjnW-JDig</a:t>
            </a:r>
            <a:r>
              <a:rPr lang="en-US" dirty="0" smtClean="0"/>
              <a:t>/</a:t>
            </a:r>
            <a:r>
              <a:rPr lang="en-US" dirty="0" err="1" smtClean="0"/>
              <a:t>VRwaAZdpdhI</a:t>
            </a:r>
            <a:r>
              <a:rPr lang="en-US" dirty="0" smtClean="0"/>
              <a:t>/</a:t>
            </a:r>
            <a:r>
              <a:rPr lang="en-US" dirty="0" err="1" smtClean="0"/>
              <a:t>AAAAAAAAkoE</a:t>
            </a:r>
            <a:r>
              <a:rPr lang="en-US" dirty="0" smtClean="0"/>
              <a:t>/bTET43j__rQ/s1600/11045411_807185256039266_2357909103284536287_o.jpg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4074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http://1.bp.blogspot.com/-</a:t>
            </a:r>
            <a:r>
              <a:rPr lang="en-US" dirty="0" err="1" smtClean="0"/>
              <a:t>raRjnW-JDig</a:t>
            </a:r>
            <a:r>
              <a:rPr lang="en-US" dirty="0" smtClean="0"/>
              <a:t>/</a:t>
            </a:r>
            <a:r>
              <a:rPr lang="en-US" dirty="0" err="1" smtClean="0"/>
              <a:t>VRwaAZdpdhI</a:t>
            </a:r>
            <a:r>
              <a:rPr lang="en-US" dirty="0" smtClean="0"/>
              <a:t>/</a:t>
            </a:r>
            <a:r>
              <a:rPr lang="en-US" dirty="0" err="1" smtClean="0"/>
              <a:t>AAAAAAAAkoE</a:t>
            </a:r>
            <a:r>
              <a:rPr lang="en-US" dirty="0" smtClean="0"/>
              <a:t>/bTET43j__rQ/s1600/11045411_807185256039266_2357909103284536287_o.jpg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4074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8509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8509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8*</a:t>
            </a:r>
            <a:r>
              <a:rPr lang="en-US" baseline="0" dirty="0" smtClean="0"/>
              <a:t>7 = 56 particles</a:t>
            </a:r>
          </a:p>
          <a:p>
            <a:r>
              <a:rPr lang="en-US" smtClean="0"/>
              <a:t>14 green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8*</a:t>
            </a:r>
            <a:r>
              <a:rPr lang="en-US" baseline="0" dirty="0" smtClean="0"/>
              <a:t>7 = 56 particles</a:t>
            </a:r>
          </a:p>
          <a:p>
            <a:r>
              <a:rPr lang="en-US" smtClean="0"/>
              <a:t>14 green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8*</a:t>
            </a:r>
            <a:r>
              <a:rPr lang="en-US" baseline="0" dirty="0" smtClean="0"/>
              <a:t>7 = 56 particles</a:t>
            </a:r>
          </a:p>
          <a:p>
            <a:r>
              <a:rPr lang="en-US" smtClean="0"/>
              <a:t>14 green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8*</a:t>
            </a:r>
            <a:r>
              <a:rPr lang="en-US" baseline="0" dirty="0" smtClean="0"/>
              <a:t>7 = 56 particles</a:t>
            </a:r>
          </a:p>
          <a:p>
            <a:r>
              <a:rPr lang="en-US" smtClean="0"/>
              <a:t>14 green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8*</a:t>
            </a:r>
            <a:r>
              <a:rPr lang="en-US" baseline="0" dirty="0" smtClean="0"/>
              <a:t>7 = 56 particles</a:t>
            </a:r>
          </a:p>
          <a:p>
            <a:r>
              <a:rPr lang="en-US" smtClean="0"/>
              <a:t>14 green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8*</a:t>
            </a:r>
            <a:r>
              <a:rPr lang="en-US" baseline="0" dirty="0" smtClean="0"/>
              <a:t>7 = 56 particles</a:t>
            </a:r>
          </a:p>
          <a:p>
            <a:r>
              <a:rPr lang="en-US" smtClean="0"/>
              <a:t>14 green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{p},t+\delta t) =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f\ \delta t\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\right)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{b}(t),\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{n}(t);\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{p},t+\delta t) =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f\ \delta t\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\right)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{b}(t),\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{n}(t);\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{p},t+\delta t)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{p},t)}{\delta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</a:t>
            </a:r>
            <a:r>
              <a: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right)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{\partial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{p},t)}{\partial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\right)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{p},t+\delta t)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{p},t)}{\delta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</a:t>
            </a:r>
            <a:r>
              <a: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right)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{\partial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{p},t)}{\partial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\right)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{p},t+\delta t)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{p},t)}{\delta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</a:t>
            </a:r>
            <a:r>
              <a: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right)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{\partial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{p},t)}{\partial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\right)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{p},t+\delta t)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{p},t)}{\delta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</a:t>
            </a:r>
            <a:r>
              <a: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right)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{\partial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{p},t)}{\partial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\right)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{p},t+\delta t)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{p},t)}{\delta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</a:t>
            </a:r>
            <a:r>
              <a: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right)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{\partial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{p},t)}{\partial t} = f\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\left(\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\right)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30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=yVBQiIJOv7g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2235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=yVBQiIJOv7g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22356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f_\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{b},\underbrace{(0,0,1)}_{\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{n}},\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 )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{\beta}{2\pi r^2}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\left(-\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{b}\|}{2r^2}\right)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0229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02293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{C}(t))  - E(\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{C}(t+\Delta t)) &gt; \epsilon \\`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03917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{B}(t)} = \sum_{\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{p}}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{p})\right\|^2} -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\alpha^*(\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\right\|^2}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{B}(t)} = \sum_{\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{p}}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{p})\right\|^2} -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\alpha^*(\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\right\|^2}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{B}(t)} = \sum_{\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{p}}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{p})\right\|^2} -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\alpha^*(\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\right\|^2}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{B}(t)} = \sum_{\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{p}}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{p})\right\|^2} -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\alpha^*(\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\right\|^2}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{B}(t)} = \sum_{\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{p}}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{p})\right\|^2} - \underbrace{\left\|\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\alpha^*(\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\right\|^2}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argmin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}}_{\alpha&gt;0} \quad \left\|\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{p}) - 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 + \alpha(\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 -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{p},t))) \right\|^2</a:t>
            </a:r>
          </a:p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a^*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mathop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{\text{max}}\left(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cdot</a:t>
            </a: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{T}-\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{p},t))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{C}(\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{p},t)\|^2} , 0 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ours: 4.5 x 3 meters,</a:t>
            </a:r>
            <a:r>
              <a:rPr lang="en-US" baseline="0" dirty="0" smtClean="0"/>
              <a:t> </a:t>
            </a:r>
            <a:r>
              <a:rPr lang="en-US" dirty="0" smtClean="0"/>
              <a:t>85 </a:t>
            </a:r>
            <a:r>
              <a:rPr lang="en-US" dirty="0" err="1" smtClean="0"/>
              <a:t>mins</a:t>
            </a:r>
            <a:endParaRPr lang="en-US" dirty="0" smtClean="0"/>
          </a:p>
          <a:p>
            <a:r>
              <a:rPr lang="en-US" dirty="0" err="1" smtClean="0"/>
              <a:t>shilkrot’s</a:t>
            </a:r>
            <a:r>
              <a:rPr lang="en-US" dirty="0" smtClean="0"/>
              <a:t>: 1.5 meters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51483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22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f_\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{b},\underbrace{(0,0,1)}_{\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{n}},\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 ) =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{\beta}{2\pi r^2} 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\left(-\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frac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{\|\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{p}-\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mathbf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{b}\|}{2r^2}\right)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02293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junkhost.com</a:t>
            </a:r>
            <a:r>
              <a:rPr lang="en-US" dirty="0" smtClean="0"/>
              <a:t>/</a:t>
            </a:r>
            <a:r>
              <a:rPr lang="en-US" dirty="0" err="1" smtClean="0"/>
              <a:t>wp</a:t>
            </a:r>
            <a:r>
              <a:rPr lang="en-US" dirty="0" smtClean="0"/>
              <a:t>-content/uploads/2016/03/aussie-artist-spray-paints-giant-mural-of-the-kanye-loves-kanye-meme-4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08D52-5BB0-704B-B4B9-0B023959B5B1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30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2187-455B-BF42-9633-C42BBBB7D69F}" type="datetime1">
              <a:rPr lang="en-US" smtClean="0"/>
              <a:t>6/7/16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93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5B69-4339-A348-AC9B-AE2F165A50E1}" type="datetime1">
              <a:rPr lang="en-US" smtClean="0"/>
              <a:t>6/7/16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399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5A70D-CDD1-A042-820C-B4BBB3418ADF}" type="datetime1">
              <a:rPr lang="en-US" smtClean="0"/>
              <a:t>6/7/16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84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5210-D10B-CB49-A589-F9E83C885FA6}" type="datetime1">
              <a:rPr lang="en-US" smtClean="0"/>
              <a:t>6/7/16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878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054E-7B41-4D4C-9A7B-041A8FECBC83}" type="datetime1">
              <a:rPr lang="en-US" smtClean="0"/>
              <a:t>6/7/16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737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85792-AC1B-924C-A174-F44C604AA3F9}" type="datetime1">
              <a:rPr lang="en-US" smtClean="0"/>
              <a:t>6/7/16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213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70100-D63C-844F-BC78-9EFBBB37CF3E}" type="datetime1">
              <a:rPr lang="en-US" smtClean="0"/>
              <a:t>6/7/16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17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658B1-931D-084F-B030-2A28DFF323E7}" type="datetime1">
              <a:rPr lang="en-US" smtClean="0"/>
              <a:t>6/7/16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215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09519-9720-9E47-BE66-114325B24FEC}" type="datetime1">
              <a:rPr lang="en-US" smtClean="0"/>
              <a:t>6/7/16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361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B5BA-1A21-3C40-BE99-3BC1971894D3}" type="datetime1">
              <a:rPr lang="en-US" smtClean="0"/>
              <a:t>6/7/16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532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06E90-7626-564F-8695-4F61D3360B8A}" type="datetime1">
              <a:rPr lang="en-US" smtClean="0"/>
              <a:t>6/7/16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685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0182" y="73679"/>
            <a:ext cx="8543636" cy="524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Helvetica Light"/>
              </a:defRPr>
            </a:lvl1pPr>
          </a:lstStyle>
          <a:p>
            <a:fld id="{9D8166F7-B1F8-474A-8E75-2155956CB280}" type="datetime1">
              <a:rPr lang="en-US" smtClean="0"/>
              <a:t>6/7/16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Helvetica Ligh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21309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Helvetica Light"/>
              </a:defRPr>
            </a:lvl1pPr>
          </a:lstStyle>
          <a:p>
            <a:fld id="{DD63CF73-5750-3D48-A54D-5941C1CC90C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62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400" b="0" i="0" kern="1200">
          <a:solidFill>
            <a:schemeClr val="tx1"/>
          </a:solidFill>
          <a:latin typeface="Helvetica Ligh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0" i="0" kern="1200">
          <a:solidFill>
            <a:schemeClr val="tx1"/>
          </a:solidFill>
          <a:latin typeface="Helvetica Ligh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0" i="0" kern="1200">
          <a:solidFill>
            <a:schemeClr val="tx1"/>
          </a:solidFill>
          <a:latin typeface="Helvetica Ligh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0" i="0" kern="1200">
          <a:solidFill>
            <a:schemeClr val="tx1"/>
          </a:solidFill>
          <a:latin typeface="Helvetica Ligh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0" i="0" kern="1200">
          <a:solidFill>
            <a:schemeClr val="tx1"/>
          </a:solidFill>
          <a:latin typeface="Helvetica Ligh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0" i="0" kern="1200">
          <a:solidFill>
            <a:schemeClr val="tx1"/>
          </a:solidFill>
          <a:latin typeface="Helvetica Ligh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9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4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jpg"/><Relationship Id="rId6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6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Relationship Id="rId3" Type="http://schemas.microsoft.com/office/2007/relationships/hdphoto" Target="../media/hdphoto1.wdp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jpg"/><Relationship Id="rId6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3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4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6" Type="http://schemas.openxmlformats.org/officeDocument/2006/relationships/image" Target="../media/image26.emf"/><Relationship Id="rId7" Type="http://schemas.openxmlformats.org/officeDocument/2006/relationships/image" Target="../media/image27.emf"/><Relationship Id="rId8" Type="http://schemas.openxmlformats.org/officeDocument/2006/relationships/image" Target="../media/image28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9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6" Type="http://schemas.openxmlformats.org/officeDocument/2006/relationships/image" Target="../media/image26.emf"/><Relationship Id="rId7" Type="http://schemas.openxmlformats.org/officeDocument/2006/relationships/image" Target="../media/image28.emf"/><Relationship Id="rId8" Type="http://schemas.openxmlformats.org/officeDocument/2006/relationships/image" Target="../media/image30.emf"/><Relationship Id="rId9" Type="http://schemas.openxmlformats.org/officeDocument/2006/relationships/image" Target="../media/image31.emf"/><Relationship Id="rId10" Type="http://schemas.openxmlformats.org/officeDocument/2006/relationships/image" Target="../media/image32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6" Type="http://schemas.openxmlformats.org/officeDocument/2006/relationships/image" Target="../media/image26.emf"/><Relationship Id="rId7" Type="http://schemas.openxmlformats.org/officeDocument/2006/relationships/image" Target="../media/image28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6" Type="http://schemas.openxmlformats.org/officeDocument/2006/relationships/image" Target="../media/image26.emf"/><Relationship Id="rId7" Type="http://schemas.openxmlformats.org/officeDocument/2006/relationships/image" Target="../media/image31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6" Type="http://schemas.openxmlformats.org/officeDocument/2006/relationships/image" Target="../media/image26.emf"/><Relationship Id="rId7" Type="http://schemas.openxmlformats.org/officeDocument/2006/relationships/image" Target="../media/image30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4" Type="http://schemas.openxmlformats.org/officeDocument/2006/relationships/image" Target="../media/image23.emf"/><Relationship Id="rId5" Type="http://schemas.openxmlformats.org/officeDocument/2006/relationships/image" Target="../media/image24.emf"/><Relationship Id="rId6" Type="http://schemas.openxmlformats.org/officeDocument/2006/relationships/image" Target="../media/image26.emf"/><Relationship Id="rId7" Type="http://schemas.openxmlformats.org/officeDocument/2006/relationships/image" Target="../media/image30.emf"/><Relationship Id="rId8" Type="http://schemas.openxmlformats.org/officeDocument/2006/relationships/image" Target="../media/image32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6.xml"/><Relationship Id="rId5" Type="http://schemas.openxmlformats.org/officeDocument/2006/relationships/image" Target="../media/image33.png"/><Relationship Id="rId1" Type="http://schemas.microsoft.com/office/2007/relationships/media" Target="../media/media3.mov"/><Relationship Id="rId2" Type="http://schemas.openxmlformats.org/officeDocument/2006/relationships/video" Target="../media/media3.mov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7.xml"/><Relationship Id="rId5" Type="http://schemas.openxmlformats.org/officeDocument/2006/relationships/image" Target="../media/image34.png"/><Relationship Id="rId1" Type="http://schemas.microsoft.com/office/2007/relationships/media" Target="../media/media4.mov"/><Relationship Id="rId2" Type="http://schemas.openxmlformats.org/officeDocument/2006/relationships/video" Target="../media/media4.mov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g"/><Relationship Id="rId3" Type="http://schemas.openxmlformats.org/officeDocument/2006/relationships/image" Target="../media/image3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4" Type="http://schemas.openxmlformats.org/officeDocument/2006/relationships/image" Target="../media/image38.emf"/><Relationship Id="rId5" Type="http://schemas.openxmlformats.org/officeDocument/2006/relationships/image" Target="../media/image39.emf"/><Relationship Id="rId6" Type="http://schemas.openxmlformats.org/officeDocument/2006/relationships/image" Target="../media/image40.emf"/><Relationship Id="rId7" Type="http://schemas.openxmlformats.org/officeDocument/2006/relationships/image" Target="../media/image41.emf"/><Relationship Id="rId8" Type="http://schemas.openxmlformats.org/officeDocument/2006/relationships/image" Target="../media/image42.emf"/><Relationship Id="rId9" Type="http://schemas.openxmlformats.org/officeDocument/2006/relationships/image" Target="../media/image43.emf"/><Relationship Id="rId10" Type="http://schemas.openxmlformats.org/officeDocument/2006/relationships/image" Target="../media/image44.emf"/><Relationship Id="rId11" Type="http://schemas.openxmlformats.org/officeDocument/2006/relationships/image" Target="../media/image45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4" Type="http://schemas.openxmlformats.org/officeDocument/2006/relationships/image" Target="../media/image38.emf"/><Relationship Id="rId5" Type="http://schemas.openxmlformats.org/officeDocument/2006/relationships/image" Target="../media/image39.emf"/><Relationship Id="rId6" Type="http://schemas.openxmlformats.org/officeDocument/2006/relationships/image" Target="../media/image41.emf"/><Relationship Id="rId7" Type="http://schemas.openxmlformats.org/officeDocument/2006/relationships/image" Target="../media/image47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4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4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0.png"/><Relationship Id="rId1" Type="http://schemas.microsoft.com/office/2007/relationships/media" Target="../media/media5.mov"/><Relationship Id="rId2" Type="http://schemas.openxmlformats.org/officeDocument/2006/relationships/video" Target="../media/media5.mov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20.jpg"/><Relationship Id="rId5" Type="http://schemas.openxmlformats.org/officeDocument/2006/relationships/image" Target="../media/image18.png"/><Relationship Id="rId6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4" Type="http://schemas.openxmlformats.org/officeDocument/2006/relationships/image" Target="../media/image5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4" Type="http://schemas.openxmlformats.org/officeDocument/2006/relationships/image" Target="../media/image55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4" Type="http://schemas.openxmlformats.org/officeDocument/2006/relationships/image" Target="../media/image56.jpg"/><Relationship Id="rId5" Type="http://schemas.openxmlformats.org/officeDocument/2006/relationships/image" Target="../media/image57.emf"/><Relationship Id="rId6" Type="http://schemas.openxmlformats.org/officeDocument/2006/relationships/image" Target="../media/image58.emf"/><Relationship Id="rId7" Type="http://schemas.openxmlformats.org/officeDocument/2006/relationships/image" Target="../media/image59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jpg"/><Relationship Id="rId6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60.png"/><Relationship Id="rId1" Type="http://schemas.microsoft.com/office/2007/relationships/media" Target="../media/media6.mov"/><Relationship Id="rId2" Type="http://schemas.openxmlformats.org/officeDocument/2006/relationships/video" Target="../media/media6.mov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emf"/><Relationship Id="rId4" Type="http://schemas.openxmlformats.org/officeDocument/2006/relationships/image" Target="../media/image62.emf"/><Relationship Id="rId5" Type="http://schemas.openxmlformats.org/officeDocument/2006/relationships/image" Target="../media/image63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63.emf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63.em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4" Type="http://schemas.openxmlformats.org/officeDocument/2006/relationships/image" Target="../media/image62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4" Type="http://schemas.openxmlformats.org/officeDocument/2006/relationships/image" Target="../media/image61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4" Type="http://schemas.openxmlformats.org/officeDocument/2006/relationships/image" Target="../media/image65.gif"/><Relationship Id="rId5" Type="http://schemas.openxmlformats.org/officeDocument/2006/relationships/image" Target="../media/image66.gi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4" Type="http://schemas.openxmlformats.org/officeDocument/2006/relationships/image" Target="../media/image67.jpg"/><Relationship Id="rId5" Type="http://schemas.openxmlformats.org/officeDocument/2006/relationships/image" Target="../media/image65.gif"/><Relationship Id="rId6" Type="http://schemas.openxmlformats.org/officeDocument/2006/relationships/image" Target="../media/image66.gif"/><Relationship Id="rId7" Type="http://schemas.openxmlformats.org/officeDocument/2006/relationships/image" Target="../media/image68.gif"/><Relationship Id="rId8" Type="http://schemas.openxmlformats.org/officeDocument/2006/relationships/image" Target="../media/image69.gi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7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71.png"/><Relationship Id="rId1" Type="http://schemas.microsoft.com/office/2007/relationships/media" Target="../media/media7.mov"/><Relationship Id="rId2" Type="http://schemas.openxmlformats.org/officeDocument/2006/relationships/video" Target="../media/media7.mov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2.png"/><Relationship Id="rId3" Type="http://schemas.openxmlformats.org/officeDocument/2006/relationships/image" Target="../media/image7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4" Type="http://schemas.openxmlformats.org/officeDocument/2006/relationships/image" Target="../media/image72.png"/><Relationship Id="rId5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9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5.png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0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6.pn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4" Type="http://schemas.openxmlformats.org/officeDocument/2006/relationships/image" Target="../media/image46.png"/><Relationship Id="rId5" Type="http://schemas.openxmlformats.org/officeDocument/2006/relationships/image" Target="../media/image38.emf"/><Relationship Id="rId6" Type="http://schemas.openxmlformats.org/officeDocument/2006/relationships/image" Target="../media/image39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1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7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375" y="2210803"/>
            <a:ext cx="6974182" cy="1759617"/>
          </a:xfrm>
        </p:spPr>
        <p:txBody>
          <a:bodyPr/>
          <a:lstStyle/>
          <a:p>
            <a:r>
              <a:rPr lang="en-US" sz="2400" i="1" dirty="0" err="1" smtClean="0"/>
              <a:t>Romain</a:t>
            </a:r>
            <a:r>
              <a:rPr lang="en-US" sz="2400" i="1" dirty="0" smtClean="0"/>
              <a:t> Prévost</a:t>
            </a:r>
            <a:r>
              <a:rPr lang="en-US" sz="2400" i="1" baseline="30000" dirty="0" smtClean="0"/>
              <a:t>1,2</a:t>
            </a:r>
          </a:p>
          <a:p>
            <a:r>
              <a:rPr lang="en-US" sz="2400" b="1" dirty="0" smtClean="0"/>
              <a:t>Alec Jacobson</a:t>
            </a:r>
            <a:r>
              <a:rPr lang="en-US" sz="2400" b="1" baseline="30000" dirty="0" smtClean="0"/>
              <a:t>1,3</a:t>
            </a:r>
            <a:endParaRPr lang="en-US" sz="2400" b="1" dirty="0" smtClean="0"/>
          </a:p>
          <a:p>
            <a:r>
              <a:rPr lang="en-US" sz="2400" i="1" dirty="0" err="1" smtClean="0"/>
              <a:t>Wojciech</a:t>
            </a:r>
            <a:r>
              <a:rPr lang="en-US" sz="2400" i="1" dirty="0" smtClean="0"/>
              <a:t> Jarosz</a:t>
            </a:r>
            <a:r>
              <a:rPr lang="en-US" sz="2400" i="1" baseline="30000" dirty="0" smtClean="0"/>
              <a:t>2,4</a:t>
            </a:r>
            <a:endParaRPr lang="en-US" sz="2400" i="1" dirty="0" smtClean="0"/>
          </a:p>
          <a:p>
            <a:r>
              <a:rPr lang="en-US" sz="2400" i="1" dirty="0" smtClean="0"/>
              <a:t>Olga Sorkine-Hornung</a:t>
            </a:r>
            <a:r>
              <a:rPr lang="en-US" sz="2400" i="1" baseline="30000" dirty="0" smtClean="0"/>
              <a:t>1</a:t>
            </a:r>
            <a:endParaRPr lang="en-US" sz="2400" i="1" dirty="0" smtClean="0"/>
          </a:p>
          <a:p>
            <a:endParaRPr lang="en-US" sz="2400" i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</a:t>
            </a:fld>
            <a:endParaRPr lang="en-US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349112" y="329434"/>
            <a:ext cx="8790517" cy="173135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Helvetica Light"/>
                <a:ea typeface="+mj-ea"/>
                <a:cs typeface="+mj-cs"/>
              </a:defRPr>
            </a:lvl1pPr>
          </a:lstStyle>
          <a:p>
            <a:r>
              <a:rPr lang="en-US" sz="4100" dirty="0" smtClean="0"/>
              <a:t>Large-Scale Painting of Photographs by Interactive Optimization </a:t>
            </a:r>
            <a:endParaRPr lang="en-US" sz="4100" i="1" dirty="0"/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1765297" y="2202781"/>
            <a:ext cx="6974182" cy="1759617"/>
          </a:xfrm>
          <a:prstGeom prst="rect">
            <a:avLst/>
          </a:prstGeom>
        </p:spPr>
        <p:txBody>
          <a:bodyPr/>
          <a:lstStyle>
            <a:lvl1pPr marL="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3200" b="0" i="0" kern="1200">
                <a:solidFill>
                  <a:schemeClr val="tx1">
                    <a:tint val="75000"/>
                  </a:schemeClr>
                </a:solidFill>
                <a:latin typeface="Helvetica Ligh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b="0" i="0" kern="1200">
                <a:solidFill>
                  <a:schemeClr val="tx1">
                    <a:tint val="75000"/>
                  </a:schemeClr>
                </a:solidFill>
                <a:latin typeface="Helvetica Ligh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b="0" i="0" kern="1200">
                <a:solidFill>
                  <a:schemeClr val="tx1">
                    <a:tint val="75000"/>
                  </a:schemeClr>
                </a:solidFill>
                <a:latin typeface="Helvetica Ligh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b="0" i="0" kern="1200">
                <a:solidFill>
                  <a:schemeClr val="tx1">
                    <a:tint val="75000"/>
                  </a:schemeClr>
                </a:solidFill>
                <a:latin typeface="Helvetica Ligh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b="0" i="0" kern="1200">
                <a:solidFill>
                  <a:schemeClr val="tx1">
                    <a:tint val="75000"/>
                  </a:schemeClr>
                </a:solidFill>
                <a:latin typeface="Helvetica Ligh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2400" i="1" baseline="30000" dirty="0" smtClean="0"/>
              <a:t>1</a:t>
            </a:r>
            <a:r>
              <a:rPr lang="en-US" sz="2400" i="1" dirty="0" smtClean="0"/>
              <a:t>ETH Zurich</a:t>
            </a:r>
            <a:endParaRPr lang="en-US" sz="2400" i="1" dirty="0"/>
          </a:p>
          <a:p>
            <a:pPr algn="r"/>
            <a:r>
              <a:rPr lang="en-US" sz="2400" i="1" baseline="30000" dirty="0"/>
              <a:t>2</a:t>
            </a:r>
            <a:r>
              <a:rPr lang="en-US" sz="2400" i="1" dirty="0" smtClean="0"/>
              <a:t>Disney </a:t>
            </a:r>
            <a:r>
              <a:rPr lang="en-US" sz="2400" i="1" dirty="0"/>
              <a:t>Research</a:t>
            </a:r>
            <a:endParaRPr lang="en-US" sz="2400" i="1" dirty="0" smtClean="0"/>
          </a:p>
          <a:p>
            <a:pPr algn="r"/>
            <a:r>
              <a:rPr lang="en-US" sz="2400" i="1" baseline="30000" dirty="0"/>
              <a:t>3</a:t>
            </a:r>
            <a:r>
              <a:rPr lang="en-US" sz="2400" i="1" dirty="0" smtClean="0"/>
              <a:t>Columbia University</a:t>
            </a:r>
          </a:p>
          <a:p>
            <a:pPr algn="r"/>
            <a:r>
              <a:rPr lang="en-US" sz="2400" i="1" baseline="30000" dirty="0" smtClean="0"/>
              <a:t>4</a:t>
            </a:r>
            <a:r>
              <a:rPr lang="en-US" sz="2400" i="1" dirty="0" smtClean="0"/>
              <a:t>Dartmouth </a:t>
            </a:r>
            <a:r>
              <a:rPr lang="en-US" sz="2400" i="1" dirty="0" smtClean="0"/>
              <a:t>College</a:t>
            </a:r>
            <a:endParaRPr lang="en-US" sz="2400" i="1" dirty="0" smtClean="0"/>
          </a:p>
          <a:p>
            <a:pPr algn="r"/>
            <a:endParaRPr lang="en-US" sz="2400" i="1" dirty="0" smtClean="0"/>
          </a:p>
        </p:txBody>
      </p:sp>
    </p:spTree>
    <p:extLst>
      <p:ext uri="{BB962C8B-B14F-4D97-AF65-F5344CB8AC3E}">
        <p14:creationId xmlns:p14="http://schemas.microsoft.com/office/powerpoint/2010/main" val="2828200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00" y="0"/>
            <a:ext cx="6287897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518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1758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00" y="0"/>
            <a:ext cx="3429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0255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r="118" b="17089"/>
          <a:stretch/>
        </p:blipFill>
        <p:spPr>
          <a:xfrm>
            <a:off x="0" y="0"/>
            <a:ext cx="9144000" cy="5433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4416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</a:t>
            </a:fld>
            <a:endParaRPr lang="en-US"/>
          </a:p>
        </p:txBody>
      </p:sp>
      <p:pic>
        <p:nvPicPr>
          <p:cNvPr id="3" name="Picture 2" descr="d_23569_graffiti-mural-spray-pain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6030" y="0"/>
            <a:ext cx="341194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5549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7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637327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08841" y="1858210"/>
            <a:ext cx="38501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cheap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little to no equipment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quick drying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large variety of colors</a:t>
            </a:r>
          </a:p>
        </p:txBody>
      </p:sp>
      <p:sp>
        <p:nvSpPr>
          <p:cNvPr id="6" name="Oval 5"/>
          <p:cNvSpPr/>
          <p:nvPr/>
        </p:nvSpPr>
        <p:spPr>
          <a:xfrm>
            <a:off x="2713790" y="1376947"/>
            <a:ext cx="828842" cy="427790"/>
          </a:xfrm>
          <a:prstGeom prst="ellipse">
            <a:avLst/>
          </a:prstGeom>
          <a:noFill/>
          <a:ln w="76200" cmpd="sng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6597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8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5908841" y="1858210"/>
            <a:ext cx="38501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cheap</a:t>
            </a: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little to no equipment</a:t>
            </a: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quick drying</a:t>
            </a: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large variety of colors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on-the-fly color grading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r="34288"/>
          <a:stretch/>
        </p:blipFill>
        <p:spPr>
          <a:xfrm>
            <a:off x="0" y="0"/>
            <a:ext cx="506984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8043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9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6857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05157" y="1858210"/>
            <a:ext cx="3850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must maintain global image, 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while adjusting local details </a:t>
            </a:r>
          </a:p>
        </p:txBody>
      </p:sp>
    </p:spTree>
    <p:extLst>
      <p:ext uri="{BB962C8B-B14F-4D97-AF65-F5344CB8AC3E}">
        <p14:creationId xmlns:p14="http://schemas.microsoft.com/office/powerpoint/2010/main" val="15957425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10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6857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05157" y="1858210"/>
            <a:ext cx="42244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operating spray can is easy, 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but</a:t>
            </a:r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quality is determined by 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talent, creativity, and skill</a:t>
            </a:r>
          </a:p>
        </p:txBody>
      </p:sp>
    </p:spTree>
    <p:extLst>
      <p:ext uri="{BB962C8B-B14F-4D97-AF65-F5344CB8AC3E}">
        <p14:creationId xmlns:p14="http://schemas.microsoft.com/office/powerpoint/2010/main" val="4063390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421258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Previous automated spray painting tools require tedious preparation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11</a:t>
            </a:fld>
            <a:endParaRPr lang="en-US"/>
          </a:p>
        </p:txBody>
      </p:sp>
      <p:pic>
        <p:nvPicPr>
          <p:cNvPr id="7" name="robot-2x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9960" y="1412875"/>
            <a:ext cx="4704080" cy="352806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27265" y="4625473"/>
            <a:ext cx="2018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[</a:t>
            </a:r>
            <a:r>
              <a:rPr lang="en-US" dirty="0" err="1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Urs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 </a:t>
            </a:r>
            <a:r>
              <a:rPr lang="en-US" dirty="0" err="1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Lehni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 2004]</a:t>
            </a:r>
          </a:p>
        </p:txBody>
      </p:sp>
    </p:spTree>
    <p:extLst>
      <p:ext uri="{BB962C8B-B14F-4D97-AF65-F5344CB8AC3E}">
        <p14:creationId xmlns:p14="http://schemas.microsoft.com/office/powerpoint/2010/main" val="22988529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3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421258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Previous painting </a:t>
            </a:r>
            <a:r>
              <a:rPr lang="en-US" i="1" dirty="0" smtClean="0"/>
              <a:t>robots</a:t>
            </a:r>
            <a:r>
              <a:rPr lang="en-US" dirty="0" smtClean="0"/>
              <a:t> focus on small scale for other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12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82880" y="1391920"/>
            <a:ext cx="4912409" cy="3220720"/>
            <a:chOff x="274320" y="1391920"/>
            <a:chExt cx="4912409" cy="3220720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/>
            <a:srcRect b="7647"/>
            <a:stretch/>
          </p:blipFill>
          <p:spPr>
            <a:xfrm>
              <a:off x="317501" y="1391920"/>
              <a:ext cx="4869228" cy="3220720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274320" y="2794000"/>
              <a:ext cx="240792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Helvetica Light"/>
                  <a:cs typeface="Helvetica Light"/>
                </a:rPr>
                <a:t>Hod</a:t>
              </a:r>
              <a:r>
                <a:rPr lang="en-US" dirty="0" smtClean="0">
                  <a:latin typeface="Helvetica Light"/>
                  <a:cs typeface="Helvetica Light"/>
                </a:rPr>
                <a:t> Lipson et al.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6278880" y="1280160"/>
            <a:ext cx="2214880" cy="3302000"/>
            <a:chOff x="6278880" y="1280160"/>
            <a:chExt cx="2214880" cy="33020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42380" y="1422400"/>
              <a:ext cx="2104400" cy="3159760"/>
            </a:xfrm>
            <a:prstGeom prst="rect">
              <a:avLst/>
            </a:prstGeom>
          </p:spPr>
        </p:pic>
        <p:sp>
          <p:nvSpPr>
            <p:cNvPr id="12" name="TextBox 11"/>
            <p:cNvSpPr txBox="1"/>
            <p:nvPr/>
          </p:nvSpPr>
          <p:spPr>
            <a:xfrm>
              <a:off x="6278880" y="1280160"/>
              <a:ext cx="221488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Helvetica Light"/>
                  <a:cs typeface="Helvetica Light"/>
                </a:rPr>
                <a:t>Deussen</a:t>
              </a:r>
              <a:r>
                <a:rPr lang="en-US" dirty="0" smtClean="0">
                  <a:latin typeface="Helvetica Light"/>
                  <a:cs typeface="Helvetica Light"/>
                </a:rPr>
                <a:t> et al.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247187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421258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Previous painting </a:t>
            </a:r>
            <a:r>
              <a:rPr lang="en-US" i="1" dirty="0" smtClean="0"/>
              <a:t>robots</a:t>
            </a:r>
            <a:r>
              <a:rPr lang="en-US" dirty="0" smtClean="0"/>
              <a:t> focus on </a:t>
            </a:r>
            <a:r>
              <a:rPr lang="en-US" dirty="0"/>
              <a:t>small scale for other 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13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82880" y="1391920"/>
            <a:ext cx="4912409" cy="3220720"/>
            <a:chOff x="274320" y="1391920"/>
            <a:chExt cx="4912409" cy="3220720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 b="7647"/>
            <a:stretch/>
          </p:blipFill>
          <p:spPr>
            <a:xfrm>
              <a:off x="317501" y="1391920"/>
              <a:ext cx="4869228" cy="3220720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274320" y="2794000"/>
              <a:ext cx="240792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solidFill>
                    <a:srgbClr val="7F7F7F"/>
                  </a:solidFill>
                  <a:latin typeface="Helvetica Light"/>
                  <a:cs typeface="Helvetica Light"/>
                </a:rPr>
                <a:t>Hod</a:t>
              </a:r>
              <a:r>
                <a:rPr lang="en-US" dirty="0" smtClean="0">
                  <a:solidFill>
                    <a:srgbClr val="7F7F7F"/>
                  </a:solidFill>
                  <a:latin typeface="Helvetica Light"/>
                  <a:cs typeface="Helvetica Light"/>
                </a:rPr>
                <a:t> Lipson et al.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6278880" y="1280160"/>
            <a:ext cx="2214880" cy="3302000"/>
            <a:chOff x="6278880" y="1280160"/>
            <a:chExt cx="2214880" cy="33020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6342380" y="1422400"/>
              <a:ext cx="2104400" cy="3159760"/>
            </a:xfrm>
            <a:prstGeom prst="rect">
              <a:avLst/>
            </a:prstGeom>
          </p:spPr>
        </p:pic>
        <p:sp>
          <p:nvSpPr>
            <p:cNvPr id="12" name="TextBox 11"/>
            <p:cNvSpPr txBox="1"/>
            <p:nvPr/>
          </p:nvSpPr>
          <p:spPr>
            <a:xfrm>
              <a:off x="6278880" y="1280160"/>
              <a:ext cx="221488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solidFill>
                    <a:srgbClr val="7F7F7F"/>
                  </a:solidFill>
                  <a:latin typeface="Helvetica Light"/>
                  <a:cs typeface="Helvetica Light"/>
                </a:rPr>
                <a:t>Deussen</a:t>
              </a:r>
              <a:r>
                <a:rPr lang="en-US" dirty="0" smtClean="0">
                  <a:solidFill>
                    <a:srgbClr val="7F7F7F"/>
                  </a:solidFill>
                  <a:latin typeface="Helvetica Light"/>
                  <a:cs typeface="Helvetica Light"/>
                </a:rPr>
                <a:t> et al.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0" y="4047671"/>
            <a:ext cx="7904480" cy="377370"/>
          </a:xfrm>
          <a:prstGeom prst="rect">
            <a:avLst/>
          </a:prstGeom>
          <a:solidFill>
            <a:srgbClr val="6256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dirty="0" smtClean="0">
                <a:solidFill>
                  <a:schemeClr val="bg1"/>
                </a:solidFill>
                <a:latin typeface="Helvetica Light"/>
                <a:cs typeface="Helvetica Light"/>
              </a:rPr>
              <a:t>our idea for large-scale: use human as proxy mobile, agile robotic arm</a:t>
            </a:r>
            <a:endParaRPr lang="en-US" dirty="0">
              <a:solidFill>
                <a:schemeClr val="bg1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40969258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14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0182" y="37847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Similar concurrent work focuses on interactive experience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680" y="1331169"/>
            <a:ext cx="4460240" cy="3690506"/>
          </a:xfrm>
          <a:prstGeom prst="rect">
            <a:avLst/>
          </a:prstGeom>
          <a:ln>
            <a:solidFill>
              <a:srgbClr val="000000"/>
            </a:solidFill>
          </a:ln>
          <a:effectLst>
            <a:outerShdw blurRad="193675" dist="38100" dir="2700000" sx="101000" sy="101000" algn="tl" rotWithShape="0">
              <a:prstClr val="black">
                <a:alpha val="15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365760" y="1676400"/>
            <a:ext cx="3556000" cy="1034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dirty="0" smtClean="0">
                <a:latin typeface="Helvetica Light"/>
                <a:cs typeface="Helvetica Light"/>
              </a:rPr>
              <a:t>+ airbrush: high resolution</a:t>
            </a:r>
          </a:p>
          <a:p>
            <a:pPr>
              <a:lnSpc>
                <a:spcPct val="120000"/>
              </a:lnSpc>
            </a:pPr>
            <a:r>
              <a:rPr lang="en-US" dirty="0" smtClean="0">
                <a:latin typeface="Helvetica Light"/>
                <a:cs typeface="Helvetica Light"/>
              </a:rPr>
              <a:t>+ user in control: </a:t>
            </a:r>
          </a:p>
          <a:p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    creative, unique</a:t>
            </a:r>
          </a:p>
        </p:txBody>
      </p:sp>
    </p:spTree>
    <p:extLst>
      <p:ext uri="{BB962C8B-B14F-4D97-AF65-F5344CB8AC3E}">
        <p14:creationId xmlns:p14="http://schemas.microsoft.com/office/powerpoint/2010/main" val="31240588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15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0182" y="37847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Similar concurrent work focuses on interactive experience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680" y="1331169"/>
            <a:ext cx="4460240" cy="3690506"/>
          </a:xfrm>
          <a:prstGeom prst="rect">
            <a:avLst/>
          </a:prstGeom>
          <a:ln>
            <a:solidFill>
              <a:srgbClr val="000000"/>
            </a:solidFill>
          </a:ln>
          <a:effectLst>
            <a:outerShdw blurRad="193675" dist="38100" dir="2700000" sx="101000" sy="101000" algn="tl" rotWithShape="0">
              <a:prstClr val="black">
                <a:alpha val="15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365760" y="1676400"/>
            <a:ext cx="3556000" cy="2917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+ airbrush: high resolution</a:t>
            </a:r>
          </a:p>
          <a:p>
            <a:pPr>
              <a:lnSpc>
                <a:spcPct val="120000"/>
              </a:lnSpc>
            </a:pP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+ user in control: </a:t>
            </a:r>
          </a:p>
          <a:p>
            <a:r>
              <a:rPr lang="en-US" dirty="0">
                <a:solidFill>
                  <a:srgbClr val="7F7F7F"/>
                </a:solidFill>
                <a:latin typeface="Helvetica Light"/>
                <a:cs typeface="Helvetica Light"/>
              </a:rPr>
              <a:t> </a:t>
            </a: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     creative, unique</a:t>
            </a:r>
          </a:p>
          <a:p>
            <a:pPr>
              <a:lnSpc>
                <a:spcPct val="120000"/>
              </a:lnSpc>
            </a:pPr>
            <a:r>
              <a:rPr lang="en-US" dirty="0" smtClean="0">
                <a:latin typeface="Helvetica Light"/>
                <a:cs typeface="Helvetica Light"/>
              </a:rPr>
              <a:t>– assumes perpendicular</a:t>
            </a:r>
          </a:p>
          <a:p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    spray direction</a:t>
            </a:r>
          </a:p>
          <a:p>
            <a:pPr>
              <a:lnSpc>
                <a:spcPct val="120000"/>
              </a:lnSpc>
            </a:pPr>
            <a:r>
              <a:rPr lang="en-US" dirty="0" smtClean="0">
                <a:latin typeface="Helvetica Light"/>
                <a:cs typeface="Helvetica Light"/>
              </a:rPr>
              <a:t>– colors treated independently</a:t>
            </a:r>
          </a:p>
          <a:p>
            <a:pPr>
              <a:lnSpc>
                <a:spcPct val="120000"/>
              </a:lnSpc>
            </a:pPr>
            <a:r>
              <a:rPr lang="en-US" dirty="0" smtClean="0">
                <a:latin typeface="Helvetica Light"/>
                <a:cs typeface="Helvetica Light"/>
              </a:rPr>
              <a:t>– user in control: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    limits reproduction accuracy</a:t>
            </a:r>
          </a:p>
          <a:p>
            <a:endParaRPr lang="en-US" dirty="0" smtClean="0"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33389269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16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2200" y="0"/>
            <a:ext cx="695408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0690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max-schmeling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9144001" cy="51435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7251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18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366" t="20988" r="30378" b="10758"/>
          <a:stretch/>
        </p:blipFill>
        <p:spPr>
          <a:xfrm>
            <a:off x="3773715" y="1632857"/>
            <a:ext cx="5370285" cy="35106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73871" y="542856"/>
            <a:ext cx="2552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Helvetica Light"/>
                <a:cs typeface="Helvetica Light"/>
              </a:rPr>
              <a:t>User</a:t>
            </a:r>
            <a:r>
              <a:rPr lang="en-US" dirty="0" smtClean="0">
                <a:latin typeface="Helvetica Light"/>
                <a:cs typeface="Helvetica Light"/>
              </a:rPr>
              <a:t> 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  waves spray can</a:t>
            </a:r>
          </a:p>
        </p:txBody>
      </p:sp>
      <p:sp>
        <p:nvSpPr>
          <p:cNvPr id="7" name="Right Arrow 6"/>
          <p:cNvSpPr/>
          <p:nvPr/>
        </p:nvSpPr>
        <p:spPr>
          <a:xfrm rot="5888686">
            <a:off x="7054169" y="1450946"/>
            <a:ext cx="897196" cy="417286"/>
          </a:xfrm>
          <a:prstGeom prst="rightArrow">
            <a:avLst/>
          </a:prstGeom>
          <a:solidFill>
            <a:srgbClr val="625682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440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19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366" t="20988" r="30378" b="10758"/>
          <a:stretch/>
        </p:blipFill>
        <p:spPr>
          <a:xfrm>
            <a:off x="3773715" y="1632857"/>
            <a:ext cx="5370285" cy="35106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73871" y="542856"/>
            <a:ext cx="2552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User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 </a:t>
            </a: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  waves spray can</a:t>
            </a:r>
          </a:p>
        </p:txBody>
      </p:sp>
      <p:sp>
        <p:nvSpPr>
          <p:cNvPr id="7" name="Right Arrow 6"/>
          <p:cNvSpPr/>
          <p:nvPr/>
        </p:nvSpPr>
        <p:spPr>
          <a:xfrm rot="5888686">
            <a:off x="7054169" y="1450946"/>
            <a:ext cx="897196" cy="417286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Arrow 9"/>
          <p:cNvSpPr/>
          <p:nvPr/>
        </p:nvSpPr>
        <p:spPr>
          <a:xfrm rot="2915427">
            <a:off x="3164702" y="4562246"/>
            <a:ext cx="792715" cy="417286"/>
          </a:xfrm>
          <a:prstGeom prst="rightArrow">
            <a:avLst/>
          </a:prstGeom>
          <a:solidFill>
            <a:srgbClr val="625682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746045" y="3044750"/>
            <a:ext cx="3320143" cy="1518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b="1" dirty="0" smtClean="0">
                <a:latin typeface="Helvetica Light"/>
                <a:cs typeface="Helvetica Light"/>
              </a:rPr>
              <a:t>System</a:t>
            </a:r>
          </a:p>
          <a:p>
            <a:pPr>
              <a:lnSpc>
                <a:spcPct val="130000"/>
              </a:lnSpc>
            </a:pPr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tracks spray can,</a:t>
            </a:r>
          </a:p>
          <a:p>
            <a:pPr>
              <a:lnSpc>
                <a:spcPct val="130000"/>
              </a:lnSpc>
            </a:pPr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actuates if would improve,</a:t>
            </a:r>
          </a:p>
          <a:p>
            <a:pPr>
              <a:lnSpc>
                <a:spcPct val="130000"/>
              </a:lnSpc>
            </a:pPr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based on simulation</a:t>
            </a:r>
          </a:p>
        </p:txBody>
      </p:sp>
    </p:spTree>
    <p:extLst>
      <p:ext uri="{BB962C8B-B14F-4D97-AF65-F5344CB8AC3E}">
        <p14:creationId xmlns:p14="http://schemas.microsoft.com/office/powerpoint/2010/main" val="3741103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20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366" t="20988" r="30378" b="10758"/>
          <a:stretch/>
        </p:blipFill>
        <p:spPr>
          <a:xfrm>
            <a:off x="3773715" y="1632857"/>
            <a:ext cx="5370285" cy="3510643"/>
          </a:xfrm>
          <a:prstGeom prst="rect">
            <a:avLst/>
          </a:prstGeom>
        </p:spPr>
      </p:pic>
      <p:sp>
        <p:nvSpPr>
          <p:cNvPr id="10" name="Right Arrow 9"/>
          <p:cNvSpPr/>
          <p:nvPr/>
        </p:nvSpPr>
        <p:spPr>
          <a:xfrm rot="2915427">
            <a:off x="3164702" y="4562246"/>
            <a:ext cx="792715" cy="417286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746045" y="3044750"/>
            <a:ext cx="3320143" cy="1518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b="1" dirty="0" smtClean="0">
                <a:solidFill>
                  <a:srgbClr val="7F7F7F"/>
                </a:solidFill>
                <a:latin typeface="Helvetica Light"/>
                <a:cs typeface="Helvetica Light"/>
              </a:rPr>
              <a:t>System</a:t>
            </a:r>
          </a:p>
          <a:p>
            <a:pPr>
              <a:lnSpc>
                <a:spcPct val="130000"/>
              </a:lnSpc>
            </a:pPr>
            <a:r>
              <a:rPr lang="en-US" dirty="0">
                <a:solidFill>
                  <a:srgbClr val="7F7F7F"/>
                </a:solidFill>
                <a:latin typeface="Helvetica Light"/>
                <a:cs typeface="Helvetica Light"/>
              </a:rPr>
              <a:t> </a:t>
            </a: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 tracks spray can,</a:t>
            </a:r>
          </a:p>
          <a:p>
            <a:pPr>
              <a:lnSpc>
                <a:spcPct val="130000"/>
              </a:lnSpc>
            </a:pPr>
            <a:r>
              <a:rPr lang="en-US" dirty="0">
                <a:solidFill>
                  <a:srgbClr val="7F7F7F"/>
                </a:solidFill>
                <a:latin typeface="Helvetica Light"/>
                <a:cs typeface="Helvetica Light"/>
              </a:rPr>
              <a:t> </a:t>
            </a: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 actuates if would improve,</a:t>
            </a:r>
          </a:p>
          <a:p>
            <a:pPr>
              <a:lnSpc>
                <a:spcPct val="130000"/>
              </a:lnSpc>
            </a:pPr>
            <a:r>
              <a:rPr lang="en-US" dirty="0">
                <a:solidFill>
                  <a:srgbClr val="7F7F7F"/>
                </a:solidFill>
                <a:latin typeface="Helvetica Light"/>
                <a:cs typeface="Helvetica Light"/>
              </a:rPr>
              <a:t> </a:t>
            </a: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 based on simulation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29522" y="1255276"/>
            <a:ext cx="3149180" cy="1158779"/>
          </a:xfrm>
          <a:prstGeom prst="rect">
            <a:avLst/>
          </a:prstGeom>
          <a:gradFill flip="none" rotWithShape="1">
            <a:gsLst>
              <a:gs pos="88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b="1" dirty="0" smtClean="0">
                <a:latin typeface="Helvetica Light"/>
                <a:cs typeface="Helvetica Light"/>
              </a:rPr>
              <a:t>Feedback</a:t>
            </a:r>
          </a:p>
          <a:p>
            <a:pPr>
              <a:lnSpc>
                <a:spcPct val="130000"/>
              </a:lnSpc>
            </a:pPr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visualization of potential,</a:t>
            </a:r>
          </a:p>
          <a:p>
            <a:pPr>
              <a:lnSpc>
                <a:spcPct val="130000"/>
              </a:lnSpc>
            </a:pPr>
            <a:r>
              <a:rPr lang="en-US" dirty="0">
                <a:latin typeface="Helvetica Light"/>
                <a:cs typeface="Helvetica Light"/>
              </a:rPr>
              <a:t> </a:t>
            </a:r>
            <a:r>
              <a:rPr lang="en-US" dirty="0" smtClean="0">
                <a:latin typeface="Helvetica Light"/>
                <a:cs typeface="Helvetica Light"/>
              </a:rPr>
              <a:t> suggestion to change color</a:t>
            </a:r>
          </a:p>
        </p:txBody>
      </p:sp>
      <p:sp>
        <p:nvSpPr>
          <p:cNvPr id="16" name="Circular Arrow 15"/>
          <p:cNvSpPr/>
          <p:nvPr/>
        </p:nvSpPr>
        <p:spPr>
          <a:xfrm rot="18527367">
            <a:off x="3749822" y="1627572"/>
            <a:ext cx="3393996" cy="3393996"/>
          </a:xfrm>
          <a:prstGeom prst="circularArrow">
            <a:avLst>
              <a:gd name="adj1" fmla="val 6485"/>
              <a:gd name="adj2" fmla="val 561806"/>
              <a:gd name="adj3" fmla="val 218115"/>
              <a:gd name="adj4" fmla="val 10800000"/>
              <a:gd name="adj5" fmla="val 6218"/>
            </a:avLst>
          </a:prstGeom>
          <a:solidFill>
            <a:srgbClr val="625682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6373871" y="542856"/>
            <a:ext cx="2552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User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 </a:t>
            </a: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  waves spray can</a:t>
            </a:r>
          </a:p>
        </p:txBody>
      </p:sp>
      <p:sp>
        <p:nvSpPr>
          <p:cNvPr id="13" name="Right Arrow 12"/>
          <p:cNvSpPr/>
          <p:nvPr/>
        </p:nvSpPr>
        <p:spPr>
          <a:xfrm rot="5888686">
            <a:off x="7054169" y="1450946"/>
            <a:ext cx="897196" cy="417286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5848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21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4000" dirty="0" smtClean="0"/>
              <a:t>We present a system to assist </a:t>
            </a:r>
            <a:r>
              <a:rPr lang="en-US" sz="4000" dirty="0"/>
              <a:t/>
            </a:r>
            <a:br>
              <a:rPr lang="en-US" sz="4000" dirty="0"/>
            </a:br>
            <a:r>
              <a:rPr lang="en-US" sz="4000" dirty="0" smtClean="0"/>
              <a:t>spray painting large-scale murals</a:t>
            </a:r>
            <a:endParaRPr lang="en-US" sz="4000" dirty="0"/>
          </a:p>
        </p:txBody>
      </p:sp>
      <p:sp>
        <p:nvSpPr>
          <p:cNvPr id="6" name="TextBox 5"/>
          <p:cNvSpPr txBox="1"/>
          <p:nvPr/>
        </p:nvSpPr>
        <p:spPr>
          <a:xfrm>
            <a:off x="1432561" y="3182253"/>
            <a:ext cx="194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Helvetica Light"/>
                <a:cs typeface="Helvetica Light"/>
              </a:rPr>
              <a:t>tracking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2368" y="3182253"/>
            <a:ext cx="1233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Helvetica Light"/>
                <a:cs typeface="Helvetica Light"/>
              </a:rPr>
              <a:t>physical actuation</a:t>
            </a:r>
          </a:p>
        </p:txBody>
      </p:sp>
      <p:pic>
        <p:nvPicPr>
          <p:cNvPr id="12" name="Picture 11" descr="device-without-labe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53" y="1823352"/>
            <a:ext cx="1025499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302359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Helvetica Light"/>
                <a:cs typeface="Helvetica Light"/>
              </a:rPr>
              <a:t>simulation, calibration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0962" y="1823357"/>
            <a:ext cx="1368000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5080188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Helvetica Light"/>
                <a:cs typeface="Helvetica Light"/>
              </a:rPr>
              <a:t>actuation</a:t>
            </a:r>
          </a:p>
          <a:p>
            <a:pPr algn="ctr"/>
            <a:r>
              <a:rPr lang="en-US" dirty="0" smtClean="0">
                <a:latin typeface="Helvetica Light"/>
                <a:cs typeface="Helvetica Light"/>
              </a:rPr>
              <a:t>optimization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48508" y="3182253"/>
            <a:ext cx="1868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Helvetica Light"/>
                <a:cs typeface="Helvetica Light"/>
              </a:rPr>
              <a:t>visual feedback, notifications</a:t>
            </a:r>
          </a:p>
          <a:p>
            <a:endParaRPr lang="en-US" dirty="0" smtClean="0">
              <a:latin typeface="Helvetica Light"/>
              <a:cs typeface="Helvetica Light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4837" y="1823357"/>
            <a:ext cx="1809790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519" y="1823352"/>
            <a:ext cx="1908490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484" y="1823357"/>
            <a:ext cx="1833549" cy="1368000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034076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22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3800" dirty="0" smtClean="0"/>
              <a:t>(nearly) ready-made solutions exist for  </a:t>
            </a:r>
            <a:br>
              <a:rPr lang="en-US" sz="3800" dirty="0" smtClean="0"/>
            </a:br>
            <a:r>
              <a:rPr lang="en-US" sz="3800" dirty="0" smtClean="0"/>
              <a:t>wireless actuation and tracking</a:t>
            </a:r>
            <a:endParaRPr lang="en-US" sz="3800" dirty="0"/>
          </a:p>
        </p:txBody>
      </p:sp>
      <p:sp>
        <p:nvSpPr>
          <p:cNvPr id="6" name="TextBox 5"/>
          <p:cNvSpPr txBox="1"/>
          <p:nvPr/>
        </p:nvSpPr>
        <p:spPr>
          <a:xfrm>
            <a:off x="1432561" y="3182253"/>
            <a:ext cx="194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Helvetica Light"/>
                <a:cs typeface="Helvetica Light"/>
              </a:rPr>
              <a:t>tracking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519" y="1823352"/>
            <a:ext cx="1908490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172368" y="3182253"/>
            <a:ext cx="1233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Helvetica Light"/>
                <a:cs typeface="Helvetica Light"/>
              </a:rPr>
              <a:t>physical actuation</a:t>
            </a:r>
          </a:p>
        </p:txBody>
      </p:sp>
      <p:pic>
        <p:nvPicPr>
          <p:cNvPr id="12" name="Picture 11" descr="device-without-label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53" y="1823352"/>
            <a:ext cx="1025499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302359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simulation, calibration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530962" y="1823357"/>
            <a:ext cx="1368000" cy="1368000"/>
          </a:xfrm>
          <a:prstGeom prst="rect">
            <a:avLst/>
          </a:prstGeom>
          <a:ln w="28575" cmpd="sng">
            <a:solidFill>
              <a:schemeClr val="bg1">
                <a:lumMod val="50000"/>
              </a:schemeClr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5080188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actuation</a:t>
            </a:r>
          </a:p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optimization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48508" y="3182253"/>
            <a:ext cx="1868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visual feedback, notifications</a:t>
            </a:r>
          </a:p>
          <a:p>
            <a:endParaRPr lang="en-US" dirty="0" smtClean="0">
              <a:solidFill>
                <a:schemeClr val="bg1">
                  <a:lumMod val="50000"/>
                </a:schemeClr>
              </a:solidFill>
              <a:latin typeface="Helvetica Light"/>
              <a:cs typeface="Helvetica Light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064837" y="1823357"/>
            <a:ext cx="1809790" cy="1368000"/>
          </a:xfrm>
          <a:prstGeom prst="rect">
            <a:avLst/>
          </a:prstGeom>
          <a:ln w="28575" cmpd="sng">
            <a:solidFill>
              <a:schemeClr val="bg1">
                <a:lumMod val="50000"/>
              </a:schemeClr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484" y="1823357"/>
            <a:ext cx="1833549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</p:spTree>
    <p:extLst>
      <p:ext uri="{BB962C8B-B14F-4D97-AF65-F5344CB8AC3E}">
        <p14:creationId xmlns:p14="http://schemas.microsoft.com/office/powerpoint/2010/main" val="6298312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23</a:t>
            </a:fld>
            <a:endParaRPr lang="en-US" dirty="0"/>
          </a:p>
        </p:txBody>
      </p:sp>
      <p:pic>
        <p:nvPicPr>
          <p:cNvPr id="11" name="Picture 10" descr="device-with-labe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086" y="0"/>
            <a:ext cx="777982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5631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24</a:t>
            </a:fld>
            <a:endParaRPr lang="en-US" dirty="0"/>
          </a:p>
        </p:txBody>
      </p:sp>
      <p:pic>
        <p:nvPicPr>
          <p:cNvPr id="11" name="Picture 10" descr="device-with-labels.jpg"/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086" y="0"/>
            <a:ext cx="7779829" cy="5143500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-133684" y="1976856"/>
            <a:ext cx="9411368" cy="1189789"/>
            <a:chOff x="-133684" y="1684422"/>
            <a:chExt cx="9411368" cy="1189789"/>
          </a:xfrm>
        </p:grpSpPr>
        <p:sp>
          <p:nvSpPr>
            <p:cNvPr id="2" name="Rectangle 1"/>
            <p:cNvSpPr/>
            <p:nvPr/>
          </p:nvSpPr>
          <p:spPr>
            <a:xfrm>
              <a:off x="-133684" y="1684422"/>
              <a:ext cx="9411368" cy="118978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859815" y="1732243"/>
              <a:ext cx="4988560" cy="1094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dirty="0" smtClean="0">
                  <a:solidFill>
                    <a:srgbClr val="000000"/>
                  </a:solidFill>
                  <a:latin typeface="Helvetica Light"/>
                  <a:cs typeface="Helvetica Light"/>
                </a:rPr>
                <a:t>Physically possible to modulate pressure continuously, but difficult to control</a:t>
              </a:r>
            </a:p>
            <a:p>
              <a:pPr>
                <a:lnSpc>
                  <a:spcPct val="90000"/>
                </a:lnSpc>
              </a:pPr>
              <a:endParaRPr lang="en-US" dirty="0">
                <a:solidFill>
                  <a:srgbClr val="000000"/>
                </a:solidFill>
                <a:latin typeface="Helvetica Light"/>
                <a:cs typeface="Helvetica Light"/>
              </a:endParaRPr>
            </a:p>
            <a:p>
              <a:pPr>
                <a:lnSpc>
                  <a:spcPct val="90000"/>
                </a:lnSpc>
              </a:pPr>
              <a:r>
                <a:rPr lang="en-US" dirty="0" smtClean="0">
                  <a:solidFill>
                    <a:srgbClr val="000000"/>
                  </a:solidFill>
                  <a:latin typeface="Helvetica Light"/>
                  <a:cs typeface="Helvetica Light"/>
                </a:rPr>
                <a:t>How much? </a:t>
              </a:r>
              <a:r>
                <a:rPr lang="is-IS" dirty="0" smtClean="0">
                  <a:solidFill>
                    <a:srgbClr val="000000"/>
                  </a:solidFill>
                  <a:latin typeface="Helvetica Light"/>
                  <a:cs typeface="Helvetica Light"/>
                </a:rPr>
                <a:t>→ </a:t>
              </a:r>
              <a:r>
                <a:rPr lang="en-US" dirty="0" smtClean="0">
                  <a:solidFill>
                    <a:srgbClr val="000000"/>
                  </a:solidFill>
                  <a:latin typeface="Helvetica Light"/>
                  <a:cs typeface="Helvetica Light"/>
                  <a:sym typeface="Wingdings"/>
                </a:rPr>
                <a:t>How long?</a:t>
              </a:r>
              <a:endParaRPr lang="en-US" dirty="0" smtClean="0">
                <a:solidFill>
                  <a:srgbClr val="000000"/>
                </a:solidFill>
                <a:latin typeface="Helvetica Light"/>
                <a:cs typeface="Helvetica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65560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25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175673" cy="51434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843644"/>
            <a:ext cx="137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webcam 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49467" y="4143833"/>
            <a:ext cx="1378856" cy="369332"/>
          </a:xfrm>
          <a:prstGeom prst="rect">
            <a:avLst/>
          </a:prstGeom>
          <a:gradFill flip="none" rotWithShape="1">
            <a:gsLst>
              <a:gs pos="0">
                <a:srgbClr val="EDEBF3"/>
              </a:gs>
              <a:gs pos="48000">
                <a:srgbClr val="EDEBF3">
                  <a:alpha val="92000"/>
                </a:srgbClr>
              </a:gs>
              <a:gs pos="100000">
                <a:srgbClr val="EDEBF3">
                  <a:alpha val="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webcam 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20899" y="823687"/>
            <a:ext cx="1444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QR cube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64870" y="3507016"/>
            <a:ext cx="1444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QR cube 2</a:t>
            </a:r>
          </a:p>
        </p:txBody>
      </p:sp>
      <p:sp>
        <p:nvSpPr>
          <p:cNvPr id="12" name="TextBox 11"/>
          <p:cNvSpPr txBox="1"/>
          <p:nvPr/>
        </p:nvSpPr>
        <p:spPr>
          <a:xfrm rot="587501">
            <a:off x="2080953" y="362635"/>
            <a:ext cx="3933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Canvas calibrated to cameras</a:t>
            </a:r>
          </a:p>
        </p:txBody>
      </p:sp>
    </p:spTree>
    <p:extLst>
      <p:ext uri="{BB962C8B-B14F-4D97-AF65-F5344CB8AC3E}">
        <p14:creationId xmlns:p14="http://schemas.microsoft.com/office/powerpoint/2010/main" val="35876348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26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175673" cy="51434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843644"/>
            <a:ext cx="137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webcam 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49467" y="4143833"/>
            <a:ext cx="1378856" cy="369332"/>
          </a:xfrm>
          <a:prstGeom prst="rect">
            <a:avLst/>
          </a:prstGeom>
          <a:gradFill flip="none" rotWithShape="1">
            <a:gsLst>
              <a:gs pos="0">
                <a:srgbClr val="EDEBF3"/>
              </a:gs>
              <a:gs pos="48000">
                <a:srgbClr val="EDEBF3">
                  <a:alpha val="92000"/>
                </a:srgbClr>
              </a:gs>
              <a:gs pos="100000">
                <a:srgbClr val="EDEBF3">
                  <a:alpha val="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webcam 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20899" y="823687"/>
            <a:ext cx="1444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QR cube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64870" y="3507016"/>
            <a:ext cx="1444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QR cube 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50001" y="254002"/>
            <a:ext cx="2721432" cy="209134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32000">
                <a:prstClr val="white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dirty="0" smtClean="0">
                <a:latin typeface="Helvetica Light"/>
                <a:cs typeface="Helvetica Light"/>
              </a:rPr>
              <a:t>cubes 45° out of phase</a:t>
            </a:r>
          </a:p>
          <a:p>
            <a:pPr>
              <a:lnSpc>
                <a:spcPct val="90000"/>
              </a:lnSpc>
            </a:pPr>
            <a:endParaRPr lang="en-US" dirty="0">
              <a:latin typeface="Helvetica Light"/>
              <a:cs typeface="Helvetica Light"/>
            </a:endParaRPr>
          </a:p>
          <a:p>
            <a:pPr>
              <a:lnSpc>
                <a:spcPct val="90000"/>
              </a:lnSpc>
            </a:pPr>
            <a:r>
              <a:rPr lang="en-US" dirty="0" smtClean="0">
                <a:latin typeface="Helvetica Light"/>
                <a:cs typeface="Helvetica Light"/>
              </a:rPr>
              <a:t>nozzle at known offset</a:t>
            </a:r>
          </a:p>
          <a:p>
            <a:pPr>
              <a:lnSpc>
                <a:spcPct val="90000"/>
              </a:lnSpc>
            </a:pPr>
            <a:endParaRPr lang="en-US" dirty="0" smtClean="0">
              <a:latin typeface="Helvetica Light"/>
              <a:cs typeface="Helvetica Light"/>
            </a:endParaRPr>
          </a:p>
          <a:p>
            <a:pPr>
              <a:lnSpc>
                <a:spcPct val="90000"/>
              </a:lnSpc>
            </a:pPr>
            <a:r>
              <a:rPr lang="en-US" dirty="0" smtClean="0">
                <a:latin typeface="Helvetica Light"/>
                <a:cs typeface="Helvetica Light"/>
              </a:rPr>
              <a:t>median across markers, cameras</a:t>
            </a:r>
          </a:p>
          <a:p>
            <a:pPr>
              <a:lnSpc>
                <a:spcPct val="90000"/>
              </a:lnSpc>
            </a:pPr>
            <a:r>
              <a:rPr lang="en-US" dirty="0" smtClean="0">
                <a:latin typeface="Helvetica Light"/>
                <a:cs typeface="Helvetica Light"/>
              </a:rPr>
              <a:t>                ↓</a:t>
            </a:r>
            <a:endParaRPr lang="en-US" dirty="0">
              <a:latin typeface="Helvetica Light"/>
              <a:cs typeface="Helvetica Light"/>
            </a:endParaRPr>
          </a:p>
          <a:p>
            <a:pPr>
              <a:lnSpc>
                <a:spcPct val="90000"/>
              </a:lnSpc>
            </a:pPr>
            <a:r>
              <a:rPr lang="en-US" dirty="0" smtClean="0">
                <a:latin typeface="Helvetica Light"/>
                <a:cs typeface="Helvetica Light"/>
                <a:sym typeface="Wingdings"/>
              </a:rPr>
              <a:t>position, orientation</a:t>
            </a:r>
          </a:p>
        </p:txBody>
      </p:sp>
      <p:sp>
        <p:nvSpPr>
          <p:cNvPr id="12" name="TextBox 11"/>
          <p:cNvSpPr txBox="1"/>
          <p:nvPr/>
        </p:nvSpPr>
        <p:spPr>
          <a:xfrm rot="587501">
            <a:off x="2080953" y="362635"/>
            <a:ext cx="3933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Canvas calibrated to cameras</a:t>
            </a:r>
          </a:p>
        </p:txBody>
      </p:sp>
    </p:spTree>
    <p:extLst>
      <p:ext uri="{BB962C8B-B14F-4D97-AF65-F5344CB8AC3E}">
        <p14:creationId xmlns:p14="http://schemas.microsoft.com/office/powerpoint/2010/main" val="23926201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27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175673" cy="51434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843644"/>
            <a:ext cx="137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webcam 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49467" y="4143833"/>
            <a:ext cx="1378856" cy="369332"/>
          </a:xfrm>
          <a:prstGeom prst="rect">
            <a:avLst/>
          </a:prstGeom>
          <a:gradFill flip="none" rotWithShape="1">
            <a:gsLst>
              <a:gs pos="0">
                <a:srgbClr val="EDEBF3"/>
              </a:gs>
              <a:gs pos="48000">
                <a:srgbClr val="EDEBF3">
                  <a:alpha val="92000"/>
                </a:srgbClr>
              </a:gs>
              <a:gs pos="100000">
                <a:srgbClr val="EDEBF3">
                  <a:alpha val="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webcam 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20899" y="823687"/>
            <a:ext cx="1444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QR cube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64870" y="3507016"/>
            <a:ext cx="1444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QR cube 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50001" y="254002"/>
            <a:ext cx="2721432" cy="258994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32000">
                <a:prstClr val="white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cubes 45° out of phase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7F7F7F"/>
              </a:solidFill>
              <a:latin typeface="Helvetica Light"/>
              <a:cs typeface="Helvetica Light"/>
            </a:endParaRPr>
          </a:p>
          <a:p>
            <a:pPr>
              <a:lnSpc>
                <a:spcPct val="90000"/>
              </a:lnSpc>
            </a:pP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nozzle at known offset</a:t>
            </a:r>
          </a:p>
          <a:p>
            <a:pPr>
              <a:lnSpc>
                <a:spcPct val="90000"/>
              </a:lnSpc>
            </a:pPr>
            <a:endParaRPr lang="en-US" dirty="0" smtClean="0">
              <a:solidFill>
                <a:srgbClr val="7F7F7F"/>
              </a:solidFill>
              <a:latin typeface="Helvetica Light"/>
              <a:cs typeface="Helvetica Light"/>
            </a:endParaRPr>
          </a:p>
          <a:p>
            <a:pPr>
              <a:lnSpc>
                <a:spcPct val="90000"/>
              </a:lnSpc>
            </a:pP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median across markers, cameras</a:t>
            </a:r>
          </a:p>
          <a:p>
            <a:pPr>
              <a:lnSpc>
                <a:spcPct val="90000"/>
              </a:lnSpc>
            </a:pP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                ↓</a:t>
            </a:r>
            <a:endParaRPr lang="en-US" dirty="0">
              <a:solidFill>
                <a:srgbClr val="7F7F7F"/>
              </a:solidFill>
              <a:latin typeface="Helvetica Light"/>
              <a:cs typeface="Helvetica Light"/>
            </a:endParaRPr>
          </a:p>
          <a:p>
            <a:pPr>
              <a:lnSpc>
                <a:spcPct val="90000"/>
              </a:lnSpc>
            </a:pPr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  <a:sym typeface="Wingdings"/>
              </a:rPr>
              <a:t>position, orientation</a:t>
            </a:r>
          </a:p>
          <a:p>
            <a:pPr>
              <a:lnSpc>
                <a:spcPct val="90000"/>
              </a:lnSpc>
            </a:pPr>
            <a:endParaRPr lang="en-US" dirty="0">
              <a:latin typeface="Helvetica Light"/>
              <a:cs typeface="Helvetica Light"/>
              <a:sym typeface="Wingdings"/>
            </a:endParaRPr>
          </a:p>
          <a:p>
            <a:pPr>
              <a:lnSpc>
                <a:spcPct val="90000"/>
              </a:lnSpc>
            </a:pPr>
            <a:r>
              <a:rPr lang="en-US" i="1" dirty="0" err="1" smtClean="0">
                <a:latin typeface="Helvetica Light"/>
                <a:cs typeface="Helvetica Light"/>
                <a:sym typeface="Wingdings"/>
              </a:rPr>
              <a:t>OpenCV</a:t>
            </a:r>
            <a:r>
              <a:rPr lang="en-US" i="1" dirty="0" smtClean="0">
                <a:latin typeface="Helvetica Light"/>
                <a:cs typeface="Helvetica Light"/>
                <a:sym typeface="Wingdings"/>
              </a:rPr>
              <a:t> + </a:t>
            </a:r>
            <a:r>
              <a:rPr lang="en-US" i="1" dirty="0" err="1" smtClean="0">
                <a:latin typeface="Helvetica Light"/>
                <a:cs typeface="Helvetica Light"/>
                <a:sym typeface="Wingdings"/>
              </a:rPr>
              <a:t>ArUcO</a:t>
            </a:r>
            <a:endParaRPr lang="en-US" i="1" dirty="0" smtClean="0">
              <a:latin typeface="Helvetica Light"/>
              <a:cs typeface="Helvetica Light"/>
            </a:endParaRPr>
          </a:p>
        </p:txBody>
      </p:sp>
      <p:sp>
        <p:nvSpPr>
          <p:cNvPr id="12" name="TextBox 11"/>
          <p:cNvSpPr txBox="1"/>
          <p:nvPr/>
        </p:nvSpPr>
        <p:spPr>
          <a:xfrm rot="587501">
            <a:off x="2080953" y="362635"/>
            <a:ext cx="3933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Canvas calibrated to cameras</a:t>
            </a:r>
          </a:p>
        </p:txBody>
      </p:sp>
    </p:spTree>
    <p:extLst>
      <p:ext uri="{BB962C8B-B14F-4D97-AF65-F5344CB8AC3E}">
        <p14:creationId xmlns:p14="http://schemas.microsoft.com/office/powerpoint/2010/main" val="35007870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28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4000" dirty="0" smtClean="0"/>
              <a:t>Given position and orientation, </a:t>
            </a:r>
            <a:br>
              <a:rPr lang="en-US" sz="4000" dirty="0" smtClean="0"/>
            </a:br>
            <a:r>
              <a:rPr lang="en-US" sz="4000" dirty="0" smtClean="0"/>
              <a:t>we simulate spray paint deposition</a:t>
            </a:r>
            <a:endParaRPr lang="en-US" sz="4000" dirty="0"/>
          </a:p>
        </p:txBody>
      </p:sp>
      <p:sp>
        <p:nvSpPr>
          <p:cNvPr id="6" name="TextBox 5"/>
          <p:cNvSpPr txBox="1"/>
          <p:nvPr/>
        </p:nvSpPr>
        <p:spPr>
          <a:xfrm>
            <a:off x="1432561" y="3182253"/>
            <a:ext cx="194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tracking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2368" y="3182253"/>
            <a:ext cx="1233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physical actuation</a:t>
            </a:r>
          </a:p>
        </p:txBody>
      </p:sp>
      <p:pic>
        <p:nvPicPr>
          <p:cNvPr id="12" name="Picture 11" descr="device-without-labels.jpg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53" y="1823352"/>
            <a:ext cx="1025499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302359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Helvetica Light"/>
                <a:cs typeface="Helvetica Light"/>
              </a:rPr>
              <a:t>simulation, calibration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0962" y="1823357"/>
            <a:ext cx="1368000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5080188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actuation</a:t>
            </a:r>
          </a:p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optimization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48508" y="3182253"/>
            <a:ext cx="1868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>
                <a:latin typeface="Helvetica Light"/>
                <a:cs typeface="Helvetica Light"/>
              </a:defRPr>
            </a:lvl1pPr>
          </a:lstStyle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visual feedback, notifications</a:t>
            </a:r>
          </a:p>
          <a:p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064837" y="1823357"/>
            <a:ext cx="1809790" cy="1368000"/>
          </a:xfrm>
          <a:prstGeom prst="rect">
            <a:avLst/>
          </a:prstGeom>
          <a:ln w="28575" cmpd="sng">
            <a:solidFill>
              <a:schemeClr val="bg1">
                <a:lumMod val="50000"/>
              </a:schemeClr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519" y="1823352"/>
            <a:ext cx="1908490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484" y="1823357"/>
            <a:ext cx="1833549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</p:spTree>
    <p:extLst>
      <p:ext uri="{BB962C8B-B14F-4D97-AF65-F5344CB8AC3E}">
        <p14:creationId xmlns:p14="http://schemas.microsoft.com/office/powerpoint/2010/main" val="6301705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27671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/>
              <a:t>Spraying deposits distribution</a:t>
            </a:r>
            <a:br>
              <a:rPr lang="en-US" dirty="0"/>
            </a:br>
            <a:r>
              <a:rPr lang="en-US" dirty="0"/>
              <a:t>of fast drying opaque particles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14867" y="1725082"/>
            <a:ext cx="3987800" cy="2541457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dirty="0" smtClean="0">
                <a:solidFill>
                  <a:srgbClr val="000000"/>
                </a:solidFill>
              </a:rPr>
              <a:t>pixel holds fixed number of particles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29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5421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6561648" y="139746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6763115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6964582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71660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7367516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7568983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77704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6647496" y="158314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6848963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7050430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/>
          <p:cNvSpPr/>
          <p:nvPr/>
        </p:nvSpPr>
        <p:spPr>
          <a:xfrm>
            <a:off x="72518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7453364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7654831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78562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6558760" y="177169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/>
          <p:cNvSpPr/>
          <p:nvPr/>
        </p:nvSpPr>
        <p:spPr>
          <a:xfrm>
            <a:off x="6760227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/>
          <p:cNvSpPr/>
          <p:nvPr/>
        </p:nvSpPr>
        <p:spPr>
          <a:xfrm>
            <a:off x="6961694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71631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7364628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566095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77675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6644608" y="195737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6846075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7047542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72490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31"/>
          <p:cNvSpPr/>
          <p:nvPr/>
        </p:nvSpPr>
        <p:spPr>
          <a:xfrm>
            <a:off x="7450476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7651943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78534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558759" y="21377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Oval 35"/>
          <p:cNvSpPr/>
          <p:nvPr/>
        </p:nvSpPr>
        <p:spPr>
          <a:xfrm>
            <a:off x="6760226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6961693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71631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Oval 38"/>
          <p:cNvSpPr/>
          <p:nvPr/>
        </p:nvSpPr>
        <p:spPr>
          <a:xfrm>
            <a:off x="7364627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Oval 39"/>
          <p:cNvSpPr/>
          <p:nvPr/>
        </p:nvSpPr>
        <p:spPr>
          <a:xfrm>
            <a:off x="7566094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Oval 40"/>
          <p:cNvSpPr/>
          <p:nvPr/>
        </p:nvSpPr>
        <p:spPr>
          <a:xfrm>
            <a:off x="77675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6644607" y="231783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Oval 42"/>
          <p:cNvSpPr/>
          <p:nvPr/>
        </p:nvSpPr>
        <p:spPr>
          <a:xfrm>
            <a:off x="6846074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Oval 43"/>
          <p:cNvSpPr/>
          <p:nvPr/>
        </p:nvSpPr>
        <p:spPr>
          <a:xfrm>
            <a:off x="7047541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Oval 44"/>
          <p:cNvSpPr/>
          <p:nvPr/>
        </p:nvSpPr>
        <p:spPr>
          <a:xfrm>
            <a:off x="72490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Oval 45"/>
          <p:cNvSpPr/>
          <p:nvPr/>
        </p:nvSpPr>
        <p:spPr>
          <a:xfrm>
            <a:off x="7450475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Oval 46"/>
          <p:cNvSpPr/>
          <p:nvPr/>
        </p:nvSpPr>
        <p:spPr>
          <a:xfrm>
            <a:off x="7651942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Oval 47"/>
          <p:cNvSpPr/>
          <p:nvPr/>
        </p:nvSpPr>
        <p:spPr>
          <a:xfrm>
            <a:off x="78534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Oval 48"/>
          <p:cNvSpPr/>
          <p:nvPr/>
        </p:nvSpPr>
        <p:spPr>
          <a:xfrm>
            <a:off x="6555871" y="249528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Oval 49"/>
          <p:cNvSpPr/>
          <p:nvPr/>
        </p:nvSpPr>
        <p:spPr>
          <a:xfrm>
            <a:off x="6757338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Oval 50"/>
          <p:cNvSpPr/>
          <p:nvPr/>
        </p:nvSpPr>
        <p:spPr>
          <a:xfrm>
            <a:off x="6958805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Oval 51"/>
          <p:cNvSpPr/>
          <p:nvPr/>
        </p:nvSpPr>
        <p:spPr>
          <a:xfrm>
            <a:off x="71602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Oval 52"/>
          <p:cNvSpPr/>
          <p:nvPr/>
        </p:nvSpPr>
        <p:spPr>
          <a:xfrm>
            <a:off x="7361739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Oval 53"/>
          <p:cNvSpPr/>
          <p:nvPr/>
        </p:nvSpPr>
        <p:spPr>
          <a:xfrm>
            <a:off x="7563206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Oval 54"/>
          <p:cNvSpPr/>
          <p:nvPr/>
        </p:nvSpPr>
        <p:spPr>
          <a:xfrm>
            <a:off x="77646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Oval 55"/>
          <p:cNvSpPr/>
          <p:nvPr/>
        </p:nvSpPr>
        <p:spPr>
          <a:xfrm>
            <a:off x="6641719" y="26809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Oval 56"/>
          <p:cNvSpPr/>
          <p:nvPr/>
        </p:nvSpPr>
        <p:spPr>
          <a:xfrm>
            <a:off x="6843186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/>
          <p:nvPr/>
        </p:nvSpPr>
        <p:spPr>
          <a:xfrm>
            <a:off x="7044653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/>
          <p:nvPr/>
        </p:nvSpPr>
        <p:spPr>
          <a:xfrm>
            <a:off x="72461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/>
          <p:nvPr/>
        </p:nvSpPr>
        <p:spPr>
          <a:xfrm>
            <a:off x="7447587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/>
          <p:nvPr/>
        </p:nvSpPr>
        <p:spPr>
          <a:xfrm>
            <a:off x="7649054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/>
          <p:nvPr/>
        </p:nvSpPr>
        <p:spPr>
          <a:xfrm>
            <a:off x="78505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Rectangle 119"/>
          <p:cNvSpPr/>
          <p:nvPr/>
        </p:nvSpPr>
        <p:spPr>
          <a:xfrm>
            <a:off x="49165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1" name="Picture 130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49" y="1409701"/>
            <a:ext cx="812800" cy="29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4243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27671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/>
              <a:t>Spraying deposits distribution</a:t>
            </a:r>
            <a:br>
              <a:rPr lang="en-US" dirty="0"/>
            </a:br>
            <a:r>
              <a:rPr lang="en-US" dirty="0"/>
              <a:t>of fast drying opaque particles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14867" y="1725082"/>
            <a:ext cx="3987800" cy="2541457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dirty="0" smtClean="0"/>
              <a:t>pixel holds fixed number of particles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30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5421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6561648" y="139746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6763115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6964582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71660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7367516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7568983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77704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6647496" y="158314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6848963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7050430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/>
          <p:cNvSpPr/>
          <p:nvPr/>
        </p:nvSpPr>
        <p:spPr>
          <a:xfrm>
            <a:off x="72518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7453364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7654831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78562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6558760" y="177169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/>
          <p:cNvSpPr/>
          <p:nvPr/>
        </p:nvSpPr>
        <p:spPr>
          <a:xfrm>
            <a:off x="6760227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/>
          <p:cNvSpPr/>
          <p:nvPr/>
        </p:nvSpPr>
        <p:spPr>
          <a:xfrm>
            <a:off x="6961694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71631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7364628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566095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77675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6644608" y="195737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6846075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7047542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72490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31"/>
          <p:cNvSpPr/>
          <p:nvPr/>
        </p:nvSpPr>
        <p:spPr>
          <a:xfrm>
            <a:off x="7450476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7651943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78534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558759" y="21377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Oval 35"/>
          <p:cNvSpPr/>
          <p:nvPr/>
        </p:nvSpPr>
        <p:spPr>
          <a:xfrm>
            <a:off x="6760226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6961693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71631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Oval 38"/>
          <p:cNvSpPr/>
          <p:nvPr/>
        </p:nvSpPr>
        <p:spPr>
          <a:xfrm>
            <a:off x="7364627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Oval 39"/>
          <p:cNvSpPr/>
          <p:nvPr/>
        </p:nvSpPr>
        <p:spPr>
          <a:xfrm>
            <a:off x="7566094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Oval 40"/>
          <p:cNvSpPr/>
          <p:nvPr/>
        </p:nvSpPr>
        <p:spPr>
          <a:xfrm>
            <a:off x="77675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6644607" y="231783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Oval 42"/>
          <p:cNvSpPr/>
          <p:nvPr/>
        </p:nvSpPr>
        <p:spPr>
          <a:xfrm>
            <a:off x="6846074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Oval 43"/>
          <p:cNvSpPr/>
          <p:nvPr/>
        </p:nvSpPr>
        <p:spPr>
          <a:xfrm>
            <a:off x="7047541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Oval 44"/>
          <p:cNvSpPr/>
          <p:nvPr/>
        </p:nvSpPr>
        <p:spPr>
          <a:xfrm>
            <a:off x="72490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Oval 45"/>
          <p:cNvSpPr/>
          <p:nvPr/>
        </p:nvSpPr>
        <p:spPr>
          <a:xfrm>
            <a:off x="7450475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Oval 46"/>
          <p:cNvSpPr/>
          <p:nvPr/>
        </p:nvSpPr>
        <p:spPr>
          <a:xfrm>
            <a:off x="7651942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Oval 47"/>
          <p:cNvSpPr/>
          <p:nvPr/>
        </p:nvSpPr>
        <p:spPr>
          <a:xfrm>
            <a:off x="78534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Oval 48"/>
          <p:cNvSpPr/>
          <p:nvPr/>
        </p:nvSpPr>
        <p:spPr>
          <a:xfrm>
            <a:off x="6555871" y="249528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Oval 49"/>
          <p:cNvSpPr/>
          <p:nvPr/>
        </p:nvSpPr>
        <p:spPr>
          <a:xfrm>
            <a:off x="6757338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Oval 50"/>
          <p:cNvSpPr/>
          <p:nvPr/>
        </p:nvSpPr>
        <p:spPr>
          <a:xfrm>
            <a:off x="6958805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Oval 51"/>
          <p:cNvSpPr/>
          <p:nvPr/>
        </p:nvSpPr>
        <p:spPr>
          <a:xfrm>
            <a:off x="71602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Oval 52"/>
          <p:cNvSpPr/>
          <p:nvPr/>
        </p:nvSpPr>
        <p:spPr>
          <a:xfrm>
            <a:off x="7361739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Oval 53"/>
          <p:cNvSpPr/>
          <p:nvPr/>
        </p:nvSpPr>
        <p:spPr>
          <a:xfrm>
            <a:off x="7563206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Oval 54"/>
          <p:cNvSpPr/>
          <p:nvPr/>
        </p:nvSpPr>
        <p:spPr>
          <a:xfrm>
            <a:off x="77646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Oval 55"/>
          <p:cNvSpPr/>
          <p:nvPr/>
        </p:nvSpPr>
        <p:spPr>
          <a:xfrm>
            <a:off x="6641719" y="26809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Oval 56"/>
          <p:cNvSpPr/>
          <p:nvPr/>
        </p:nvSpPr>
        <p:spPr>
          <a:xfrm>
            <a:off x="6843186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/>
          <p:nvPr/>
        </p:nvSpPr>
        <p:spPr>
          <a:xfrm>
            <a:off x="7044653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/>
          <p:nvPr/>
        </p:nvSpPr>
        <p:spPr>
          <a:xfrm>
            <a:off x="72461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/>
          <p:nvPr/>
        </p:nvSpPr>
        <p:spPr>
          <a:xfrm>
            <a:off x="7447587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/>
          <p:nvPr/>
        </p:nvSpPr>
        <p:spPr>
          <a:xfrm>
            <a:off x="7649054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/>
          <p:nvPr/>
        </p:nvSpPr>
        <p:spPr>
          <a:xfrm>
            <a:off x="78505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Rectangle 119"/>
          <p:cNvSpPr/>
          <p:nvPr/>
        </p:nvSpPr>
        <p:spPr>
          <a:xfrm>
            <a:off x="49165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1" name="Picture 130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49" y="1409701"/>
            <a:ext cx="812800" cy="292100"/>
          </a:xfrm>
          <a:prstGeom prst="rect">
            <a:avLst/>
          </a:prstGeom>
        </p:spPr>
      </p:pic>
      <p:sp>
        <p:nvSpPr>
          <p:cNvPr id="132" name="TextBox 131"/>
          <p:cNvSpPr txBox="1"/>
          <p:nvPr/>
        </p:nvSpPr>
        <p:spPr>
          <a:xfrm>
            <a:off x="4931836" y="2889253"/>
            <a:ext cx="3079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spray </a:t>
            </a:r>
            <a:r>
              <a:rPr lang="en-US" b="1" dirty="0" smtClean="0">
                <a:solidFill>
                  <a:srgbClr val="008000"/>
                </a:solidFill>
                <a:latin typeface="Helvetica Light"/>
                <a:cs typeface="Helvetica Light"/>
              </a:rPr>
              <a:t>green</a:t>
            </a:r>
            <a:r>
              <a:rPr lang="en-US" dirty="0" smtClean="0">
                <a:latin typeface="Helvetica Light"/>
                <a:cs typeface="Helvetica Light"/>
              </a:rPr>
              <a:t> for     seconds</a:t>
            </a:r>
          </a:p>
        </p:txBody>
      </p:sp>
      <p:pic>
        <p:nvPicPr>
          <p:cNvPr id="133" name="Picture 132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7286" y="2961220"/>
            <a:ext cx="228600" cy="21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0991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ectangle 121"/>
          <p:cNvSpPr/>
          <p:nvPr/>
        </p:nvSpPr>
        <p:spPr>
          <a:xfrm>
            <a:off x="4916571" y="3341452"/>
            <a:ext cx="1497263" cy="14972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27671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/>
              <a:t>Spraying deposits distribution</a:t>
            </a:r>
            <a:br>
              <a:rPr lang="en-US" dirty="0"/>
            </a:br>
            <a:r>
              <a:rPr lang="en-US" dirty="0"/>
              <a:t>of fast drying opaque particles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14867" y="1725082"/>
            <a:ext cx="3987800" cy="2541457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dirty="0" smtClean="0">
                <a:solidFill>
                  <a:schemeClr val="bg1">
                    <a:lumMod val="50000"/>
                  </a:schemeClr>
                </a:solidFill>
              </a:rPr>
              <a:t>pixel holds fixed number of particles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dirty="0">
                <a:solidFill>
                  <a:schemeClr val="tx1"/>
                </a:solidFill>
              </a:rPr>
              <a:t>n</a:t>
            </a:r>
            <a:r>
              <a:rPr lang="en-US" sz="1800" dirty="0" smtClean="0">
                <a:solidFill>
                  <a:schemeClr val="tx1"/>
                </a:solidFill>
              </a:rPr>
              <a:t>ew particles occlude old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31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5421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6561648" y="139746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6763115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6964582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71660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7367516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7568983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77704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6647496" y="158314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6848963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7050430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/>
          <p:cNvSpPr/>
          <p:nvPr/>
        </p:nvSpPr>
        <p:spPr>
          <a:xfrm>
            <a:off x="72518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7453364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7654831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78562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6558760" y="177169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/>
          <p:cNvSpPr/>
          <p:nvPr/>
        </p:nvSpPr>
        <p:spPr>
          <a:xfrm>
            <a:off x="6760227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/>
          <p:cNvSpPr/>
          <p:nvPr/>
        </p:nvSpPr>
        <p:spPr>
          <a:xfrm>
            <a:off x="6961694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71631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7364628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566095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77675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6644608" y="195737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6846075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7047542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72490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31"/>
          <p:cNvSpPr/>
          <p:nvPr/>
        </p:nvSpPr>
        <p:spPr>
          <a:xfrm>
            <a:off x="7450476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7651943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78534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558759" y="21377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Oval 35"/>
          <p:cNvSpPr/>
          <p:nvPr/>
        </p:nvSpPr>
        <p:spPr>
          <a:xfrm>
            <a:off x="6760226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6961693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71631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Oval 38"/>
          <p:cNvSpPr/>
          <p:nvPr/>
        </p:nvSpPr>
        <p:spPr>
          <a:xfrm>
            <a:off x="7364627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Oval 39"/>
          <p:cNvSpPr/>
          <p:nvPr/>
        </p:nvSpPr>
        <p:spPr>
          <a:xfrm>
            <a:off x="7566094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Oval 40"/>
          <p:cNvSpPr/>
          <p:nvPr/>
        </p:nvSpPr>
        <p:spPr>
          <a:xfrm>
            <a:off x="77675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6644607" y="231783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Oval 42"/>
          <p:cNvSpPr/>
          <p:nvPr/>
        </p:nvSpPr>
        <p:spPr>
          <a:xfrm>
            <a:off x="6846074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Oval 43"/>
          <p:cNvSpPr/>
          <p:nvPr/>
        </p:nvSpPr>
        <p:spPr>
          <a:xfrm>
            <a:off x="7047541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Oval 44"/>
          <p:cNvSpPr/>
          <p:nvPr/>
        </p:nvSpPr>
        <p:spPr>
          <a:xfrm>
            <a:off x="72490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Oval 45"/>
          <p:cNvSpPr/>
          <p:nvPr/>
        </p:nvSpPr>
        <p:spPr>
          <a:xfrm>
            <a:off x="7450475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Oval 46"/>
          <p:cNvSpPr/>
          <p:nvPr/>
        </p:nvSpPr>
        <p:spPr>
          <a:xfrm>
            <a:off x="7651942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Oval 47"/>
          <p:cNvSpPr/>
          <p:nvPr/>
        </p:nvSpPr>
        <p:spPr>
          <a:xfrm>
            <a:off x="78534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Oval 48"/>
          <p:cNvSpPr/>
          <p:nvPr/>
        </p:nvSpPr>
        <p:spPr>
          <a:xfrm>
            <a:off x="6555871" y="249528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Oval 49"/>
          <p:cNvSpPr/>
          <p:nvPr/>
        </p:nvSpPr>
        <p:spPr>
          <a:xfrm>
            <a:off x="6757338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Oval 50"/>
          <p:cNvSpPr/>
          <p:nvPr/>
        </p:nvSpPr>
        <p:spPr>
          <a:xfrm>
            <a:off x="6958805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Oval 51"/>
          <p:cNvSpPr/>
          <p:nvPr/>
        </p:nvSpPr>
        <p:spPr>
          <a:xfrm>
            <a:off x="71602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Oval 52"/>
          <p:cNvSpPr/>
          <p:nvPr/>
        </p:nvSpPr>
        <p:spPr>
          <a:xfrm>
            <a:off x="7361739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Oval 53"/>
          <p:cNvSpPr/>
          <p:nvPr/>
        </p:nvSpPr>
        <p:spPr>
          <a:xfrm>
            <a:off x="7563206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Oval 54"/>
          <p:cNvSpPr/>
          <p:nvPr/>
        </p:nvSpPr>
        <p:spPr>
          <a:xfrm>
            <a:off x="77646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Oval 55"/>
          <p:cNvSpPr/>
          <p:nvPr/>
        </p:nvSpPr>
        <p:spPr>
          <a:xfrm>
            <a:off x="6641719" y="26809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Oval 56"/>
          <p:cNvSpPr/>
          <p:nvPr/>
        </p:nvSpPr>
        <p:spPr>
          <a:xfrm>
            <a:off x="6843186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/>
          <p:nvPr/>
        </p:nvSpPr>
        <p:spPr>
          <a:xfrm>
            <a:off x="7044653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/>
          <p:nvPr/>
        </p:nvSpPr>
        <p:spPr>
          <a:xfrm>
            <a:off x="72461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/>
          <p:nvPr/>
        </p:nvSpPr>
        <p:spPr>
          <a:xfrm>
            <a:off x="7447587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/>
          <p:nvPr/>
        </p:nvSpPr>
        <p:spPr>
          <a:xfrm>
            <a:off x="7649054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/>
          <p:nvPr/>
        </p:nvSpPr>
        <p:spPr>
          <a:xfrm>
            <a:off x="78505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Rectangle 62"/>
          <p:cNvSpPr/>
          <p:nvPr/>
        </p:nvSpPr>
        <p:spPr>
          <a:xfrm>
            <a:off x="6544053" y="3341452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Oval 63"/>
          <p:cNvSpPr/>
          <p:nvPr/>
        </p:nvSpPr>
        <p:spPr>
          <a:xfrm>
            <a:off x="6563530" y="33619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Oval 64"/>
          <p:cNvSpPr/>
          <p:nvPr/>
        </p:nvSpPr>
        <p:spPr>
          <a:xfrm>
            <a:off x="6764997" y="3364641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Oval 65"/>
          <p:cNvSpPr/>
          <p:nvPr/>
        </p:nvSpPr>
        <p:spPr>
          <a:xfrm>
            <a:off x="6966464" y="33646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Oval 66"/>
          <p:cNvSpPr/>
          <p:nvPr/>
        </p:nvSpPr>
        <p:spPr>
          <a:xfrm>
            <a:off x="7167931" y="336731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Oval 67"/>
          <p:cNvSpPr/>
          <p:nvPr/>
        </p:nvSpPr>
        <p:spPr>
          <a:xfrm>
            <a:off x="7369398" y="33646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9" name="Oval 68"/>
          <p:cNvSpPr/>
          <p:nvPr/>
        </p:nvSpPr>
        <p:spPr>
          <a:xfrm>
            <a:off x="7570865" y="336731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Oval 69"/>
          <p:cNvSpPr/>
          <p:nvPr/>
        </p:nvSpPr>
        <p:spPr>
          <a:xfrm>
            <a:off x="7772331" y="3367311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Oval 70"/>
          <p:cNvSpPr/>
          <p:nvPr/>
        </p:nvSpPr>
        <p:spPr>
          <a:xfrm>
            <a:off x="6649378" y="354764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Oval 71"/>
          <p:cNvSpPr/>
          <p:nvPr/>
        </p:nvSpPr>
        <p:spPr>
          <a:xfrm>
            <a:off x="6850845" y="3550317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Oval 72"/>
          <p:cNvSpPr/>
          <p:nvPr/>
        </p:nvSpPr>
        <p:spPr>
          <a:xfrm>
            <a:off x="7052312" y="355031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Oval 73"/>
          <p:cNvSpPr/>
          <p:nvPr/>
        </p:nvSpPr>
        <p:spPr>
          <a:xfrm>
            <a:off x="7253779" y="3552987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Oval 74"/>
          <p:cNvSpPr/>
          <p:nvPr/>
        </p:nvSpPr>
        <p:spPr>
          <a:xfrm>
            <a:off x="7455246" y="355031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Oval 75"/>
          <p:cNvSpPr/>
          <p:nvPr/>
        </p:nvSpPr>
        <p:spPr>
          <a:xfrm>
            <a:off x="7656713" y="355298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Oval 76"/>
          <p:cNvSpPr/>
          <p:nvPr/>
        </p:nvSpPr>
        <p:spPr>
          <a:xfrm>
            <a:off x="7858179" y="355298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Oval 77"/>
          <p:cNvSpPr/>
          <p:nvPr/>
        </p:nvSpPr>
        <p:spPr>
          <a:xfrm>
            <a:off x="6560642" y="373619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Oval 78"/>
          <p:cNvSpPr/>
          <p:nvPr/>
        </p:nvSpPr>
        <p:spPr>
          <a:xfrm>
            <a:off x="6762109" y="373886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Oval 79"/>
          <p:cNvSpPr/>
          <p:nvPr/>
        </p:nvSpPr>
        <p:spPr>
          <a:xfrm>
            <a:off x="6963576" y="373886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Oval 80"/>
          <p:cNvSpPr/>
          <p:nvPr/>
        </p:nvSpPr>
        <p:spPr>
          <a:xfrm>
            <a:off x="7165043" y="37415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Oval 81"/>
          <p:cNvSpPr/>
          <p:nvPr/>
        </p:nvSpPr>
        <p:spPr>
          <a:xfrm>
            <a:off x="7366510" y="373886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Oval 82"/>
          <p:cNvSpPr/>
          <p:nvPr/>
        </p:nvSpPr>
        <p:spPr>
          <a:xfrm>
            <a:off x="7567977" y="37415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Oval 83"/>
          <p:cNvSpPr/>
          <p:nvPr/>
        </p:nvSpPr>
        <p:spPr>
          <a:xfrm>
            <a:off x="7769443" y="37415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5" name="Oval 84"/>
          <p:cNvSpPr/>
          <p:nvPr/>
        </p:nvSpPr>
        <p:spPr>
          <a:xfrm>
            <a:off x="6646490" y="392187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Oval 85"/>
          <p:cNvSpPr/>
          <p:nvPr/>
        </p:nvSpPr>
        <p:spPr>
          <a:xfrm>
            <a:off x="6847957" y="392454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Oval 86"/>
          <p:cNvSpPr/>
          <p:nvPr/>
        </p:nvSpPr>
        <p:spPr>
          <a:xfrm>
            <a:off x="7049424" y="392454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Oval 87"/>
          <p:cNvSpPr/>
          <p:nvPr/>
        </p:nvSpPr>
        <p:spPr>
          <a:xfrm>
            <a:off x="7250891" y="392721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9" name="Oval 88"/>
          <p:cNvSpPr/>
          <p:nvPr/>
        </p:nvSpPr>
        <p:spPr>
          <a:xfrm>
            <a:off x="7452358" y="3924542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Oval 89"/>
          <p:cNvSpPr/>
          <p:nvPr/>
        </p:nvSpPr>
        <p:spPr>
          <a:xfrm>
            <a:off x="7653825" y="392721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Oval 90"/>
          <p:cNvSpPr/>
          <p:nvPr/>
        </p:nvSpPr>
        <p:spPr>
          <a:xfrm>
            <a:off x="7855291" y="392721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" name="Oval 91"/>
          <p:cNvSpPr/>
          <p:nvPr/>
        </p:nvSpPr>
        <p:spPr>
          <a:xfrm>
            <a:off x="6560641" y="410220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3" name="Oval 92"/>
          <p:cNvSpPr/>
          <p:nvPr/>
        </p:nvSpPr>
        <p:spPr>
          <a:xfrm>
            <a:off x="6762108" y="410487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4" name="Oval 93"/>
          <p:cNvSpPr/>
          <p:nvPr/>
        </p:nvSpPr>
        <p:spPr>
          <a:xfrm>
            <a:off x="6963575" y="41048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Oval 94"/>
          <p:cNvSpPr/>
          <p:nvPr/>
        </p:nvSpPr>
        <p:spPr>
          <a:xfrm>
            <a:off x="7165042" y="410754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6" name="Oval 95"/>
          <p:cNvSpPr/>
          <p:nvPr/>
        </p:nvSpPr>
        <p:spPr>
          <a:xfrm>
            <a:off x="7366509" y="410487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/>
          <p:nvPr/>
        </p:nvSpPr>
        <p:spPr>
          <a:xfrm>
            <a:off x="7567976" y="410754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/>
          <p:nvPr/>
        </p:nvSpPr>
        <p:spPr>
          <a:xfrm>
            <a:off x="7769442" y="410754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/>
          <p:nvPr/>
        </p:nvSpPr>
        <p:spPr>
          <a:xfrm>
            <a:off x="6646489" y="428233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/>
          <p:nvPr/>
        </p:nvSpPr>
        <p:spPr>
          <a:xfrm>
            <a:off x="6847956" y="428500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/>
          <p:nvPr/>
        </p:nvSpPr>
        <p:spPr>
          <a:xfrm>
            <a:off x="7049423" y="428500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/>
          <p:nvPr/>
        </p:nvSpPr>
        <p:spPr>
          <a:xfrm>
            <a:off x="7250890" y="42876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/>
          <p:nvPr/>
        </p:nvSpPr>
        <p:spPr>
          <a:xfrm>
            <a:off x="7452357" y="428500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/>
          <p:nvPr/>
        </p:nvSpPr>
        <p:spPr>
          <a:xfrm>
            <a:off x="7653824" y="42876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/>
          <p:nvPr/>
        </p:nvSpPr>
        <p:spPr>
          <a:xfrm>
            <a:off x="7855290" y="42876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/>
          <p:nvPr/>
        </p:nvSpPr>
        <p:spPr>
          <a:xfrm>
            <a:off x="6557753" y="445979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/>
          <p:nvPr/>
        </p:nvSpPr>
        <p:spPr>
          <a:xfrm>
            <a:off x="6759220" y="446246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/>
          <p:nvPr/>
        </p:nvSpPr>
        <p:spPr>
          <a:xfrm>
            <a:off x="6960687" y="446246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/>
          <p:nvPr/>
        </p:nvSpPr>
        <p:spPr>
          <a:xfrm>
            <a:off x="7162154" y="446513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/>
          <p:nvPr/>
        </p:nvSpPr>
        <p:spPr>
          <a:xfrm>
            <a:off x="7363621" y="446246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/>
          <p:nvPr/>
        </p:nvSpPr>
        <p:spPr>
          <a:xfrm>
            <a:off x="7565088" y="4465130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/>
          <p:nvPr/>
        </p:nvSpPr>
        <p:spPr>
          <a:xfrm>
            <a:off x="7766554" y="446513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/>
          <p:nvPr/>
        </p:nvSpPr>
        <p:spPr>
          <a:xfrm>
            <a:off x="6643601" y="464546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/>
          <p:nvPr/>
        </p:nvSpPr>
        <p:spPr>
          <a:xfrm>
            <a:off x="6845068" y="46481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/>
          <p:nvPr/>
        </p:nvSpPr>
        <p:spPr>
          <a:xfrm>
            <a:off x="7046535" y="464813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/>
          <p:nvPr/>
        </p:nvSpPr>
        <p:spPr>
          <a:xfrm>
            <a:off x="7248002" y="465080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/>
          <p:nvPr/>
        </p:nvSpPr>
        <p:spPr>
          <a:xfrm>
            <a:off x="7449469" y="46481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8" name="Oval 117"/>
          <p:cNvSpPr/>
          <p:nvPr/>
        </p:nvSpPr>
        <p:spPr>
          <a:xfrm>
            <a:off x="7650936" y="465080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/>
          <p:nvPr/>
        </p:nvSpPr>
        <p:spPr>
          <a:xfrm>
            <a:off x="7852402" y="465080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Rectangle 119"/>
          <p:cNvSpPr/>
          <p:nvPr/>
        </p:nvSpPr>
        <p:spPr>
          <a:xfrm>
            <a:off x="49165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Rectangle 120"/>
          <p:cNvSpPr/>
          <p:nvPr/>
        </p:nvSpPr>
        <p:spPr>
          <a:xfrm>
            <a:off x="4916571" y="3341452"/>
            <a:ext cx="1497263" cy="1497263"/>
          </a:xfrm>
          <a:prstGeom prst="rect">
            <a:avLst/>
          </a:prstGeom>
          <a:solidFill>
            <a:srgbClr val="008000">
              <a:alpha val="25000"/>
            </a:srgb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0" name="Picture 129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998" y="3378200"/>
            <a:ext cx="1397000" cy="292100"/>
          </a:xfrm>
          <a:prstGeom prst="rect">
            <a:avLst/>
          </a:prstGeom>
        </p:spPr>
      </p:pic>
      <p:pic>
        <p:nvPicPr>
          <p:cNvPr id="131" name="Picture 130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49" y="1409701"/>
            <a:ext cx="812800" cy="292100"/>
          </a:xfrm>
          <a:prstGeom prst="rect">
            <a:avLst/>
          </a:prstGeom>
        </p:spPr>
      </p:pic>
      <p:sp>
        <p:nvSpPr>
          <p:cNvPr id="132" name="TextBox 131"/>
          <p:cNvSpPr txBox="1"/>
          <p:nvPr/>
        </p:nvSpPr>
        <p:spPr>
          <a:xfrm>
            <a:off x="4931836" y="2889253"/>
            <a:ext cx="3079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spray </a:t>
            </a:r>
            <a:r>
              <a:rPr lang="en-US" b="1" dirty="0" smtClean="0">
                <a:solidFill>
                  <a:srgbClr val="008000"/>
                </a:solidFill>
                <a:latin typeface="Helvetica Light"/>
                <a:cs typeface="Helvetica Light"/>
              </a:rPr>
              <a:t>green</a:t>
            </a:r>
            <a:r>
              <a:rPr lang="en-US" dirty="0" smtClean="0">
                <a:latin typeface="Helvetica Light"/>
                <a:cs typeface="Helvetica Light"/>
              </a:rPr>
              <a:t> for     seconds</a:t>
            </a:r>
          </a:p>
        </p:txBody>
      </p:sp>
      <p:pic>
        <p:nvPicPr>
          <p:cNvPr id="133" name="Picture 132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7286" y="2961220"/>
            <a:ext cx="228600" cy="21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5514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ectangle 121"/>
          <p:cNvSpPr/>
          <p:nvPr/>
        </p:nvSpPr>
        <p:spPr>
          <a:xfrm>
            <a:off x="4916571" y="3341452"/>
            <a:ext cx="1497263" cy="14972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27671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/>
              <a:t>Spraying deposits distribution</a:t>
            </a:r>
            <a:br>
              <a:rPr lang="en-US" dirty="0"/>
            </a:br>
            <a:r>
              <a:rPr lang="en-US" dirty="0"/>
              <a:t>of fast drying opaque particles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14867" y="1725082"/>
            <a:ext cx="3987800" cy="2541457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dirty="0" smtClean="0">
                <a:solidFill>
                  <a:srgbClr val="7F7F7F"/>
                </a:solidFill>
              </a:rPr>
              <a:t>pixel holds fixed number of particles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dirty="0">
                <a:solidFill>
                  <a:srgbClr val="7F7F7F"/>
                </a:solidFill>
              </a:rPr>
              <a:t>n</a:t>
            </a:r>
            <a:r>
              <a:rPr lang="en-US" sz="1800" dirty="0" smtClean="0">
                <a:solidFill>
                  <a:srgbClr val="7F7F7F"/>
                </a:solidFill>
              </a:rPr>
              <a:t>ew particles occlude old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i="1" dirty="0" smtClean="0">
                <a:solidFill>
                  <a:srgbClr val="000000"/>
                </a:solidFill>
              </a:rPr>
              <a:t>over simplification of mixing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b="1" i="1" dirty="0" smtClean="0">
                <a:solidFill>
                  <a:srgbClr val="000000"/>
                </a:solidFill>
              </a:rPr>
              <a:t>but </a:t>
            </a:r>
            <a:r>
              <a:rPr lang="en-US" sz="1800" dirty="0" smtClean="0">
                <a:solidFill>
                  <a:srgbClr val="000000"/>
                </a:solidFill>
              </a:rPr>
              <a:t>reasonable if: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smtClean="0">
                <a:solidFill>
                  <a:srgbClr val="000000"/>
                </a:solidFill>
              </a:rPr>
              <a:t> spraying single color,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smtClean="0">
                <a:solidFill>
                  <a:srgbClr val="000000"/>
                </a:solidFill>
              </a:rPr>
              <a:t> small bursts: fast drying, no drips</a:t>
            </a:r>
            <a:r>
              <a:rPr lang="en-US" sz="1800" i="1" dirty="0" smtClean="0">
                <a:solidFill>
                  <a:srgbClr val="000000"/>
                </a:solidFill>
              </a:rPr>
              <a:t>  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32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5421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6561648" y="139746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6763115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6964582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71660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7367516" y="140013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7568983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7770449" y="1402809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6647496" y="158314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6848963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7050430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/>
          <p:cNvSpPr/>
          <p:nvPr/>
        </p:nvSpPr>
        <p:spPr>
          <a:xfrm>
            <a:off x="72518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7453364" y="158581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7654831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7856297" y="1588485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6558760" y="177169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/>
          <p:cNvSpPr/>
          <p:nvPr/>
        </p:nvSpPr>
        <p:spPr>
          <a:xfrm>
            <a:off x="6760227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/>
          <p:cNvSpPr/>
          <p:nvPr/>
        </p:nvSpPr>
        <p:spPr>
          <a:xfrm>
            <a:off x="6961694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71631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7364628" y="17743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566095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7767561" y="17770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6644608" y="195737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6846075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7047542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72490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31"/>
          <p:cNvSpPr/>
          <p:nvPr/>
        </p:nvSpPr>
        <p:spPr>
          <a:xfrm>
            <a:off x="7450476" y="196004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7651943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7853409" y="196271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558759" y="21377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Oval 35"/>
          <p:cNvSpPr/>
          <p:nvPr/>
        </p:nvSpPr>
        <p:spPr>
          <a:xfrm>
            <a:off x="6760226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6961693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71631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Oval 38"/>
          <p:cNvSpPr/>
          <p:nvPr/>
        </p:nvSpPr>
        <p:spPr>
          <a:xfrm>
            <a:off x="7364627" y="21403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Oval 39"/>
          <p:cNvSpPr/>
          <p:nvPr/>
        </p:nvSpPr>
        <p:spPr>
          <a:xfrm>
            <a:off x="7566094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Oval 40"/>
          <p:cNvSpPr/>
          <p:nvPr/>
        </p:nvSpPr>
        <p:spPr>
          <a:xfrm>
            <a:off x="7767560" y="21430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6644607" y="231783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Oval 42"/>
          <p:cNvSpPr/>
          <p:nvPr/>
        </p:nvSpPr>
        <p:spPr>
          <a:xfrm>
            <a:off x="6846074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Oval 43"/>
          <p:cNvSpPr/>
          <p:nvPr/>
        </p:nvSpPr>
        <p:spPr>
          <a:xfrm>
            <a:off x="7047541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Oval 44"/>
          <p:cNvSpPr/>
          <p:nvPr/>
        </p:nvSpPr>
        <p:spPr>
          <a:xfrm>
            <a:off x="72490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Oval 45"/>
          <p:cNvSpPr/>
          <p:nvPr/>
        </p:nvSpPr>
        <p:spPr>
          <a:xfrm>
            <a:off x="7450475" y="232050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Oval 46"/>
          <p:cNvSpPr/>
          <p:nvPr/>
        </p:nvSpPr>
        <p:spPr>
          <a:xfrm>
            <a:off x="7651942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Oval 47"/>
          <p:cNvSpPr/>
          <p:nvPr/>
        </p:nvSpPr>
        <p:spPr>
          <a:xfrm>
            <a:off x="7853408" y="23231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Oval 48"/>
          <p:cNvSpPr/>
          <p:nvPr/>
        </p:nvSpPr>
        <p:spPr>
          <a:xfrm>
            <a:off x="6555871" y="249528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Oval 49"/>
          <p:cNvSpPr/>
          <p:nvPr/>
        </p:nvSpPr>
        <p:spPr>
          <a:xfrm>
            <a:off x="6757338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Oval 50"/>
          <p:cNvSpPr/>
          <p:nvPr/>
        </p:nvSpPr>
        <p:spPr>
          <a:xfrm>
            <a:off x="6958805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Oval 51"/>
          <p:cNvSpPr/>
          <p:nvPr/>
        </p:nvSpPr>
        <p:spPr>
          <a:xfrm>
            <a:off x="71602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Oval 52"/>
          <p:cNvSpPr/>
          <p:nvPr/>
        </p:nvSpPr>
        <p:spPr>
          <a:xfrm>
            <a:off x="7361739" y="249795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Oval 53"/>
          <p:cNvSpPr/>
          <p:nvPr/>
        </p:nvSpPr>
        <p:spPr>
          <a:xfrm>
            <a:off x="7563206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Oval 54"/>
          <p:cNvSpPr/>
          <p:nvPr/>
        </p:nvSpPr>
        <p:spPr>
          <a:xfrm>
            <a:off x="7764672" y="2500628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Oval 55"/>
          <p:cNvSpPr/>
          <p:nvPr/>
        </p:nvSpPr>
        <p:spPr>
          <a:xfrm>
            <a:off x="6641719" y="268096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Oval 56"/>
          <p:cNvSpPr/>
          <p:nvPr/>
        </p:nvSpPr>
        <p:spPr>
          <a:xfrm>
            <a:off x="6843186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/>
          <p:nvPr/>
        </p:nvSpPr>
        <p:spPr>
          <a:xfrm>
            <a:off x="7044653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/>
          <p:nvPr/>
        </p:nvSpPr>
        <p:spPr>
          <a:xfrm>
            <a:off x="72461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/>
          <p:nvPr/>
        </p:nvSpPr>
        <p:spPr>
          <a:xfrm>
            <a:off x="7447587" y="268363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/>
          <p:nvPr/>
        </p:nvSpPr>
        <p:spPr>
          <a:xfrm>
            <a:off x="7649054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/>
          <p:nvPr/>
        </p:nvSpPr>
        <p:spPr>
          <a:xfrm>
            <a:off x="7850520" y="2686304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Rectangle 62"/>
          <p:cNvSpPr/>
          <p:nvPr/>
        </p:nvSpPr>
        <p:spPr>
          <a:xfrm>
            <a:off x="6544053" y="3341452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Oval 63"/>
          <p:cNvSpPr/>
          <p:nvPr/>
        </p:nvSpPr>
        <p:spPr>
          <a:xfrm>
            <a:off x="6563530" y="336197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Oval 64"/>
          <p:cNvSpPr/>
          <p:nvPr/>
        </p:nvSpPr>
        <p:spPr>
          <a:xfrm>
            <a:off x="6764997" y="3364641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Oval 65"/>
          <p:cNvSpPr/>
          <p:nvPr/>
        </p:nvSpPr>
        <p:spPr>
          <a:xfrm>
            <a:off x="6966464" y="33646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Oval 66"/>
          <p:cNvSpPr/>
          <p:nvPr/>
        </p:nvSpPr>
        <p:spPr>
          <a:xfrm>
            <a:off x="7167931" y="336731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Oval 67"/>
          <p:cNvSpPr/>
          <p:nvPr/>
        </p:nvSpPr>
        <p:spPr>
          <a:xfrm>
            <a:off x="7369398" y="336464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9" name="Oval 68"/>
          <p:cNvSpPr/>
          <p:nvPr/>
        </p:nvSpPr>
        <p:spPr>
          <a:xfrm>
            <a:off x="7570865" y="3367311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Oval 69"/>
          <p:cNvSpPr/>
          <p:nvPr/>
        </p:nvSpPr>
        <p:spPr>
          <a:xfrm>
            <a:off x="7772331" y="3367311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Oval 70"/>
          <p:cNvSpPr/>
          <p:nvPr/>
        </p:nvSpPr>
        <p:spPr>
          <a:xfrm>
            <a:off x="6649378" y="354764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Oval 71"/>
          <p:cNvSpPr/>
          <p:nvPr/>
        </p:nvSpPr>
        <p:spPr>
          <a:xfrm>
            <a:off x="6850845" y="3550317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Oval 72"/>
          <p:cNvSpPr/>
          <p:nvPr/>
        </p:nvSpPr>
        <p:spPr>
          <a:xfrm>
            <a:off x="7052312" y="355031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Oval 73"/>
          <p:cNvSpPr/>
          <p:nvPr/>
        </p:nvSpPr>
        <p:spPr>
          <a:xfrm>
            <a:off x="7253779" y="3552987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Oval 74"/>
          <p:cNvSpPr/>
          <p:nvPr/>
        </p:nvSpPr>
        <p:spPr>
          <a:xfrm>
            <a:off x="7455246" y="355031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Oval 75"/>
          <p:cNvSpPr/>
          <p:nvPr/>
        </p:nvSpPr>
        <p:spPr>
          <a:xfrm>
            <a:off x="7656713" y="355298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Oval 76"/>
          <p:cNvSpPr/>
          <p:nvPr/>
        </p:nvSpPr>
        <p:spPr>
          <a:xfrm>
            <a:off x="7858179" y="3552987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Oval 77"/>
          <p:cNvSpPr/>
          <p:nvPr/>
        </p:nvSpPr>
        <p:spPr>
          <a:xfrm>
            <a:off x="6560642" y="373619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Oval 78"/>
          <p:cNvSpPr/>
          <p:nvPr/>
        </p:nvSpPr>
        <p:spPr>
          <a:xfrm>
            <a:off x="6762109" y="373886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Oval 79"/>
          <p:cNvSpPr/>
          <p:nvPr/>
        </p:nvSpPr>
        <p:spPr>
          <a:xfrm>
            <a:off x="6963576" y="373886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Oval 80"/>
          <p:cNvSpPr/>
          <p:nvPr/>
        </p:nvSpPr>
        <p:spPr>
          <a:xfrm>
            <a:off x="7165043" y="37415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Oval 81"/>
          <p:cNvSpPr/>
          <p:nvPr/>
        </p:nvSpPr>
        <p:spPr>
          <a:xfrm>
            <a:off x="7366510" y="373886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Oval 82"/>
          <p:cNvSpPr/>
          <p:nvPr/>
        </p:nvSpPr>
        <p:spPr>
          <a:xfrm>
            <a:off x="7567977" y="37415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Oval 83"/>
          <p:cNvSpPr/>
          <p:nvPr/>
        </p:nvSpPr>
        <p:spPr>
          <a:xfrm>
            <a:off x="7769443" y="37415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5" name="Oval 84"/>
          <p:cNvSpPr/>
          <p:nvPr/>
        </p:nvSpPr>
        <p:spPr>
          <a:xfrm>
            <a:off x="6646490" y="392187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Oval 85"/>
          <p:cNvSpPr/>
          <p:nvPr/>
        </p:nvSpPr>
        <p:spPr>
          <a:xfrm>
            <a:off x="6847957" y="392454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Oval 86"/>
          <p:cNvSpPr/>
          <p:nvPr/>
        </p:nvSpPr>
        <p:spPr>
          <a:xfrm>
            <a:off x="7049424" y="392454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Oval 87"/>
          <p:cNvSpPr/>
          <p:nvPr/>
        </p:nvSpPr>
        <p:spPr>
          <a:xfrm>
            <a:off x="7250891" y="392721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9" name="Oval 88"/>
          <p:cNvSpPr/>
          <p:nvPr/>
        </p:nvSpPr>
        <p:spPr>
          <a:xfrm>
            <a:off x="7452358" y="3924542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Oval 89"/>
          <p:cNvSpPr/>
          <p:nvPr/>
        </p:nvSpPr>
        <p:spPr>
          <a:xfrm>
            <a:off x="7653825" y="392721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Oval 90"/>
          <p:cNvSpPr/>
          <p:nvPr/>
        </p:nvSpPr>
        <p:spPr>
          <a:xfrm>
            <a:off x="7855291" y="3927212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" name="Oval 91"/>
          <p:cNvSpPr/>
          <p:nvPr/>
        </p:nvSpPr>
        <p:spPr>
          <a:xfrm>
            <a:off x="6560641" y="410220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3" name="Oval 92"/>
          <p:cNvSpPr/>
          <p:nvPr/>
        </p:nvSpPr>
        <p:spPr>
          <a:xfrm>
            <a:off x="6762108" y="410487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4" name="Oval 93"/>
          <p:cNvSpPr/>
          <p:nvPr/>
        </p:nvSpPr>
        <p:spPr>
          <a:xfrm>
            <a:off x="6963575" y="41048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Oval 94"/>
          <p:cNvSpPr/>
          <p:nvPr/>
        </p:nvSpPr>
        <p:spPr>
          <a:xfrm>
            <a:off x="7165042" y="410754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6" name="Oval 95"/>
          <p:cNvSpPr/>
          <p:nvPr/>
        </p:nvSpPr>
        <p:spPr>
          <a:xfrm>
            <a:off x="7366509" y="410487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/>
          <p:nvPr/>
        </p:nvSpPr>
        <p:spPr>
          <a:xfrm>
            <a:off x="7567976" y="410754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/>
          <p:nvPr/>
        </p:nvSpPr>
        <p:spPr>
          <a:xfrm>
            <a:off x="7769442" y="410754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/>
          <p:nvPr/>
        </p:nvSpPr>
        <p:spPr>
          <a:xfrm>
            <a:off x="6646489" y="428233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/>
          <p:nvPr/>
        </p:nvSpPr>
        <p:spPr>
          <a:xfrm>
            <a:off x="6847956" y="428500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/>
          <p:nvPr/>
        </p:nvSpPr>
        <p:spPr>
          <a:xfrm>
            <a:off x="7049423" y="4285003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/>
          <p:nvPr/>
        </p:nvSpPr>
        <p:spPr>
          <a:xfrm>
            <a:off x="7250890" y="42876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/>
          <p:nvPr/>
        </p:nvSpPr>
        <p:spPr>
          <a:xfrm>
            <a:off x="7452357" y="428500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/>
          <p:nvPr/>
        </p:nvSpPr>
        <p:spPr>
          <a:xfrm>
            <a:off x="7653824" y="42876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/>
          <p:nvPr/>
        </p:nvSpPr>
        <p:spPr>
          <a:xfrm>
            <a:off x="7855290" y="4287673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/>
          <p:nvPr/>
        </p:nvSpPr>
        <p:spPr>
          <a:xfrm>
            <a:off x="6557753" y="445979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/>
          <p:nvPr/>
        </p:nvSpPr>
        <p:spPr>
          <a:xfrm>
            <a:off x="6759220" y="446246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/>
          <p:nvPr/>
        </p:nvSpPr>
        <p:spPr>
          <a:xfrm>
            <a:off x="6960687" y="446246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/>
          <p:nvPr/>
        </p:nvSpPr>
        <p:spPr>
          <a:xfrm>
            <a:off x="7162154" y="446513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/>
          <p:nvPr/>
        </p:nvSpPr>
        <p:spPr>
          <a:xfrm>
            <a:off x="7363621" y="446246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/>
          <p:nvPr/>
        </p:nvSpPr>
        <p:spPr>
          <a:xfrm>
            <a:off x="7565088" y="4465130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/>
          <p:nvPr/>
        </p:nvSpPr>
        <p:spPr>
          <a:xfrm>
            <a:off x="7766554" y="4465130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/>
          <p:nvPr/>
        </p:nvSpPr>
        <p:spPr>
          <a:xfrm>
            <a:off x="6643601" y="464546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/>
          <p:nvPr/>
        </p:nvSpPr>
        <p:spPr>
          <a:xfrm>
            <a:off x="6845068" y="46481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/>
          <p:nvPr/>
        </p:nvSpPr>
        <p:spPr>
          <a:xfrm>
            <a:off x="7046535" y="464813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/>
          <p:nvPr/>
        </p:nvSpPr>
        <p:spPr>
          <a:xfrm>
            <a:off x="7248002" y="465080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/>
          <p:nvPr/>
        </p:nvSpPr>
        <p:spPr>
          <a:xfrm>
            <a:off x="7449469" y="464813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8" name="Oval 117"/>
          <p:cNvSpPr/>
          <p:nvPr/>
        </p:nvSpPr>
        <p:spPr>
          <a:xfrm>
            <a:off x="7650936" y="4650806"/>
            <a:ext cx="177673" cy="177673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/>
          <p:nvPr/>
        </p:nvSpPr>
        <p:spPr>
          <a:xfrm>
            <a:off x="7852402" y="4650806"/>
            <a:ext cx="177673" cy="177673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Rectangle 119"/>
          <p:cNvSpPr/>
          <p:nvPr/>
        </p:nvSpPr>
        <p:spPr>
          <a:xfrm>
            <a:off x="4916571" y="1376950"/>
            <a:ext cx="1497263" cy="1497263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Rectangle 120"/>
          <p:cNvSpPr/>
          <p:nvPr/>
        </p:nvSpPr>
        <p:spPr>
          <a:xfrm>
            <a:off x="4916571" y="3341452"/>
            <a:ext cx="1497263" cy="1497263"/>
          </a:xfrm>
          <a:prstGeom prst="rect">
            <a:avLst/>
          </a:prstGeom>
          <a:solidFill>
            <a:srgbClr val="008000">
              <a:alpha val="25000"/>
            </a:srgb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0" name="Picture 129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998" y="3378200"/>
            <a:ext cx="1397000" cy="292100"/>
          </a:xfrm>
          <a:prstGeom prst="rect">
            <a:avLst/>
          </a:prstGeom>
        </p:spPr>
      </p:pic>
      <p:pic>
        <p:nvPicPr>
          <p:cNvPr id="131" name="Picture 130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49" y="1409701"/>
            <a:ext cx="812800" cy="292100"/>
          </a:xfrm>
          <a:prstGeom prst="rect">
            <a:avLst/>
          </a:prstGeom>
        </p:spPr>
      </p:pic>
      <p:sp>
        <p:nvSpPr>
          <p:cNvPr id="132" name="TextBox 131"/>
          <p:cNvSpPr txBox="1"/>
          <p:nvPr/>
        </p:nvSpPr>
        <p:spPr>
          <a:xfrm>
            <a:off x="4931836" y="2889253"/>
            <a:ext cx="3079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spray </a:t>
            </a:r>
            <a:r>
              <a:rPr lang="en-US" b="1" dirty="0" smtClean="0">
                <a:solidFill>
                  <a:srgbClr val="008000"/>
                </a:solidFill>
                <a:latin typeface="Helvetica Light"/>
                <a:cs typeface="Helvetica Light"/>
              </a:rPr>
              <a:t>green</a:t>
            </a:r>
            <a:r>
              <a:rPr lang="en-US" dirty="0" smtClean="0">
                <a:latin typeface="Helvetica Light"/>
                <a:cs typeface="Helvetica Light"/>
              </a:rPr>
              <a:t> for     seconds</a:t>
            </a:r>
          </a:p>
        </p:txBody>
      </p:sp>
      <p:pic>
        <p:nvPicPr>
          <p:cNvPr id="133" name="Picture 132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7286" y="2961220"/>
            <a:ext cx="228600" cy="21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1228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33</a:t>
            </a:fld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134" name="Picture 1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0"/>
            <a:ext cx="5143500" cy="5143500"/>
          </a:xfrm>
          <a:prstGeom prst="rect">
            <a:avLst/>
          </a:prstGeom>
          <a:ln w="28575" cmpd="sng">
            <a:noFill/>
          </a:ln>
        </p:spPr>
      </p:pic>
      <p:sp>
        <p:nvSpPr>
          <p:cNvPr id="135" name="TextBox 134"/>
          <p:cNvSpPr txBox="1"/>
          <p:nvPr/>
        </p:nvSpPr>
        <p:spPr>
          <a:xfrm>
            <a:off x="314156" y="1868777"/>
            <a:ext cx="45435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Helvetica Light"/>
                <a:cs typeface="Helvetica Light"/>
              </a:rPr>
              <a:t>Caveat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Physical particles are non-negligible size</a:t>
            </a:r>
          </a:p>
          <a:p>
            <a:endParaRPr lang="en-US" dirty="0" smtClean="0">
              <a:latin typeface="Helvetica Light"/>
              <a:cs typeface="Helvetica Light"/>
            </a:endParaRPr>
          </a:p>
          <a:p>
            <a:r>
              <a:rPr lang="en-US" i="1" dirty="0" smtClean="0">
                <a:latin typeface="Helvetica Light"/>
                <a:cs typeface="Helvetica Light"/>
              </a:rPr>
              <a:t>Currently ignored</a:t>
            </a:r>
            <a:r>
              <a:rPr lang="is-IS" i="1" dirty="0" smtClean="0">
                <a:latin typeface="Helvetica Light"/>
                <a:cs typeface="Helvetica Light"/>
              </a:rPr>
              <a:t>…</a:t>
            </a:r>
            <a:endParaRPr lang="en-US" i="1" dirty="0" smtClean="0">
              <a:latin typeface="Helvetica Light"/>
              <a:cs typeface="Helvetica Light"/>
            </a:endParaRPr>
          </a:p>
        </p:txBody>
      </p:sp>
      <p:sp>
        <p:nvSpPr>
          <p:cNvPr id="124" name="TextBox 123"/>
          <p:cNvSpPr txBox="1"/>
          <p:nvPr/>
        </p:nvSpPr>
        <p:spPr>
          <a:xfrm>
            <a:off x="4614333" y="875242"/>
            <a:ext cx="1661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physical</a:t>
            </a:r>
          </a:p>
        </p:txBody>
      </p:sp>
      <p:sp>
        <p:nvSpPr>
          <p:cNvPr id="136" name="TextBox 135"/>
          <p:cNvSpPr txBox="1"/>
          <p:nvPr/>
        </p:nvSpPr>
        <p:spPr>
          <a:xfrm>
            <a:off x="7359650" y="875242"/>
            <a:ext cx="1661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simulated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25622" y="199790"/>
            <a:ext cx="3953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Helvetica Light"/>
                <a:cs typeface="Helvetica Light"/>
              </a:rPr>
              <a:t>deposition profile</a:t>
            </a:r>
          </a:p>
        </p:txBody>
      </p:sp>
    </p:spTree>
    <p:extLst>
      <p:ext uri="{BB962C8B-B14F-4D97-AF65-F5344CB8AC3E}">
        <p14:creationId xmlns:p14="http://schemas.microsoft.com/office/powerpoint/2010/main" val="42188943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34</a:t>
            </a:fld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134" name="Picture 1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0"/>
            <a:ext cx="5143500" cy="5143500"/>
          </a:xfrm>
          <a:prstGeom prst="rect">
            <a:avLst/>
          </a:prstGeom>
          <a:ln w="28575" cmpd="sng">
            <a:noFill/>
          </a:ln>
        </p:spPr>
      </p:pic>
      <p:sp>
        <p:nvSpPr>
          <p:cNvPr id="135" name="TextBox 134"/>
          <p:cNvSpPr txBox="1"/>
          <p:nvPr/>
        </p:nvSpPr>
        <p:spPr>
          <a:xfrm>
            <a:off x="314156" y="1868777"/>
            <a:ext cx="45435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Helvetica Light"/>
                <a:cs typeface="Helvetica Light"/>
              </a:rPr>
              <a:t>Caveat</a:t>
            </a:r>
          </a:p>
          <a:p>
            <a:r>
              <a:rPr lang="en-US" dirty="0" smtClean="0">
                <a:latin typeface="Helvetica Light"/>
                <a:cs typeface="Helvetica Light"/>
              </a:rPr>
              <a:t>Physical particles are non-negligible size</a:t>
            </a:r>
          </a:p>
          <a:p>
            <a:endParaRPr lang="en-US" dirty="0" smtClean="0">
              <a:latin typeface="Helvetica Light"/>
              <a:cs typeface="Helvetica Light"/>
            </a:endParaRPr>
          </a:p>
          <a:p>
            <a:r>
              <a:rPr lang="en-US" i="1" dirty="0" smtClean="0">
                <a:latin typeface="Helvetica Light"/>
                <a:cs typeface="Helvetica Light"/>
              </a:rPr>
              <a:t>Currently ignored</a:t>
            </a:r>
            <a:r>
              <a:rPr lang="is-IS" i="1" dirty="0" smtClean="0">
                <a:latin typeface="Helvetica Light"/>
                <a:cs typeface="Helvetica Light"/>
              </a:rPr>
              <a:t>…</a:t>
            </a:r>
            <a:endParaRPr lang="en-US" i="1" dirty="0" smtClean="0">
              <a:latin typeface="Helvetica Light"/>
              <a:cs typeface="Helvetica Light"/>
            </a:endParaRPr>
          </a:p>
        </p:txBody>
      </p:sp>
      <p:sp>
        <p:nvSpPr>
          <p:cNvPr id="124" name="TextBox 123"/>
          <p:cNvSpPr txBox="1"/>
          <p:nvPr/>
        </p:nvSpPr>
        <p:spPr>
          <a:xfrm>
            <a:off x="4614333" y="875242"/>
            <a:ext cx="1661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physical</a:t>
            </a:r>
          </a:p>
        </p:txBody>
      </p:sp>
      <p:sp>
        <p:nvSpPr>
          <p:cNvPr id="136" name="TextBox 135"/>
          <p:cNvSpPr txBox="1"/>
          <p:nvPr/>
        </p:nvSpPr>
        <p:spPr>
          <a:xfrm>
            <a:off x="7359650" y="875242"/>
            <a:ext cx="1661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simulated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25622" y="199790"/>
            <a:ext cx="3953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Helvetica Light"/>
                <a:cs typeface="Helvetica Light"/>
              </a:rPr>
              <a:t>deposition profile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4328160"/>
            <a:ext cx="6705600" cy="625201"/>
          </a:xfrm>
          <a:prstGeom prst="rect">
            <a:avLst/>
          </a:prstGeom>
          <a:solidFill>
            <a:srgbClr val="6256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dirty="0" smtClean="0">
                <a:solidFill>
                  <a:schemeClr val="bg1"/>
                </a:solidFill>
                <a:latin typeface="Helvetica Light"/>
                <a:cs typeface="Helvetica Light"/>
              </a:rPr>
              <a:t>Some in </a:t>
            </a:r>
            <a:r>
              <a:rPr lang="en-US" dirty="0">
                <a:solidFill>
                  <a:schemeClr val="bg1"/>
                </a:solidFill>
                <a:latin typeface="Helvetica Light"/>
                <a:cs typeface="Helvetica Light"/>
              </a:rPr>
              <a:t>e</a:t>
            </a:r>
            <a:r>
              <a:rPr lang="en-US" dirty="0" smtClean="0">
                <a:solidFill>
                  <a:schemeClr val="bg1"/>
                </a:solidFill>
                <a:latin typeface="Helvetica Light"/>
                <a:cs typeface="Helvetica Light"/>
              </a:rPr>
              <a:t>ngineering literature use full-blown particle simulation</a:t>
            </a:r>
          </a:p>
          <a:p>
            <a:pPr algn="r"/>
            <a:r>
              <a:rPr lang="en-US" i="1" dirty="0" smtClean="0">
                <a:solidFill>
                  <a:schemeClr val="bg1"/>
                </a:solidFill>
                <a:latin typeface="Helvetica Light"/>
                <a:cs typeface="Helvetica Light"/>
              </a:rPr>
              <a:t>[Antonio 1994, Chen 2009] </a:t>
            </a:r>
            <a:endParaRPr lang="en-US" i="1" dirty="0">
              <a:solidFill>
                <a:schemeClr val="bg1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1412589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/>
          <p:cNvSpPr/>
          <p:nvPr/>
        </p:nvSpPr>
        <p:spPr>
          <a:xfrm>
            <a:off x="2310956" y="2726679"/>
            <a:ext cx="1985880" cy="819913"/>
          </a:xfrm>
          <a:prstGeom prst="rect">
            <a:avLst/>
          </a:prstGeom>
          <a:solidFill>
            <a:srgbClr val="625682">
              <a:alpha val="4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Rectangle 134"/>
          <p:cNvSpPr/>
          <p:nvPr/>
        </p:nvSpPr>
        <p:spPr>
          <a:xfrm>
            <a:off x="3163973" y="2193279"/>
            <a:ext cx="265030" cy="369064"/>
          </a:xfrm>
          <a:prstGeom prst="rect">
            <a:avLst/>
          </a:prstGeom>
          <a:solidFill>
            <a:srgbClr val="625682">
              <a:alpha val="4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27671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Linearly blending colors models “particle replacement”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35</a:t>
            </a:fld>
            <a:endParaRPr lang="en-US"/>
          </a:p>
        </p:txBody>
      </p:sp>
      <p:grpSp>
        <p:nvGrpSpPr>
          <p:cNvPr id="128" name="Group 127"/>
          <p:cNvGrpSpPr/>
          <p:nvPr/>
        </p:nvGrpSpPr>
        <p:grpSpPr>
          <a:xfrm>
            <a:off x="5805569" y="995950"/>
            <a:ext cx="3124745" cy="3461765"/>
            <a:chOff x="4916571" y="1376950"/>
            <a:chExt cx="3124745" cy="3461765"/>
          </a:xfrm>
        </p:grpSpPr>
        <p:sp>
          <p:nvSpPr>
            <p:cNvPr id="122" name="Rectangle 121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5421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Oval 5"/>
            <p:cNvSpPr/>
            <p:nvPr/>
          </p:nvSpPr>
          <p:spPr>
            <a:xfrm>
              <a:off x="6561648" y="139746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763115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6964582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71660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Oval 9"/>
            <p:cNvSpPr/>
            <p:nvPr/>
          </p:nvSpPr>
          <p:spPr>
            <a:xfrm>
              <a:off x="7367516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/>
            <p:cNvSpPr/>
            <p:nvPr/>
          </p:nvSpPr>
          <p:spPr>
            <a:xfrm>
              <a:off x="7568983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/>
            <p:cNvSpPr/>
            <p:nvPr/>
          </p:nvSpPr>
          <p:spPr>
            <a:xfrm>
              <a:off x="77704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/>
            <p:cNvSpPr/>
            <p:nvPr/>
          </p:nvSpPr>
          <p:spPr>
            <a:xfrm>
              <a:off x="6647496" y="158314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6848963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/>
            <p:cNvSpPr/>
            <p:nvPr/>
          </p:nvSpPr>
          <p:spPr>
            <a:xfrm>
              <a:off x="7050430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72518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/>
            <p:cNvSpPr/>
            <p:nvPr/>
          </p:nvSpPr>
          <p:spPr>
            <a:xfrm>
              <a:off x="7453364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/>
            <p:cNvSpPr/>
            <p:nvPr/>
          </p:nvSpPr>
          <p:spPr>
            <a:xfrm>
              <a:off x="7654831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/>
            <p:cNvSpPr/>
            <p:nvPr/>
          </p:nvSpPr>
          <p:spPr>
            <a:xfrm>
              <a:off x="78562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/>
            <p:cNvSpPr/>
            <p:nvPr/>
          </p:nvSpPr>
          <p:spPr>
            <a:xfrm>
              <a:off x="6558760" y="177169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/>
            <p:cNvSpPr/>
            <p:nvPr/>
          </p:nvSpPr>
          <p:spPr>
            <a:xfrm>
              <a:off x="6760227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/>
            <p:cNvSpPr/>
            <p:nvPr/>
          </p:nvSpPr>
          <p:spPr>
            <a:xfrm>
              <a:off x="6961694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/>
            <p:cNvSpPr/>
            <p:nvPr/>
          </p:nvSpPr>
          <p:spPr>
            <a:xfrm>
              <a:off x="71631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/>
            <p:cNvSpPr/>
            <p:nvPr/>
          </p:nvSpPr>
          <p:spPr>
            <a:xfrm>
              <a:off x="7364628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/>
            <p:cNvSpPr/>
            <p:nvPr/>
          </p:nvSpPr>
          <p:spPr>
            <a:xfrm>
              <a:off x="7566095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/>
            <p:cNvSpPr/>
            <p:nvPr/>
          </p:nvSpPr>
          <p:spPr>
            <a:xfrm>
              <a:off x="77675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6644608" y="195737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6846075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7047542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72490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/>
            <p:cNvSpPr/>
            <p:nvPr/>
          </p:nvSpPr>
          <p:spPr>
            <a:xfrm>
              <a:off x="7450476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7651943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78534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558759" y="21377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/>
            <p:cNvSpPr/>
            <p:nvPr/>
          </p:nvSpPr>
          <p:spPr>
            <a:xfrm>
              <a:off x="6760226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val 36"/>
            <p:cNvSpPr/>
            <p:nvPr/>
          </p:nvSpPr>
          <p:spPr>
            <a:xfrm>
              <a:off x="6961693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/>
            <p:cNvSpPr/>
            <p:nvPr/>
          </p:nvSpPr>
          <p:spPr>
            <a:xfrm>
              <a:off x="71631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Oval 38"/>
            <p:cNvSpPr/>
            <p:nvPr/>
          </p:nvSpPr>
          <p:spPr>
            <a:xfrm>
              <a:off x="7364627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Oval 39"/>
            <p:cNvSpPr/>
            <p:nvPr/>
          </p:nvSpPr>
          <p:spPr>
            <a:xfrm>
              <a:off x="7566094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/>
            <p:cNvSpPr/>
            <p:nvPr/>
          </p:nvSpPr>
          <p:spPr>
            <a:xfrm>
              <a:off x="77675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/>
            <p:cNvSpPr/>
            <p:nvPr/>
          </p:nvSpPr>
          <p:spPr>
            <a:xfrm>
              <a:off x="6644607" y="231783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/>
            <p:cNvSpPr/>
            <p:nvPr/>
          </p:nvSpPr>
          <p:spPr>
            <a:xfrm>
              <a:off x="6846074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/>
            <p:cNvSpPr/>
            <p:nvPr/>
          </p:nvSpPr>
          <p:spPr>
            <a:xfrm>
              <a:off x="7047541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/>
            <p:cNvSpPr/>
            <p:nvPr/>
          </p:nvSpPr>
          <p:spPr>
            <a:xfrm>
              <a:off x="72490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Oval 45"/>
            <p:cNvSpPr/>
            <p:nvPr/>
          </p:nvSpPr>
          <p:spPr>
            <a:xfrm>
              <a:off x="7450475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Oval 46"/>
            <p:cNvSpPr/>
            <p:nvPr/>
          </p:nvSpPr>
          <p:spPr>
            <a:xfrm>
              <a:off x="7651942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/>
            <p:cNvSpPr/>
            <p:nvPr/>
          </p:nvSpPr>
          <p:spPr>
            <a:xfrm>
              <a:off x="78534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/>
            <p:cNvSpPr/>
            <p:nvPr/>
          </p:nvSpPr>
          <p:spPr>
            <a:xfrm>
              <a:off x="6555871" y="249528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/>
            <p:cNvSpPr/>
            <p:nvPr/>
          </p:nvSpPr>
          <p:spPr>
            <a:xfrm>
              <a:off x="6757338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/>
            <p:cNvSpPr/>
            <p:nvPr/>
          </p:nvSpPr>
          <p:spPr>
            <a:xfrm>
              <a:off x="6958805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Oval 51"/>
            <p:cNvSpPr/>
            <p:nvPr/>
          </p:nvSpPr>
          <p:spPr>
            <a:xfrm>
              <a:off x="71602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/>
            <p:cNvSpPr/>
            <p:nvPr/>
          </p:nvSpPr>
          <p:spPr>
            <a:xfrm>
              <a:off x="7361739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Oval 53"/>
            <p:cNvSpPr/>
            <p:nvPr/>
          </p:nvSpPr>
          <p:spPr>
            <a:xfrm>
              <a:off x="7563206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/>
            <p:cNvSpPr/>
            <p:nvPr/>
          </p:nvSpPr>
          <p:spPr>
            <a:xfrm>
              <a:off x="77646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/>
            <p:cNvSpPr/>
            <p:nvPr/>
          </p:nvSpPr>
          <p:spPr>
            <a:xfrm>
              <a:off x="6641719" y="26809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/>
            <p:cNvSpPr/>
            <p:nvPr/>
          </p:nvSpPr>
          <p:spPr>
            <a:xfrm>
              <a:off x="6843186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Oval 57"/>
            <p:cNvSpPr/>
            <p:nvPr/>
          </p:nvSpPr>
          <p:spPr>
            <a:xfrm>
              <a:off x="7044653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Oval 58"/>
            <p:cNvSpPr/>
            <p:nvPr/>
          </p:nvSpPr>
          <p:spPr>
            <a:xfrm>
              <a:off x="72461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/>
            <p:cNvSpPr/>
            <p:nvPr/>
          </p:nvSpPr>
          <p:spPr>
            <a:xfrm>
              <a:off x="7447587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/>
            <p:cNvSpPr/>
            <p:nvPr/>
          </p:nvSpPr>
          <p:spPr>
            <a:xfrm>
              <a:off x="7649054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Oval 61"/>
            <p:cNvSpPr/>
            <p:nvPr/>
          </p:nvSpPr>
          <p:spPr>
            <a:xfrm>
              <a:off x="78505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544053" y="3341452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/>
            <p:cNvSpPr/>
            <p:nvPr/>
          </p:nvSpPr>
          <p:spPr>
            <a:xfrm>
              <a:off x="6563530" y="33619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/>
            <p:cNvSpPr/>
            <p:nvPr/>
          </p:nvSpPr>
          <p:spPr>
            <a:xfrm>
              <a:off x="6764997" y="336464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Oval 65"/>
            <p:cNvSpPr/>
            <p:nvPr/>
          </p:nvSpPr>
          <p:spPr>
            <a:xfrm>
              <a:off x="6966464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Oval 66"/>
            <p:cNvSpPr/>
            <p:nvPr/>
          </p:nvSpPr>
          <p:spPr>
            <a:xfrm>
              <a:off x="7167931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/>
            <p:cNvSpPr/>
            <p:nvPr/>
          </p:nvSpPr>
          <p:spPr>
            <a:xfrm>
              <a:off x="7369398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7570865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772331" y="336731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649378" y="354764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Oval 71"/>
            <p:cNvSpPr/>
            <p:nvPr/>
          </p:nvSpPr>
          <p:spPr>
            <a:xfrm>
              <a:off x="6850845" y="355031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7052312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53779" y="355298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7455246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Oval 75"/>
            <p:cNvSpPr/>
            <p:nvPr/>
          </p:nvSpPr>
          <p:spPr>
            <a:xfrm>
              <a:off x="7656713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Oval 76"/>
            <p:cNvSpPr/>
            <p:nvPr/>
          </p:nvSpPr>
          <p:spPr>
            <a:xfrm>
              <a:off x="7858179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Oval 77"/>
            <p:cNvSpPr/>
            <p:nvPr/>
          </p:nvSpPr>
          <p:spPr>
            <a:xfrm>
              <a:off x="6560642" y="373619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Oval 78"/>
            <p:cNvSpPr/>
            <p:nvPr/>
          </p:nvSpPr>
          <p:spPr>
            <a:xfrm>
              <a:off x="6762109" y="37388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/>
            <p:cNvSpPr/>
            <p:nvPr/>
          </p:nvSpPr>
          <p:spPr>
            <a:xfrm>
              <a:off x="6963576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/>
            <p:cNvSpPr/>
            <p:nvPr/>
          </p:nvSpPr>
          <p:spPr>
            <a:xfrm>
              <a:off x="71650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Oval 81"/>
            <p:cNvSpPr/>
            <p:nvPr/>
          </p:nvSpPr>
          <p:spPr>
            <a:xfrm>
              <a:off x="7366510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Oval 82"/>
            <p:cNvSpPr/>
            <p:nvPr/>
          </p:nvSpPr>
          <p:spPr>
            <a:xfrm>
              <a:off x="7567977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/>
            <p:cNvSpPr/>
            <p:nvPr/>
          </p:nvSpPr>
          <p:spPr>
            <a:xfrm>
              <a:off x="77694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/>
            <p:cNvSpPr/>
            <p:nvPr/>
          </p:nvSpPr>
          <p:spPr>
            <a:xfrm>
              <a:off x="6646490" y="392187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Oval 85"/>
            <p:cNvSpPr/>
            <p:nvPr/>
          </p:nvSpPr>
          <p:spPr>
            <a:xfrm>
              <a:off x="6847957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Oval 86"/>
            <p:cNvSpPr/>
            <p:nvPr/>
          </p:nvSpPr>
          <p:spPr>
            <a:xfrm>
              <a:off x="7049424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/>
            <p:cNvSpPr/>
            <p:nvPr/>
          </p:nvSpPr>
          <p:spPr>
            <a:xfrm>
              <a:off x="72508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Oval 88"/>
            <p:cNvSpPr/>
            <p:nvPr/>
          </p:nvSpPr>
          <p:spPr>
            <a:xfrm>
              <a:off x="7452358" y="3924542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Oval 89"/>
            <p:cNvSpPr/>
            <p:nvPr/>
          </p:nvSpPr>
          <p:spPr>
            <a:xfrm>
              <a:off x="7653825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Oval 90"/>
            <p:cNvSpPr/>
            <p:nvPr/>
          </p:nvSpPr>
          <p:spPr>
            <a:xfrm>
              <a:off x="78552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/>
            <p:cNvSpPr/>
            <p:nvPr/>
          </p:nvSpPr>
          <p:spPr>
            <a:xfrm>
              <a:off x="6560641" y="41022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Oval 92"/>
            <p:cNvSpPr/>
            <p:nvPr/>
          </p:nvSpPr>
          <p:spPr>
            <a:xfrm>
              <a:off x="6762108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Oval 93"/>
            <p:cNvSpPr/>
            <p:nvPr/>
          </p:nvSpPr>
          <p:spPr>
            <a:xfrm>
              <a:off x="6963575" y="41048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Oval 94"/>
            <p:cNvSpPr/>
            <p:nvPr/>
          </p:nvSpPr>
          <p:spPr>
            <a:xfrm>
              <a:off x="7165042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Oval 95"/>
            <p:cNvSpPr/>
            <p:nvPr/>
          </p:nvSpPr>
          <p:spPr>
            <a:xfrm>
              <a:off x="7366509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96"/>
            <p:cNvSpPr/>
            <p:nvPr/>
          </p:nvSpPr>
          <p:spPr>
            <a:xfrm>
              <a:off x="7567976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Oval 97"/>
            <p:cNvSpPr/>
            <p:nvPr/>
          </p:nvSpPr>
          <p:spPr>
            <a:xfrm>
              <a:off x="7769442" y="410754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Oval 98"/>
            <p:cNvSpPr/>
            <p:nvPr/>
          </p:nvSpPr>
          <p:spPr>
            <a:xfrm>
              <a:off x="6646489" y="428233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Oval 99"/>
            <p:cNvSpPr/>
            <p:nvPr/>
          </p:nvSpPr>
          <p:spPr>
            <a:xfrm>
              <a:off x="6847956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1" name="Oval 100"/>
            <p:cNvSpPr/>
            <p:nvPr/>
          </p:nvSpPr>
          <p:spPr>
            <a:xfrm>
              <a:off x="7049423" y="428500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2" name="Oval 101"/>
            <p:cNvSpPr/>
            <p:nvPr/>
          </p:nvSpPr>
          <p:spPr>
            <a:xfrm>
              <a:off x="72508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" name="Oval 102"/>
            <p:cNvSpPr/>
            <p:nvPr/>
          </p:nvSpPr>
          <p:spPr>
            <a:xfrm>
              <a:off x="7452357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/>
            <p:cNvSpPr/>
            <p:nvPr/>
          </p:nvSpPr>
          <p:spPr>
            <a:xfrm>
              <a:off x="7653824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" name="Oval 104"/>
            <p:cNvSpPr/>
            <p:nvPr/>
          </p:nvSpPr>
          <p:spPr>
            <a:xfrm>
              <a:off x="78552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Oval 105"/>
            <p:cNvSpPr/>
            <p:nvPr/>
          </p:nvSpPr>
          <p:spPr>
            <a:xfrm>
              <a:off x="6557753" y="445979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Oval 106"/>
            <p:cNvSpPr/>
            <p:nvPr/>
          </p:nvSpPr>
          <p:spPr>
            <a:xfrm>
              <a:off x="6759220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/>
            <p:cNvSpPr/>
            <p:nvPr/>
          </p:nvSpPr>
          <p:spPr>
            <a:xfrm>
              <a:off x="6960687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" name="Oval 108"/>
            <p:cNvSpPr/>
            <p:nvPr/>
          </p:nvSpPr>
          <p:spPr>
            <a:xfrm>
              <a:off x="71621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" name="Oval 109"/>
            <p:cNvSpPr/>
            <p:nvPr/>
          </p:nvSpPr>
          <p:spPr>
            <a:xfrm>
              <a:off x="7363621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1" name="Oval 110"/>
            <p:cNvSpPr/>
            <p:nvPr/>
          </p:nvSpPr>
          <p:spPr>
            <a:xfrm>
              <a:off x="7565088" y="4465130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2" name="Oval 111"/>
            <p:cNvSpPr/>
            <p:nvPr/>
          </p:nvSpPr>
          <p:spPr>
            <a:xfrm>
              <a:off x="77665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3" name="Oval 112"/>
            <p:cNvSpPr/>
            <p:nvPr/>
          </p:nvSpPr>
          <p:spPr>
            <a:xfrm>
              <a:off x="6643601" y="46454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4" name="Oval 113"/>
            <p:cNvSpPr/>
            <p:nvPr/>
          </p:nvSpPr>
          <p:spPr>
            <a:xfrm>
              <a:off x="6845068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Oval 114"/>
            <p:cNvSpPr/>
            <p:nvPr/>
          </p:nvSpPr>
          <p:spPr>
            <a:xfrm>
              <a:off x="7046535" y="464813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6" name="Oval 115"/>
            <p:cNvSpPr/>
            <p:nvPr/>
          </p:nvSpPr>
          <p:spPr>
            <a:xfrm>
              <a:off x="7248002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7" name="Oval 116"/>
            <p:cNvSpPr/>
            <p:nvPr/>
          </p:nvSpPr>
          <p:spPr>
            <a:xfrm>
              <a:off x="7449469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8" name="Oval 117"/>
            <p:cNvSpPr/>
            <p:nvPr/>
          </p:nvSpPr>
          <p:spPr>
            <a:xfrm>
              <a:off x="7650936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Oval 118"/>
            <p:cNvSpPr/>
            <p:nvPr/>
          </p:nvSpPr>
          <p:spPr>
            <a:xfrm>
              <a:off x="7852402" y="465080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49165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rgbClr val="008000">
                <a:alpha val="25000"/>
              </a:srgb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0" name="Picture 129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2998" y="3378200"/>
              <a:ext cx="1397000" cy="292100"/>
            </a:xfrm>
            <a:prstGeom prst="rect">
              <a:avLst/>
            </a:prstGeom>
          </p:spPr>
        </p:pic>
        <p:pic>
          <p:nvPicPr>
            <p:cNvPr id="131" name="Picture 130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9349" y="1409701"/>
              <a:ext cx="812800" cy="292100"/>
            </a:xfrm>
            <a:prstGeom prst="rect">
              <a:avLst/>
            </a:prstGeom>
          </p:spPr>
        </p:pic>
        <p:sp>
          <p:nvSpPr>
            <p:cNvPr id="132" name="TextBox 131"/>
            <p:cNvSpPr txBox="1"/>
            <p:nvPr/>
          </p:nvSpPr>
          <p:spPr>
            <a:xfrm>
              <a:off x="4931836" y="2889253"/>
              <a:ext cx="30797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Helvetica Light"/>
                  <a:cs typeface="Helvetica Light"/>
                </a:rPr>
                <a:t>spray   </a:t>
              </a:r>
              <a:r>
                <a:rPr lang="en-US" b="1" dirty="0" smtClean="0">
                  <a:solidFill>
                    <a:srgbClr val="008000"/>
                  </a:solidFill>
                  <a:latin typeface="Helvetica Light"/>
                  <a:cs typeface="Helvetica Light"/>
                </a:rPr>
                <a:t>  </a:t>
              </a:r>
              <a:r>
                <a:rPr lang="en-US" dirty="0" smtClean="0">
                  <a:latin typeface="Helvetica Light"/>
                  <a:cs typeface="Helvetica Light"/>
                </a:rPr>
                <a:t>for     seconds</a:t>
              </a:r>
            </a:p>
          </p:txBody>
        </p:sp>
        <p:pic>
          <p:nvPicPr>
            <p:cNvPr id="133" name="Picture 132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4549" y="2976033"/>
              <a:ext cx="228600" cy="215900"/>
            </a:xfrm>
            <a:prstGeom prst="rect">
              <a:avLst/>
            </a:prstGeom>
          </p:spPr>
        </p:pic>
        <p:pic>
          <p:nvPicPr>
            <p:cNvPr id="123" name="Picture 122" descr="latex-image-1.pd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5148" y="2978150"/>
              <a:ext cx="203200" cy="203200"/>
            </a:xfrm>
            <a:prstGeom prst="rect">
              <a:avLst/>
            </a:prstGeom>
          </p:spPr>
        </p:pic>
      </p:grpSp>
      <p:pic>
        <p:nvPicPr>
          <p:cNvPr id="127" name="Picture 126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7603" y="3157128"/>
            <a:ext cx="1765300" cy="292100"/>
          </a:xfrm>
          <a:prstGeom prst="rect">
            <a:avLst/>
          </a:prstGeom>
        </p:spPr>
      </p:pic>
      <p:pic>
        <p:nvPicPr>
          <p:cNvPr id="129" name="Picture 128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418" y="2204625"/>
            <a:ext cx="5219700" cy="292100"/>
          </a:xfrm>
          <a:prstGeom prst="rect">
            <a:avLst/>
          </a:prstGeom>
        </p:spPr>
      </p:pic>
      <p:sp>
        <p:nvSpPr>
          <p:cNvPr id="137" name="TextBox 136"/>
          <p:cNvSpPr txBox="1"/>
          <p:nvPr/>
        </p:nvSpPr>
        <p:spPr>
          <a:xfrm>
            <a:off x="2311407" y="2725313"/>
            <a:ext cx="19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latin typeface="Helvetica Light"/>
                <a:cs typeface="Helvetica Light"/>
              </a:rPr>
              <a:t>deposition profile</a:t>
            </a:r>
          </a:p>
        </p:txBody>
      </p:sp>
      <p:sp>
        <p:nvSpPr>
          <p:cNvPr id="139" name="TextBox 138"/>
          <p:cNvSpPr txBox="1"/>
          <p:nvPr/>
        </p:nvSpPr>
        <p:spPr>
          <a:xfrm>
            <a:off x="1246717" y="3643561"/>
            <a:ext cx="1822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latin typeface="Helvetica Light"/>
                <a:cs typeface="Helvetica Light"/>
              </a:rPr>
              <a:t>nozzle position</a:t>
            </a:r>
          </a:p>
        </p:txBody>
      </p:sp>
      <p:sp>
        <p:nvSpPr>
          <p:cNvPr id="140" name="TextBox 139"/>
          <p:cNvSpPr txBox="1"/>
          <p:nvPr/>
        </p:nvSpPr>
        <p:spPr>
          <a:xfrm>
            <a:off x="3081879" y="3597379"/>
            <a:ext cx="2082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latin typeface="Helvetica Light"/>
                <a:cs typeface="Helvetica Light"/>
              </a:rPr>
              <a:t>nozzle orientation</a:t>
            </a:r>
          </a:p>
        </p:txBody>
      </p:sp>
      <p:cxnSp>
        <p:nvCxnSpPr>
          <p:cNvPr id="144" name="Straight Arrow Connector 143"/>
          <p:cNvCxnSpPr/>
          <p:nvPr/>
        </p:nvCxnSpPr>
        <p:spPr>
          <a:xfrm flipH="1">
            <a:off x="2550583" y="3451342"/>
            <a:ext cx="179917" cy="254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Arrow Connector 144"/>
          <p:cNvCxnSpPr/>
          <p:nvPr/>
        </p:nvCxnSpPr>
        <p:spPr>
          <a:xfrm>
            <a:off x="3367810" y="3449803"/>
            <a:ext cx="149705" cy="2507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48881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36</a:t>
            </a:fld>
            <a:endParaRPr lang="en-US"/>
          </a:p>
        </p:txBody>
      </p:sp>
      <p:pic>
        <p:nvPicPr>
          <p:cNvPr id="13" name="Picture 12" descr="setup-and-notation-some-symbol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17567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2656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33597"/>
            <a:ext cx="8543636" cy="524280"/>
          </a:xfrm>
        </p:spPr>
        <p:txBody>
          <a:bodyPr>
            <a:noAutofit/>
          </a:bodyPr>
          <a:lstStyle/>
          <a:p>
            <a:r>
              <a:rPr lang="en-US" sz="3800" dirty="0" smtClean="0"/>
              <a:t>In the limit, replacement is exponential</a:t>
            </a:r>
            <a:endParaRPr lang="en-US" sz="3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37</a:t>
            </a:fld>
            <a:endParaRPr lang="en-US"/>
          </a:p>
        </p:txBody>
      </p:sp>
      <p:grpSp>
        <p:nvGrpSpPr>
          <p:cNvPr id="128" name="Group 127"/>
          <p:cNvGrpSpPr/>
          <p:nvPr/>
        </p:nvGrpSpPr>
        <p:grpSpPr>
          <a:xfrm>
            <a:off x="5805569" y="995950"/>
            <a:ext cx="3124745" cy="3461765"/>
            <a:chOff x="4916571" y="1376950"/>
            <a:chExt cx="3124745" cy="3461765"/>
          </a:xfrm>
        </p:grpSpPr>
        <p:sp>
          <p:nvSpPr>
            <p:cNvPr id="122" name="Rectangle 121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5421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Oval 5"/>
            <p:cNvSpPr/>
            <p:nvPr/>
          </p:nvSpPr>
          <p:spPr>
            <a:xfrm>
              <a:off x="6561648" y="139746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763115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6964582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71660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Oval 9"/>
            <p:cNvSpPr/>
            <p:nvPr/>
          </p:nvSpPr>
          <p:spPr>
            <a:xfrm>
              <a:off x="7367516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/>
            <p:cNvSpPr/>
            <p:nvPr/>
          </p:nvSpPr>
          <p:spPr>
            <a:xfrm>
              <a:off x="7568983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/>
            <p:cNvSpPr/>
            <p:nvPr/>
          </p:nvSpPr>
          <p:spPr>
            <a:xfrm>
              <a:off x="77704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/>
            <p:cNvSpPr/>
            <p:nvPr/>
          </p:nvSpPr>
          <p:spPr>
            <a:xfrm>
              <a:off x="6647496" y="158314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6848963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/>
            <p:cNvSpPr/>
            <p:nvPr/>
          </p:nvSpPr>
          <p:spPr>
            <a:xfrm>
              <a:off x="7050430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72518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/>
            <p:cNvSpPr/>
            <p:nvPr/>
          </p:nvSpPr>
          <p:spPr>
            <a:xfrm>
              <a:off x="7453364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/>
            <p:cNvSpPr/>
            <p:nvPr/>
          </p:nvSpPr>
          <p:spPr>
            <a:xfrm>
              <a:off x="7654831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/>
            <p:cNvSpPr/>
            <p:nvPr/>
          </p:nvSpPr>
          <p:spPr>
            <a:xfrm>
              <a:off x="78562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/>
            <p:cNvSpPr/>
            <p:nvPr/>
          </p:nvSpPr>
          <p:spPr>
            <a:xfrm>
              <a:off x="6558760" y="177169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/>
            <p:cNvSpPr/>
            <p:nvPr/>
          </p:nvSpPr>
          <p:spPr>
            <a:xfrm>
              <a:off x="6760227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/>
            <p:cNvSpPr/>
            <p:nvPr/>
          </p:nvSpPr>
          <p:spPr>
            <a:xfrm>
              <a:off x="6961694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/>
            <p:cNvSpPr/>
            <p:nvPr/>
          </p:nvSpPr>
          <p:spPr>
            <a:xfrm>
              <a:off x="71631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/>
            <p:cNvSpPr/>
            <p:nvPr/>
          </p:nvSpPr>
          <p:spPr>
            <a:xfrm>
              <a:off x="7364628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/>
            <p:cNvSpPr/>
            <p:nvPr/>
          </p:nvSpPr>
          <p:spPr>
            <a:xfrm>
              <a:off x="7566095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/>
            <p:cNvSpPr/>
            <p:nvPr/>
          </p:nvSpPr>
          <p:spPr>
            <a:xfrm>
              <a:off x="77675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6644608" y="195737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6846075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7047542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72490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/>
            <p:cNvSpPr/>
            <p:nvPr/>
          </p:nvSpPr>
          <p:spPr>
            <a:xfrm>
              <a:off x="7450476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7651943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78534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558759" y="21377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/>
            <p:cNvSpPr/>
            <p:nvPr/>
          </p:nvSpPr>
          <p:spPr>
            <a:xfrm>
              <a:off x="6760226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val 36"/>
            <p:cNvSpPr/>
            <p:nvPr/>
          </p:nvSpPr>
          <p:spPr>
            <a:xfrm>
              <a:off x="6961693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/>
            <p:cNvSpPr/>
            <p:nvPr/>
          </p:nvSpPr>
          <p:spPr>
            <a:xfrm>
              <a:off x="71631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Oval 38"/>
            <p:cNvSpPr/>
            <p:nvPr/>
          </p:nvSpPr>
          <p:spPr>
            <a:xfrm>
              <a:off x="7364627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Oval 39"/>
            <p:cNvSpPr/>
            <p:nvPr/>
          </p:nvSpPr>
          <p:spPr>
            <a:xfrm>
              <a:off x="7566094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/>
            <p:cNvSpPr/>
            <p:nvPr/>
          </p:nvSpPr>
          <p:spPr>
            <a:xfrm>
              <a:off x="77675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/>
            <p:cNvSpPr/>
            <p:nvPr/>
          </p:nvSpPr>
          <p:spPr>
            <a:xfrm>
              <a:off x="6644607" y="231783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/>
            <p:cNvSpPr/>
            <p:nvPr/>
          </p:nvSpPr>
          <p:spPr>
            <a:xfrm>
              <a:off x="6846074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/>
            <p:cNvSpPr/>
            <p:nvPr/>
          </p:nvSpPr>
          <p:spPr>
            <a:xfrm>
              <a:off x="7047541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/>
            <p:cNvSpPr/>
            <p:nvPr/>
          </p:nvSpPr>
          <p:spPr>
            <a:xfrm>
              <a:off x="72490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Oval 45"/>
            <p:cNvSpPr/>
            <p:nvPr/>
          </p:nvSpPr>
          <p:spPr>
            <a:xfrm>
              <a:off x="7450475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Oval 46"/>
            <p:cNvSpPr/>
            <p:nvPr/>
          </p:nvSpPr>
          <p:spPr>
            <a:xfrm>
              <a:off x="7651942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/>
            <p:cNvSpPr/>
            <p:nvPr/>
          </p:nvSpPr>
          <p:spPr>
            <a:xfrm>
              <a:off x="78534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/>
            <p:cNvSpPr/>
            <p:nvPr/>
          </p:nvSpPr>
          <p:spPr>
            <a:xfrm>
              <a:off x="6555871" y="249528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/>
            <p:cNvSpPr/>
            <p:nvPr/>
          </p:nvSpPr>
          <p:spPr>
            <a:xfrm>
              <a:off x="6757338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/>
            <p:cNvSpPr/>
            <p:nvPr/>
          </p:nvSpPr>
          <p:spPr>
            <a:xfrm>
              <a:off x="6958805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Oval 51"/>
            <p:cNvSpPr/>
            <p:nvPr/>
          </p:nvSpPr>
          <p:spPr>
            <a:xfrm>
              <a:off x="71602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/>
            <p:cNvSpPr/>
            <p:nvPr/>
          </p:nvSpPr>
          <p:spPr>
            <a:xfrm>
              <a:off x="7361739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Oval 53"/>
            <p:cNvSpPr/>
            <p:nvPr/>
          </p:nvSpPr>
          <p:spPr>
            <a:xfrm>
              <a:off x="7563206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/>
            <p:cNvSpPr/>
            <p:nvPr/>
          </p:nvSpPr>
          <p:spPr>
            <a:xfrm>
              <a:off x="77646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/>
            <p:cNvSpPr/>
            <p:nvPr/>
          </p:nvSpPr>
          <p:spPr>
            <a:xfrm>
              <a:off x="6641719" y="26809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/>
            <p:cNvSpPr/>
            <p:nvPr/>
          </p:nvSpPr>
          <p:spPr>
            <a:xfrm>
              <a:off x="6843186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Oval 57"/>
            <p:cNvSpPr/>
            <p:nvPr/>
          </p:nvSpPr>
          <p:spPr>
            <a:xfrm>
              <a:off x="7044653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Oval 58"/>
            <p:cNvSpPr/>
            <p:nvPr/>
          </p:nvSpPr>
          <p:spPr>
            <a:xfrm>
              <a:off x="72461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/>
            <p:cNvSpPr/>
            <p:nvPr/>
          </p:nvSpPr>
          <p:spPr>
            <a:xfrm>
              <a:off x="7447587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/>
            <p:cNvSpPr/>
            <p:nvPr/>
          </p:nvSpPr>
          <p:spPr>
            <a:xfrm>
              <a:off x="7649054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Oval 61"/>
            <p:cNvSpPr/>
            <p:nvPr/>
          </p:nvSpPr>
          <p:spPr>
            <a:xfrm>
              <a:off x="78505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544053" y="3341452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/>
            <p:cNvSpPr/>
            <p:nvPr/>
          </p:nvSpPr>
          <p:spPr>
            <a:xfrm>
              <a:off x="6563530" y="33619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/>
            <p:cNvSpPr/>
            <p:nvPr/>
          </p:nvSpPr>
          <p:spPr>
            <a:xfrm>
              <a:off x="6764997" y="336464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Oval 65"/>
            <p:cNvSpPr/>
            <p:nvPr/>
          </p:nvSpPr>
          <p:spPr>
            <a:xfrm>
              <a:off x="6966464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Oval 66"/>
            <p:cNvSpPr/>
            <p:nvPr/>
          </p:nvSpPr>
          <p:spPr>
            <a:xfrm>
              <a:off x="7167931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/>
            <p:cNvSpPr/>
            <p:nvPr/>
          </p:nvSpPr>
          <p:spPr>
            <a:xfrm>
              <a:off x="7369398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7570865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772331" y="336731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649378" y="354764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Oval 71"/>
            <p:cNvSpPr/>
            <p:nvPr/>
          </p:nvSpPr>
          <p:spPr>
            <a:xfrm>
              <a:off x="6850845" y="355031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7052312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53779" y="355298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7455246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Oval 75"/>
            <p:cNvSpPr/>
            <p:nvPr/>
          </p:nvSpPr>
          <p:spPr>
            <a:xfrm>
              <a:off x="7656713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Oval 76"/>
            <p:cNvSpPr/>
            <p:nvPr/>
          </p:nvSpPr>
          <p:spPr>
            <a:xfrm>
              <a:off x="7858179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Oval 77"/>
            <p:cNvSpPr/>
            <p:nvPr/>
          </p:nvSpPr>
          <p:spPr>
            <a:xfrm>
              <a:off x="6560642" y="373619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Oval 78"/>
            <p:cNvSpPr/>
            <p:nvPr/>
          </p:nvSpPr>
          <p:spPr>
            <a:xfrm>
              <a:off x="6762109" y="37388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/>
            <p:cNvSpPr/>
            <p:nvPr/>
          </p:nvSpPr>
          <p:spPr>
            <a:xfrm>
              <a:off x="6963576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/>
            <p:cNvSpPr/>
            <p:nvPr/>
          </p:nvSpPr>
          <p:spPr>
            <a:xfrm>
              <a:off x="71650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Oval 81"/>
            <p:cNvSpPr/>
            <p:nvPr/>
          </p:nvSpPr>
          <p:spPr>
            <a:xfrm>
              <a:off x="7366510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Oval 82"/>
            <p:cNvSpPr/>
            <p:nvPr/>
          </p:nvSpPr>
          <p:spPr>
            <a:xfrm>
              <a:off x="7567977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/>
            <p:cNvSpPr/>
            <p:nvPr/>
          </p:nvSpPr>
          <p:spPr>
            <a:xfrm>
              <a:off x="77694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/>
            <p:cNvSpPr/>
            <p:nvPr/>
          </p:nvSpPr>
          <p:spPr>
            <a:xfrm>
              <a:off x="6646490" y="392187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Oval 85"/>
            <p:cNvSpPr/>
            <p:nvPr/>
          </p:nvSpPr>
          <p:spPr>
            <a:xfrm>
              <a:off x="6847957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Oval 86"/>
            <p:cNvSpPr/>
            <p:nvPr/>
          </p:nvSpPr>
          <p:spPr>
            <a:xfrm>
              <a:off x="7049424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/>
            <p:cNvSpPr/>
            <p:nvPr/>
          </p:nvSpPr>
          <p:spPr>
            <a:xfrm>
              <a:off x="72508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Oval 88"/>
            <p:cNvSpPr/>
            <p:nvPr/>
          </p:nvSpPr>
          <p:spPr>
            <a:xfrm>
              <a:off x="7452358" y="3924542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Oval 89"/>
            <p:cNvSpPr/>
            <p:nvPr/>
          </p:nvSpPr>
          <p:spPr>
            <a:xfrm>
              <a:off x="7653825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Oval 90"/>
            <p:cNvSpPr/>
            <p:nvPr/>
          </p:nvSpPr>
          <p:spPr>
            <a:xfrm>
              <a:off x="78552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/>
            <p:cNvSpPr/>
            <p:nvPr/>
          </p:nvSpPr>
          <p:spPr>
            <a:xfrm>
              <a:off x="6560641" y="41022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Oval 92"/>
            <p:cNvSpPr/>
            <p:nvPr/>
          </p:nvSpPr>
          <p:spPr>
            <a:xfrm>
              <a:off x="6762108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Oval 93"/>
            <p:cNvSpPr/>
            <p:nvPr/>
          </p:nvSpPr>
          <p:spPr>
            <a:xfrm>
              <a:off x="6963575" y="41048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Oval 94"/>
            <p:cNvSpPr/>
            <p:nvPr/>
          </p:nvSpPr>
          <p:spPr>
            <a:xfrm>
              <a:off x="7165042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Oval 95"/>
            <p:cNvSpPr/>
            <p:nvPr/>
          </p:nvSpPr>
          <p:spPr>
            <a:xfrm>
              <a:off x="7366509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96"/>
            <p:cNvSpPr/>
            <p:nvPr/>
          </p:nvSpPr>
          <p:spPr>
            <a:xfrm>
              <a:off x="7567976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Oval 97"/>
            <p:cNvSpPr/>
            <p:nvPr/>
          </p:nvSpPr>
          <p:spPr>
            <a:xfrm>
              <a:off x="7769442" y="410754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Oval 98"/>
            <p:cNvSpPr/>
            <p:nvPr/>
          </p:nvSpPr>
          <p:spPr>
            <a:xfrm>
              <a:off x="6646489" y="428233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Oval 99"/>
            <p:cNvSpPr/>
            <p:nvPr/>
          </p:nvSpPr>
          <p:spPr>
            <a:xfrm>
              <a:off x="6847956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1" name="Oval 100"/>
            <p:cNvSpPr/>
            <p:nvPr/>
          </p:nvSpPr>
          <p:spPr>
            <a:xfrm>
              <a:off x="7049423" y="428500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2" name="Oval 101"/>
            <p:cNvSpPr/>
            <p:nvPr/>
          </p:nvSpPr>
          <p:spPr>
            <a:xfrm>
              <a:off x="72508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" name="Oval 102"/>
            <p:cNvSpPr/>
            <p:nvPr/>
          </p:nvSpPr>
          <p:spPr>
            <a:xfrm>
              <a:off x="7452357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/>
            <p:cNvSpPr/>
            <p:nvPr/>
          </p:nvSpPr>
          <p:spPr>
            <a:xfrm>
              <a:off x="7653824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" name="Oval 104"/>
            <p:cNvSpPr/>
            <p:nvPr/>
          </p:nvSpPr>
          <p:spPr>
            <a:xfrm>
              <a:off x="78552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Oval 105"/>
            <p:cNvSpPr/>
            <p:nvPr/>
          </p:nvSpPr>
          <p:spPr>
            <a:xfrm>
              <a:off x="6557753" y="445979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Oval 106"/>
            <p:cNvSpPr/>
            <p:nvPr/>
          </p:nvSpPr>
          <p:spPr>
            <a:xfrm>
              <a:off x="6759220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/>
            <p:cNvSpPr/>
            <p:nvPr/>
          </p:nvSpPr>
          <p:spPr>
            <a:xfrm>
              <a:off x="6960687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" name="Oval 108"/>
            <p:cNvSpPr/>
            <p:nvPr/>
          </p:nvSpPr>
          <p:spPr>
            <a:xfrm>
              <a:off x="71621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" name="Oval 109"/>
            <p:cNvSpPr/>
            <p:nvPr/>
          </p:nvSpPr>
          <p:spPr>
            <a:xfrm>
              <a:off x="7363621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1" name="Oval 110"/>
            <p:cNvSpPr/>
            <p:nvPr/>
          </p:nvSpPr>
          <p:spPr>
            <a:xfrm>
              <a:off x="7565088" y="4465130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2" name="Oval 111"/>
            <p:cNvSpPr/>
            <p:nvPr/>
          </p:nvSpPr>
          <p:spPr>
            <a:xfrm>
              <a:off x="77665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3" name="Oval 112"/>
            <p:cNvSpPr/>
            <p:nvPr/>
          </p:nvSpPr>
          <p:spPr>
            <a:xfrm>
              <a:off x="6643601" y="46454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4" name="Oval 113"/>
            <p:cNvSpPr/>
            <p:nvPr/>
          </p:nvSpPr>
          <p:spPr>
            <a:xfrm>
              <a:off x="6845068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Oval 114"/>
            <p:cNvSpPr/>
            <p:nvPr/>
          </p:nvSpPr>
          <p:spPr>
            <a:xfrm>
              <a:off x="7046535" y="464813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6" name="Oval 115"/>
            <p:cNvSpPr/>
            <p:nvPr/>
          </p:nvSpPr>
          <p:spPr>
            <a:xfrm>
              <a:off x="7248002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7" name="Oval 116"/>
            <p:cNvSpPr/>
            <p:nvPr/>
          </p:nvSpPr>
          <p:spPr>
            <a:xfrm>
              <a:off x="7449469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8" name="Oval 117"/>
            <p:cNvSpPr/>
            <p:nvPr/>
          </p:nvSpPr>
          <p:spPr>
            <a:xfrm>
              <a:off x="7650936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Oval 118"/>
            <p:cNvSpPr/>
            <p:nvPr/>
          </p:nvSpPr>
          <p:spPr>
            <a:xfrm>
              <a:off x="7852402" y="465080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49165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rgbClr val="008000">
                <a:alpha val="25000"/>
              </a:srgb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0" name="Picture 129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2998" y="3378200"/>
              <a:ext cx="1397000" cy="292100"/>
            </a:xfrm>
            <a:prstGeom prst="rect">
              <a:avLst/>
            </a:prstGeom>
          </p:spPr>
        </p:pic>
        <p:pic>
          <p:nvPicPr>
            <p:cNvPr id="131" name="Picture 130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9349" y="1409701"/>
              <a:ext cx="812800" cy="292100"/>
            </a:xfrm>
            <a:prstGeom prst="rect">
              <a:avLst/>
            </a:prstGeom>
          </p:spPr>
        </p:pic>
        <p:sp>
          <p:nvSpPr>
            <p:cNvPr id="132" name="TextBox 131"/>
            <p:cNvSpPr txBox="1"/>
            <p:nvPr/>
          </p:nvSpPr>
          <p:spPr>
            <a:xfrm>
              <a:off x="4931836" y="2889253"/>
              <a:ext cx="30797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Helvetica Light"/>
                  <a:cs typeface="Helvetica Light"/>
                </a:rPr>
                <a:t>spray   </a:t>
              </a:r>
              <a:r>
                <a:rPr lang="en-US" b="1" dirty="0" smtClean="0">
                  <a:solidFill>
                    <a:srgbClr val="008000"/>
                  </a:solidFill>
                  <a:latin typeface="Helvetica Light"/>
                  <a:cs typeface="Helvetica Light"/>
                </a:rPr>
                <a:t>  </a:t>
              </a:r>
              <a:r>
                <a:rPr lang="en-US" dirty="0" smtClean="0">
                  <a:latin typeface="Helvetica Light"/>
                  <a:cs typeface="Helvetica Light"/>
                </a:rPr>
                <a:t>for     seconds</a:t>
              </a:r>
            </a:p>
          </p:txBody>
        </p:sp>
        <p:pic>
          <p:nvPicPr>
            <p:cNvPr id="133" name="Picture 132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4549" y="2976033"/>
              <a:ext cx="228600" cy="215900"/>
            </a:xfrm>
            <a:prstGeom prst="rect">
              <a:avLst/>
            </a:prstGeom>
          </p:spPr>
        </p:pic>
        <p:pic>
          <p:nvPicPr>
            <p:cNvPr id="123" name="Picture 122" descr="latex-image-1.pd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5148" y="2978150"/>
              <a:ext cx="203200" cy="203200"/>
            </a:xfrm>
            <a:prstGeom prst="rect">
              <a:avLst/>
            </a:prstGeom>
          </p:spPr>
        </p:pic>
      </p:grpSp>
      <p:pic>
        <p:nvPicPr>
          <p:cNvPr id="138" name="Picture 137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370" y="2204625"/>
            <a:ext cx="5219700" cy="292100"/>
          </a:xfrm>
          <a:prstGeom prst="rect">
            <a:avLst/>
          </a:prstGeom>
        </p:spPr>
      </p:pic>
      <p:pic>
        <p:nvPicPr>
          <p:cNvPr id="142" name="Picture 141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222" y="2206981"/>
            <a:ext cx="3403600" cy="609600"/>
          </a:xfrm>
          <a:prstGeom prst="rect">
            <a:avLst/>
          </a:prstGeom>
        </p:spPr>
      </p:pic>
      <p:pic>
        <p:nvPicPr>
          <p:cNvPr id="146" name="Picture 145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54" y="2206975"/>
            <a:ext cx="5003800" cy="609600"/>
          </a:xfrm>
          <a:prstGeom prst="rect">
            <a:avLst/>
          </a:prstGeom>
        </p:spPr>
      </p:pic>
      <p:pic>
        <p:nvPicPr>
          <p:cNvPr id="148" name="Picture 147" descr="latex-image-1.pdf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370" y="2101615"/>
            <a:ext cx="49403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25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33597"/>
            <a:ext cx="8543636" cy="524280"/>
          </a:xfrm>
        </p:spPr>
        <p:txBody>
          <a:bodyPr>
            <a:noAutofit/>
          </a:bodyPr>
          <a:lstStyle/>
          <a:p>
            <a:r>
              <a:rPr lang="en-US" sz="3800" dirty="0" smtClean="0"/>
              <a:t>In the limit, replacement is exponential</a:t>
            </a:r>
            <a:endParaRPr lang="en-US" sz="3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38</a:t>
            </a:fld>
            <a:endParaRPr lang="en-US"/>
          </a:p>
        </p:txBody>
      </p:sp>
      <p:grpSp>
        <p:nvGrpSpPr>
          <p:cNvPr id="128" name="Group 127"/>
          <p:cNvGrpSpPr/>
          <p:nvPr/>
        </p:nvGrpSpPr>
        <p:grpSpPr>
          <a:xfrm>
            <a:off x="5805569" y="995950"/>
            <a:ext cx="3124745" cy="3461765"/>
            <a:chOff x="4916571" y="1376950"/>
            <a:chExt cx="3124745" cy="3461765"/>
          </a:xfrm>
        </p:grpSpPr>
        <p:sp>
          <p:nvSpPr>
            <p:cNvPr id="122" name="Rectangle 121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5421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Oval 5"/>
            <p:cNvSpPr/>
            <p:nvPr/>
          </p:nvSpPr>
          <p:spPr>
            <a:xfrm>
              <a:off x="6561648" y="139746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763115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6964582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71660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Oval 9"/>
            <p:cNvSpPr/>
            <p:nvPr/>
          </p:nvSpPr>
          <p:spPr>
            <a:xfrm>
              <a:off x="7367516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/>
            <p:cNvSpPr/>
            <p:nvPr/>
          </p:nvSpPr>
          <p:spPr>
            <a:xfrm>
              <a:off x="7568983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/>
            <p:cNvSpPr/>
            <p:nvPr/>
          </p:nvSpPr>
          <p:spPr>
            <a:xfrm>
              <a:off x="77704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/>
            <p:cNvSpPr/>
            <p:nvPr/>
          </p:nvSpPr>
          <p:spPr>
            <a:xfrm>
              <a:off x="6647496" y="158314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6848963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/>
            <p:cNvSpPr/>
            <p:nvPr/>
          </p:nvSpPr>
          <p:spPr>
            <a:xfrm>
              <a:off x="7050430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72518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/>
            <p:cNvSpPr/>
            <p:nvPr/>
          </p:nvSpPr>
          <p:spPr>
            <a:xfrm>
              <a:off x="7453364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/>
            <p:cNvSpPr/>
            <p:nvPr/>
          </p:nvSpPr>
          <p:spPr>
            <a:xfrm>
              <a:off x="7654831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/>
            <p:cNvSpPr/>
            <p:nvPr/>
          </p:nvSpPr>
          <p:spPr>
            <a:xfrm>
              <a:off x="78562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/>
            <p:cNvSpPr/>
            <p:nvPr/>
          </p:nvSpPr>
          <p:spPr>
            <a:xfrm>
              <a:off x="6558760" y="177169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/>
            <p:cNvSpPr/>
            <p:nvPr/>
          </p:nvSpPr>
          <p:spPr>
            <a:xfrm>
              <a:off x="6760227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/>
            <p:cNvSpPr/>
            <p:nvPr/>
          </p:nvSpPr>
          <p:spPr>
            <a:xfrm>
              <a:off x="6961694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/>
            <p:cNvSpPr/>
            <p:nvPr/>
          </p:nvSpPr>
          <p:spPr>
            <a:xfrm>
              <a:off x="71631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/>
            <p:cNvSpPr/>
            <p:nvPr/>
          </p:nvSpPr>
          <p:spPr>
            <a:xfrm>
              <a:off x="7364628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/>
            <p:cNvSpPr/>
            <p:nvPr/>
          </p:nvSpPr>
          <p:spPr>
            <a:xfrm>
              <a:off x="7566095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/>
            <p:cNvSpPr/>
            <p:nvPr/>
          </p:nvSpPr>
          <p:spPr>
            <a:xfrm>
              <a:off x="77675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6644608" y="195737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6846075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7047542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72490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/>
            <p:cNvSpPr/>
            <p:nvPr/>
          </p:nvSpPr>
          <p:spPr>
            <a:xfrm>
              <a:off x="7450476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7651943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78534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558759" y="21377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/>
            <p:cNvSpPr/>
            <p:nvPr/>
          </p:nvSpPr>
          <p:spPr>
            <a:xfrm>
              <a:off x="6760226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val 36"/>
            <p:cNvSpPr/>
            <p:nvPr/>
          </p:nvSpPr>
          <p:spPr>
            <a:xfrm>
              <a:off x="6961693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/>
            <p:cNvSpPr/>
            <p:nvPr/>
          </p:nvSpPr>
          <p:spPr>
            <a:xfrm>
              <a:off x="71631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Oval 38"/>
            <p:cNvSpPr/>
            <p:nvPr/>
          </p:nvSpPr>
          <p:spPr>
            <a:xfrm>
              <a:off x="7364627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Oval 39"/>
            <p:cNvSpPr/>
            <p:nvPr/>
          </p:nvSpPr>
          <p:spPr>
            <a:xfrm>
              <a:off x="7566094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/>
            <p:cNvSpPr/>
            <p:nvPr/>
          </p:nvSpPr>
          <p:spPr>
            <a:xfrm>
              <a:off x="77675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/>
            <p:cNvSpPr/>
            <p:nvPr/>
          </p:nvSpPr>
          <p:spPr>
            <a:xfrm>
              <a:off x="6644607" y="231783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/>
            <p:cNvSpPr/>
            <p:nvPr/>
          </p:nvSpPr>
          <p:spPr>
            <a:xfrm>
              <a:off x="6846074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/>
            <p:cNvSpPr/>
            <p:nvPr/>
          </p:nvSpPr>
          <p:spPr>
            <a:xfrm>
              <a:off x="7047541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/>
            <p:cNvSpPr/>
            <p:nvPr/>
          </p:nvSpPr>
          <p:spPr>
            <a:xfrm>
              <a:off x="72490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Oval 45"/>
            <p:cNvSpPr/>
            <p:nvPr/>
          </p:nvSpPr>
          <p:spPr>
            <a:xfrm>
              <a:off x="7450475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Oval 46"/>
            <p:cNvSpPr/>
            <p:nvPr/>
          </p:nvSpPr>
          <p:spPr>
            <a:xfrm>
              <a:off x="7651942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/>
            <p:cNvSpPr/>
            <p:nvPr/>
          </p:nvSpPr>
          <p:spPr>
            <a:xfrm>
              <a:off x="78534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/>
            <p:cNvSpPr/>
            <p:nvPr/>
          </p:nvSpPr>
          <p:spPr>
            <a:xfrm>
              <a:off x="6555871" y="249528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/>
            <p:cNvSpPr/>
            <p:nvPr/>
          </p:nvSpPr>
          <p:spPr>
            <a:xfrm>
              <a:off x="6757338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/>
            <p:cNvSpPr/>
            <p:nvPr/>
          </p:nvSpPr>
          <p:spPr>
            <a:xfrm>
              <a:off x="6958805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Oval 51"/>
            <p:cNvSpPr/>
            <p:nvPr/>
          </p:nvSpPr>
          <p:spPr>
            <a:xfrm>
              <a:off x="71602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/>
            <p:cNvSpPr/>
            <p:nvPr/>
          </p:nvSpPr>
          <p:spPr>
            <a:xfrm>
              <a:off x="7361739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Oval 53"/>
            <p:cNvSpPr/>
            <p:nvPr/>
          </p:nvSpPr>
          <p:spPr>
            <a:xfrm>
              <a:off x="7563206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/>
            <p:cNvSpPr/>
            <p:nvPr/>
          </p:nvSpPr>
          <p:spPr>
            <a:xfrm>
              <a:off x="77646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/>
            <p:cNvSpPr/>
            <p:nvPr/>
          </p:nvSpPr>
          <p:spPr>
            <a:xfrm>
              <a:off x="6641719" y="26809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/>
            <p:cNvSpPr/>
            <p:nvPr/>
          </p:nvSpPr>
          <p:spPr>
            <a:xfrm>
              <a:off x="6843186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Oval 57"/>
            <p:cNvSpPr/>
            <p:nvPr/>
          </p:nvSpPr>
          <p:spPr>
            <a:xfrm>
              <a:off x="7044653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Oval 58"/>
            <p:cNvSpPr/>
            <p:nvPr/>
          </p:nvSpPr>
          <p:spPr>
            <a:xfrm>
              <a:off x="72461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/>
            <p:cNvSpPr/>
            <p:nvPr/>
          </p:nvSpPr>
          <p:spPr>
            <a:xfrm>
              <a:off x="7447587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/>
            <p:cNvSpPr/>
            <p:nvPr/>
          </p:nvSpPr>
          <p:spPr>
            <a:xfrm>
              <a:off x="7649054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Oval 61"/>
            <p:cNvSpPr/>
            <p:nvPr/>
          </p:nvSpPr>
          <p:spPr>
            <a:xfrm>
              <a:off x="78505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544053" y="3341452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/>
            <p:cNvSpPr/>
            <p:nvPr/>
          </p:nvSpPr>
          <p:spPr>
            <a:xfrm>
              <a:off x="6563530" y="33619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/>
            <p:cNvSpPr/>
            <p:nvPr/>
          </p:nvSpPr>
          <p:spPr>
            <a:xfrm>
              <a:off x="6764997" y="336464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Oval 65"/>
            <p:cNvSpPr/>
            <p:nvPr/>
          </p:nvSpPr>
          <p:spPr>
            <a:xfrm>
              <a:off x="6966464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Oval 66"/>
            <p:cNvSpPr/>
            <p:nvPr/>
          </p:nvSpPr>
          <p:spPr>
            <a:xfrm>
              <a:off x="7167931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/>
            <p:cNvSpPr/>
            <p:nvPr/>
          </p:nvSpPr>
          <p:spPr>
            <a:xfrm>
              <a:off x="7369398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7570865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772331" y="336731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649378" y="354764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Oval 71"/>
            <p:cNvSpPr/>
            <p:nvPr/>
          </p:nvSpPr>
          <p:spPr>
            <a:xfrm>
              <a:off x="6850845" y="355031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7052312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53779" y="355298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7455246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Oval 75"/>
            <p:cNvSpPr/>
            <p:nvPr/>
          </p:nvSpPr>
          <p:spPr>
            <a:xfrm>
              <a:off x="7656713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Oval 76"/>
            <p:cNvSpPr/>
            <p:nvPr/>
          </p:nvSpPr>
          <p:spPr>
            <a:xfrm>
              <a:off x="7858179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Oval 77"/>
            <p:cNvSpPr/>
            <p:nvPr/>
          </p:nvSpPr>
          <p:spPr>
            <a:xfrm>
              <a:off x="6560642" y="373619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Oval 78"/>
            <p:cNvSpPr/>
            <p:nvPr/>
          </p:nvSpPr>
          <p:spPr>
            <a:xfrm>
              <a:off x="6762109" y="37388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/>
            <p:cNvSpPr/>
            <p:nvPr/>
          </p:nvSpPr>
          <p:spPr>
            <a:xfrm>
              <a:off x="6963576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/>
            <p:cNvSpPr/>
            <p:nvPr/>
          </p:nvSpPr>
          <p:spPr>
            <a:xfrm>
              <a:off x="71650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Oval 81"/>
            <p:cNvSpPr/>
            <p:nvPr/>
          </p:nvSpPr>
          <p:spPr>
            <a:xfrm>
              <a:off x="7366510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Oval 82"/>
            <p:cNvSpPr/>
            <p:nvPr/>
          </p:nvSpPr>
          <p:spPr>
            <a:xfrm>
              <a:off x="7567977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/>
            <p:cNvSpPr/>
            <p:nvPr/>
          </p:nvSpPr>
          <p:spPr>
            <a:xfrm>
              <a:off x="77694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/>
            <p:cNvSpPr/>
            <p:nvPr/>
          </p:nvSpPr>
          <p:spPr>
            <a:xfrm>
              <a:off x="6646490" y="392187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Oval 85"/>
            <p:cNvSpPr/>
            <p:nvPr/>
          </p:nvSpPr>
          <p:spPr>
            <a:xfrm>
              <a:off x="6847957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Oval 86"/>
            <p:cNvSpPr/>
            <p:nvPr/>
          </p:nvSpPr>
          <p:spPr>
            <a:xfrm>
              <a:off x="7049424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/>
            <p:cNvSpPr/>
            <p:nvPr/>
          </p:nvSpPr>
          <p:spPr>
            <a:xfrm>
              <a:off x="72508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Oval 88"/>
            <p:cNvSpPr/>
            <p:nvPr/>
          </p:nvSpPr>
          <p:spPr>
            <a:xfrm>
              <a:off x="7452358" y="3924542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Oval 89"/>
            <p:cNvSpPr/>
            <p:nvPr/>
          </p:nvSpPr>
          <p:spPr>
            <a:xfrm>
              <a:off x="7653825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Oval 90"/>
            <p:cNvSpPr/>
            <p:nvPr/>
          </p:nvSpPr>
          <p:spPr>
            <a:xfrm>
              <a:off x="78552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/>
            <p:cNvSpPr/>
            <p:nvPr/>
          </p:nvSpPr>
          <p:spPr>
            <a:xfrm>
              <a:off x="6560641" y="41022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Oval 92"/>
            <p:cNvSpPr/>
            <p:nvPr/>
          </p:nvSpPr>
          <p:spPr>
            <a:xfrm>
              <a:off x="6762108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Oval 93"/>
            <p:cNvSpPr/>
            <p:nvPr/>
          </p:nvSpPr>
          <p:spPr>
            <a:xfrm>
              <a:off x="6963575" y="41048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Oval 94"/>
            <p:cNvSpPr/>
            <p:nvPr/>
          </p:nvSpPr>
          <p:spPr>
            <a:xfrm>
              <a:off x="7165042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Oval 95"/>
            <p:cNvSpPr/>
            <p:nvPr/>
          </p:nvSpPr>
          <p:spPr>
            <a:xfrm>
              <a:off x="7366509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96"/>
            <p:cNvSpPr/>
            <p:nvPr/>
          </p:nvSpPr>
          <p:spPr>
            <a:xfrm>
              <a:off x="7567976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Oval 97"/>
            <p:cNvSpPr/>
            <p:nvPr/>
          </p:nvSpPr>
          <p:spPr>
            <a:xfrm>
              <a:off x="7769442" y="410754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Oval 98"/>
            <p:cNvSpPr/>
            <p:nvPr/>
          </p:nvSpPr>
          <p:spPr>
            <a:xfrm>
              <a:off x="6646489" y="428233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Oval 99"/>
            <p:cNvSpPr/>
            <p:nvPr/>
          </p:nvSpPr>
          <p:spPr>
            <a:xfrm>
              <a:off x="6847956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1" name="Oval 100"/>
            <p:cNvSpPr/>
            <p:nvPr/>
          </p:nvSpPr>
          <p:spPr>
            <a:xfrm>
              <a:off x="7049423" y="428500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2" name="Oval 101"/>
            <p:cNvSpPr/>
            <p:nvPr/>
          </p:nvSpPr>
          <p:spPr>
            <a:xfrm>
              <a:off x="72508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" name="Oval 102"/>
            <p:cNvSpPr/>
            <p:nvPr/>
          </p:nvSpPr>
          <p:spPr>
            <a:xfrm>
              <a:off x="7452357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/>
            <p:cNvSpPr/>
            <p:nvPr/>
          </p:nvSpPr>
          <p:spPr>
            <a:xfrm>
              <a:off x="7653824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" name="Oval 104"/>
            <p:cNvSpPr/>
            <p:nvPr/>
          </p:nvSpPr>
          <p:spPr>
            <a:xfrm>
              <a:off x="78552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Oval 105"/>
            <p:cNvSpPr/>
            <p:nvPr/>
          </p:nvSpPr>
          <p:spPr>
            <a:xfrm>
              <a:off x="6557753" y="445979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Oval 106"/>
            <p:cNvSpPr/>
            <p:nvPr/>
          </p:nvSpPr>
          <p:spPr>
            <a:xfrm>
              <a:off x="6759220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/>
            <p:cNvSpPr/>
            <p:nvPr/>
          </p:nvSpPr>
          <p:spPr>
            <a:xfrm>
              <a:off x="6960687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" name="Oval 108"/>
            <p:cNvSpPr/>
            <p:nvPr/>
          </p:nvSpPr>
          <p:spPr>
            <a:xfrm>
              <a:off x="71621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" name="Oval 109"/>
            <p:cNvSpPr/>
            <p:nvPr/>
          </p:nvSpPr>
          <p:spPr>
            <a:xfrm>
              <a:off x="7363621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1" name="Oval 110"/>
            <p:cNvSpPr/>
            <p:nvPr/>
          </p:nvSpPr>
          <p:spPr>
            <a:xfrm>
              <a:off x="7565088" y="4465130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2" name="Oval 111"/>
            <p:cNvSpPr/>
            <p:nvPr/>
          </p:nvSpPr>
          <p:spPr>
            <a:xfrm>
              <a:off x="77665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3" name="Oval 112"/>
            <p:cNvSpPr/>
            <p:nvPr/>
          </p:nvSpPr>
          <p:spPr>
            <a:xfrm>
              <a:off x="6643601" y="46454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4" name="Oval 113"/>
            <p:cNvSpPr/>
            <p:nvPr/>
          </p:nvSpPr>
          <p:spPr>
            <a:xfrm>
              <a:off x="6845068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Oval 114"/>
            <p:cNvSpPr/>
            <p:nvPr/>
          </p:nvSpPr>
          <p:spPr>
            <a:xfrm>
              <a:off x="7046535" y="464813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6" name="Oval 115"/>
            <p:cNvSpPr/>
            <p:nvPr/>
          </p:nvSpPr>
          <p:spPr>
            <a:xfrm>
              <a:off x="7248002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7" name="Oval 116"/>
            <p:cNvSpPr/>
            <p:nvPr/>
          </p:nvSpPr>
          <p:spPr>
            <a:xfrm>
              <a:off x="7449469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8" name="Oval 117"/>
            <p:cNvSpPr/>
            <p:nvPr/>
          </p:nvSpPr>
          <p:spPr>
            <a:xfrm>
              <a:off x="7650936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Oval 118"/>
            <p:cNvSpPr/>
            <p:nvPr/>
          </p:nvSpPr>
          <p:spPr>
            <a:xfrm>
              <a:off x="7852402" y="465080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49165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rgbClr val="008000">
                <a:alpha val="25000"/>
              </a:srgb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0" name="Picture 129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2998" y="3378200"/>
              <a:ext cx="1397000" cy="292100"/>
            </a:xfrm>
            <a:prstGeom prst="rect">
              <a:avLst/>
            </a:prstGeom>
          </p:spPr>
        </p:pic>
        <p:pic>
          <p:nvPicPr>
            <p:cNvPr id="131" name="Picture 130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9349" y="1409701"/>
              <a:ext cx="812800" cy="292100"/>
            </a:xfrm>
            <a:prstGeom prst="rect">
              <a:avLst/>
            </a:prstGeom>
          </p:spPr>
        </p:pic>
        <p:sp>
          <p:nvSpPr>
            <p:cNvPr id="132" name="TextBox 131"/>
            <p:cNvSpPr txBox="1"/>
            <p:nvPr/>
          </p:nvSpPr>
          <p:spPr>
            <a:xfrm>
              <a:off x="4931836" y="2889253"/>
              <a:ext cx="30797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Helvetica Light"/>
                  <a:cs typeface="Helvetica Light"/>
                </a:rPr>
                <a:t>spray   </a:t>
              </a:r>
              <a:r>
                <a:rPr lang="en-US" b="1" dirty="0" smtClean="0">
                  <a:solidFill>
                    <a:srgbClr val="008000"/>
                  </a:solidFill>
                  <a:latin typeface="Helvetica Light"/>
                  <a:cs typeface="Helvetica Light"/>
                </a:rPr>
                <a:t>  </a:t>
              </a:r>
              <a:r>
                <a:rPr lang="en-US" dirty="0" smtClean="0">
                  <a:latin typeface="Helvetica Light"/>
                  <a:cs typeface="Helvetica Light"/>
                </a:rPr>
                <a:t>for     seconds</a:t>
              </a:r>
            </a:p>
          </p:txBody>
        </p:sp>
        <p:pic>
          <p:nvPicPr>
            <p:cNvPr id="133" name="Picture 132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4549" y="2976033"/>
              <a:ext cx="228600" cy="215900"/>
            </a:xfrm>
            <a:prstGeom prst="rect">
              <a:avLst/>
            </a:prstGeom>
          </p:spPr>
        </p:pic>
        <p:pic>
          <p:nvPicPr>
            <p:cNvPr id="123" name="Picture 122" descr="latex-image-1.pd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5148" y="2978150"/>
              <a:ext cx="203200" cy="203200"/>
            </a:xfrm>
            <a:prstGeom prst="rect">
              <a:avLst/>
            </a:prstGeom>
          </p:spPr>
        </p:pic>
      </p:grpSp>
      <p:pic>
        <p:nvPicPr>
          <p:cNvPr id="138" name="Picture 137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002" y="2217993"/>
            <a:ext cx="5219700" cy="292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0315" y="4612105"/>
            <a:ext cx="2339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solidFill>
                  <a:srgbClr val="7F7F7F"/>
                </a:solidFill>
                <a:latin typeface="Helvetica Light"/>
                <a:cs typeface="Helvetica Light"/>
              </a:rPr>
              <a:t>[Porter &amp; Duff 1984]</a:t>
            </a:r>
          </a:p>
        </p:txBody>
      </p:sp>
    </p:spTree>
    <p:extLst>
      <p:ext uri="{BB962C8B-B14F-4D97-AF65-F5344CB8AC3E}">
        <p14:creationId xmlns:p14="http://schemas.microsoft.com/office/powerpoint/2010/main" val="37255336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33597"/>
            <a:ext cx="8543636" cy="524280"/>
          </a:xfrm>
        </p:spPr>
        <p:txBody>
          <a:bodyPr>
            <a:noAutofit/>
          </a:bodyPr>
          <a:lstStyle/>
          <a:p>
            <a:r>
              <a:rPr lang="en-US" sz="3800" dirty="0" smtClean="0"/>
              <a:t>In the limit, replacement is exponential</a:t>
            </a:r>
            <a:endParaRPr lang="en-US" sz="3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39</a:t>
            </a:fld>
            <a:endParaRPr lang="en-US"/>
          </a:p>
        </p:txBody>
      </p:sp>
      <p:grpSp>
        <p:nvGrpSpPr>
          <p:cNvPr id="128" name="Group 127"/>
          <p:cNvGrpSpPr/>
          <p:nvPr/>
        </p:nvGrpSpPr>
        <p:grpSpPr>
          <a:xfrm>
            <a:off x="5805569" y="995950"/>
            <a:ext cx="3124745" cy="3461765"/>
            <a:chOff x="4916571" y="1376950"/>
            <a:chExt cx="3124745" cy="3461765"/>
          </a:xfrm>
        </p:grpSpPr>
        <p:sp>
          <p:nvSpPr>
            <p:cNvPr id="122" name="Rectangle 121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5421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Oval 5"/>
            <p:cNvSpPr/>
            <p:nvPr/>
          </p:nvSpPr>
          <p:spPr>
            <a:xfrm>
              <a:off x="6561648" y="139746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763115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6964582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71660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Oval 9"/>
            <p:cNvSpPr/>
            <p:nvPr/>
          </p:nvSpPr>
          <p:spPr>
            <a:xfrm>
              <a:off x="7367516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/>
            <p:cNvSpPr/>
            <p:nvPr/>
          </p:nvSpPr>
          <p:spPr>
            <a:xfrm>
              <a:off x="7568983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/>
            <p:cNvSpPr/>
            <p:nvPr/>
          </p:nvSpPr>
          <p:spPr>
            <a:xfrm>
              <a:off x="77704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/>
            <p:cNvSpPr/>
            <p:nvPr/>
          </p:nvSpPr>
          <p:spPr>
            <a:xfrm>
              <a:off x="6647496" y="158314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6848963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/>
            <p:cNvSpPr/>
            <p:nvPr/>
          </p:nvSpPr>
          <p:spPr>
            <a:xfrm>
              <a:off x="7050430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72518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/>
            <p:cNvSpPr/>
            <p:nvPr/>
          </p:nvSpPr>
          <p:spPr>
            <a:xfrm>
              <a:off x="7453364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/>
            <p:cNvSpPr/>
            <p:nvPr/>
          </p:nvSpPr>
          <p:spPr>
            <a:xfrm>
              <a:off x="7654831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/>
            <p:cNvSpPr/>
            <p:nvPr/>
          </p:nvSpPr>
          <p:spPr>
            <a:xfrm>
              <a:off x="78562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/>
            <p:cNvSpPr/>
            <p:nvPr/>
          </p:nvSpPr>
          <p:spPr>
            <a:xfrm>
              <a:off x="6558760" y="177169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/>
            <p:cNvSpPr/>
            <p:nvPr/>
          </p:nvSpPr>
          <p:spPr>
            <a:xfrm>
              <a:off x="6760227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/>
            <p:cNvSpPr/>
            <p:nvPr/>
          </p:nvSpPr>
          <p:spPr>
            <a:xfrm>
              <a:off x="6961694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/>
            <p:cNvSpPr/>
            <p:nvPr/>
          </p:nvSpPr>
          <p:spPr>
            <a:xfrm>
              <a:off x="71631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/>
            <p:cNvSpPr/>
            <p:nvPr/>
          </p:nvSpPr>
          <p:spPr>
            <a:xfrm>
              <a:off x="7364628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/>
            <p:cNvSpPr/>
            <p:nvPr/>
          </p:nvSpPr>
          <p:spPr>
            <a:xfrm>
              <a:off x="7566095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/>
            <p:cNvSpPr/>
            <p:nvPr/>
          </p:nvSpPr>
          <p:spPr>
            <a:xfrm>
              <a:off x="77675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6644608" y="195737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6846075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7047542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72490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/>
            <p:cNvSpPr/>
            <p:nvPr/>
          </p:nvSpPr>
          <p:spPr>
            <a:xfrm>
              <a:off x="7450476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7651943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78534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558759" y="21377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/>
            <p:cNvSpPr/>
            <p:nvPr/>
          </p:nvSpPr>
          <p:spPr>
            <a:xfrm>
              <a:off x="6760226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val 36"/>
            <p:cNvSpPr/>
            <p:nvPr/>
          </p:nvSpPr>
          <p:spPr>
            <a:xfrm>
              <a:off x="6961693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/>
            <p:cNvSpPr/>
            <p:nvPr/>
          </p:nvSpPr>
          <p:spPr>
            <a:xfrm>
              <a:off x="71631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Oval 38"/>
            <p:cNvSpPr/>
            <p:nvPr/>
          </p:nvSpPr>
          <p:spPr>
            <a:xfrm>
              <a:off x="7364627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Oval 39"/>
            <p:cNvSpPr/>
            <p:nvPr/>
          </p:nvSpPr>
          <p:spPr>
            <a:xfrm>
              <a:off x="7566094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/>
            <p:cNvSpPr/>
            <p:nvPr/>
          </p:nvSpPr>
          <p:spPr>
            <a:xfrm>
              <a:off x="77675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/>
            <p:cNvSpPr/>
            <p:nvPr/>
          </p:nvSpPr>
          <p:spPr>
            <a:xfrm>
              <a:off x="6644607" y="231783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/>
            <p:cNvSpPr/>
            <p:nvPr/>
          </p:nvSpPr>
          <p:spPr>
            <a:xfrm>
              <a:off x="6846074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/>
            <p:cNvSpPr/>
            <p:nvPr/>
          </p:nvSpPr>
          <p:spPr>
            <a:xfrm>
              <a:off x="7047541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/>
            <p:cNvSpPr/>
            <p:nvPr/>
          </p:nvSpPr>
          <p:spPr>
            <a:xfrm>
              <a:off x="72490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Oval 45"/>
            <p:cNvSpPr/>
            <p:nvPr/>
          </p:nvSpPr>
          <p:spPr>
            <a:xfrm>
              <a:off x="7450475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Oval 46"/>
            <p:cNvSpPr/>
            <p:nvPr/>
          </p:nvSpPr>
          <p:spPr>
            <a:xfrm>
              <a:off x="7651942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/>
            <p:cNvSpPr/>
            <p:nvPr/>
          </p:nvSpPr>
          <p:spPr>
            <a:xfrm>
              <a:off x="78534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/>
            <p:cNvSpPr/>
            <p:nvPr/>
          </p:nvSpPr>
          <p:spPr>
            <a:xfrm>
              <a:off x="6555871" y="249528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/>
            <p:cNvSpPr/>
            <p:nvPr/>
          </p:nvSpPr>
          <p:spPr>
            <a:xfrm>
              <a:off x="6757338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/>
            <p:cNvSpPr/>
            <p:nvPr/>
          </p:nvSpPr>
          <p:spPr>
            <a:xfrm>
              <a:off x="6958805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Oval 51"/>
            <p:cNvSpPr/>
            <p:nvPr/>
          </p:nvSpPr>
          <p:spPr>
            <a:xfrm>
              <a:off x="71602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/>
            <p:cNvSpPr/>
            <p:nvPr/>
          </p:nvSpPr>
          <p:spPr>
            <a:xfrm>
              <a:off x="7361739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Oval 53"/>
            <p:cNvSpPr/>
            <p:nvPr/>
          </p:nvSpPr>
          <p:spPr>
            <a:xfrm>
              <a:off x="7563206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/>
            <p:cNvSpPr/>
            <p:nvPr/>
          </p:nvSpPr>
          <p:spPr>
            <a:xfrm>
              <a:off x="77646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/>
            <p:cNvSpPr/>
            <p:nvPr/>
          </p:nvSpPr>
          <p:spPr>
            <a:xfrm>
              <a:off x="6641719" y="26809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/>
            <p:cNvSpPr/>
            <p:nvPr/>
          </p:nvSpPr>
          <p:spPr>
            <a:xfrm>
              <a:off x="6843186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Oval 57"/>
            <p:cNvSpPr/>
            <p:nvPr/>
          </p:nvSpPr>
          <p:spPr>
            <a:xfrm>
              <a:off x="7044653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Oval 58"/>
            <p:cNvSpPr/>
            <p:nvPr/>
          </p:nvSpPr>
          <p:spPr>
            <a:xfrm>
              <a:off x="72461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/>
            <p:cNvSpPr/>
            <p:nvPr/>
          </p:nvSpPr>
          <p:spPr>
            <a:xfrm>
              <a:off x="7447587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/>
            <p:cNvSpPr/>
            <p:nvPr/>
          </p:nvSpPr>
          <p:spPr>
            <a:xfrm>
              <a:off x="7649054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Oval 61"/>
            <p:cNvSpPr/>
            <p:nvPr/>
          </p:nvSpPr>
          <p:spPr>
            <a:xfrm>
              <a:off x="78505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544053" y="3341452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/>
            <p:cNvSpPr/>
            <p:nvPr/>
          </p:nvSpPr>
          <p:spPr>
            <a:xfrm>
              <a:off x="6563530" y="33619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/>
            <p:cNvSpPr/>
            <p:nvPr/>
          </p:nvSpPr>
          <p:spPr>
            <a:xfrm>
              <a:off x="6764997" y="336464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Oval 65"/>
            <p:cNvSpPr/>
            <p:nvPr/>
          </p:nvSpPr>
          <p:spPr>
            <a:xfrm>
              <a:off x="6966464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Oval 66"/>
            <p:cNvSpPr/>
            <p:nvPr/>
          </p:nvSpPr>
          <p:spPr>
            <a:xfrm>
              <a:off x="7167931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/>
            <p:cNvSpPr/>
            <p:nvPr/>
          </p:nvSpPr>
          <p:spPr>
            <a:xfrm>
              <a:off x="7369398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7570865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772331" y="336731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649378" y="354764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Oval 71"/>
            <p:cNvSpPr/>
            <p:nvPr/>
          </p:nvSpPr>
          <p:spPr>
            <a:xfrm>
              <a:off x="6850845" y="355031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7052312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53779" y="355298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7455246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Oval 75"/>
            <p:cNvSpPr/>
            <p:nvPr/>
          </p:nvSpPr>
          <p:spPr>
            <a:xfrm>
              <a:off x="7656713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Oval 76"/>
            <p:cNvSpPr/>
            <p:nvPr/>
          </p:nvSpPr>
          <p:spPr>
            <a:xfrm>
              <a:off x="7858179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Oval 77"/>
            <p:cNvSpPr/>
            <p:nvPr/>
          </p:nvSpPr>
          <p:spPr>
            <a:xfrm>
              <a:off x="6560642" y="373619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Oval 78"/>
            <p:cNvSpPr/>
            <p:nvPr/>
          </p:nvSpPr>
          <p:spPr>
            <a:xfrm>
              <a:off x="6762109" y="37388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/>
            <p:cNvSpPr/>
            <p:nvPr/>
          </p:nvSpPr>
          <p:spPr>
            <a:xfrm>
              <a:off x="6963576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/>
            <p:cNvSpPr/>
            <p:nvPr/>
          </p:nvSpPr>
          <p:spPr>
            <a:xfrm>
              <a:off x="71650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Oval 81"/>
            <p:cNvSpPr/>
            <p:nvPr/>
          </p:nvSpPr>
          <p:spPr>
            <a:xfrm>
              <a:off x="7366510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Oval 82"/>
            <p:cNvSpPr/>
            <p:nvPr/>
          </p:nvSpPr>
          <p:spPr>
            <a:xfrm>
              <a:off x="7567977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/>
            <p:cNvSpPr/>
            <p:nvPr/>
          </p:nvSpPr>
          <p:spPr>
            <a:xfrm>
              <a:off x="77694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/>
            <p:cNvSpPr/>
            <p:nvPr/>
          </p:nvSpPr>
          <p:spPr>
            <a:xfrm>
              <a:off x="6646490" y="392187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Oval 85"/>
            <p:cNvSpPr/>
            <p:nvPr/>
          </p:nvSpPr>
          <p:spPr>
            <a:xfrm>
              <a:off x="6847957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Oval 86"/>
            <p:cNvSpPr/>
            <p:nvPr/>
          </p:nvSpPr>
          <p:spPr>
            <a:xfrm>
              <a:off x="7049424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/>
            <p:cNvSpPr/>
            <p:nvPr/>
          </p:nvSpPr>
          <p:spPr>
            <a:xfrm>
              <a:off x="72508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Oval 88"/>
            <p:cNvSpPr/>
            <p:nvPr/>
          </p:nvSpPr>
          <p:spPr>
            <a:xfrm>
              <a:off x="7452358" y="3924542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Oval 89"/>
            <p:cNvSpPr/>
            <p:nvPr/>
          </p:nvSpPr>
          <p:spPr>
            <a:xfrm>
              <a:off x="7653825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Oval 90"/>
            <p:cNvSpPr/>
            <p:nvPr/>
          </p:nvSpPr>
          <p:spPr>
            <a:xfrm>
              <a:off x="78552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/>
            <p:cNvSpPr/>
            <p:nvPr/>
          </p:nvSpPr>
          <p:spPr>
            <a:xfrm>
              <a:off x="6560641" y="41022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Oval 92"/>
            <p:cNvSpPr/>
            <p:nvPr/>
          </p:nvSpPr>
          <p:spPr>
            <a:xfrm>
              <a:off x="6762108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Oval 93"/>
            <p:cNvSpPr/>
            <p:nvPr/>
          </p:nvSpPr>
          <p:spPr>
            <a:xfrm>
              <a:off x="6963575" y="41048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Oval 94"/>
            <p:cNvSpPr/>
            <p:nvPr/>
          </p:nvSpPr>
          <p:spPr>
            <a:xfrm>
              <a:off x="7165042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Oval 95"/>
            <p:cNvSpPr/>
            <p:nvPr/>
          </p:nvSpPr>
          <p:spPr>
            <a:xfrm>
              <a:off x="7366509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96"/>
            <p:cNvSpPr/>
            <p:nvPr/>
          </p:nvSpPr>
          <p:spPr>
            <a:xfrm>
              <a:off x="7567976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Oval 97"/>
            <p:cNvSpPr/>
            <p:nvPr/>
          </p:nvSpPr>
          <p:spPr>
            <a:xfrm>
              <a:off x="7769442" y="410754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Oval 98"/>
            <p:cNvSpPr/>
            <p:nvPr/>
          </p:nvSpPr>
          <p:spPr>
            <a:xfrm>
              <a:off x="6646489" y="428233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Oval 99"/>
            <p:cNvSpPr/>
            <p:nvPr/>
          </p:nvSpPr>
          <p:spPr>
            <a:xfrm>
              <a:off x="6847956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1" name="Oval 100"/>
            <p:cNvSpPr/>
            <p:nvPr/>
          </p:nvSpPr>
          <p:spPr>
            <a:xfrm>
              <a:off x="7049423" y="428500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2" name="Oval 101"/>
            <p:cNvSpPr/>
            <p:nvPr/>
          </p:nvSpPr>
          <p:spPr>
            <a:xfrm>
              <a:off x="72508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" name="Oval 102"/>
            <p:cNvSpPr/>
            <p:nvPr/>
          </p:nvSpPr>
          <p:spPr>
            <a:xfrm>
              <a:off x="7452357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/>
            <p:cNvSpPr/>
            <p:nvPr/>
          </p:nvSpPr>
          <p:spPr>
            <a:xfrm>
              <a:off x="7653824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" name="Oval 104"/>
            <p:cNvSpPr/>
            <p:nvPr/>
          </p:nvSpPr>
          <p:spPr>
            <a:xfrm>
              <a:off x="78552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Oval 105"/>
            <p:cNvSpPr/>
            <p:nvPr/>
          </p:nvSpPr>
          <p:spPr>
            <a:xfrm>
              <a:off x="6557753" y="445979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Oval 106"/>
            <p:cNvSpPr/>
            <p:nvPr/>
          </p:nvSpPr>
          <p:spPr>
            <a:xfrm>
              <a:off x="6759220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/>
            <p:cNvSpPr/>
            <p:nvPr/>
          </p:nvSpPr>
          <p:spPr>
            <a:xfrm>
              <a:off x="6960687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" name="Oval 108"/>
            <p:cNvSpPr/>
            <p:nvPr/>
          </p:nvSpPr>
          <p:spPr>
            <a:xfrm>
              <a:off x="71621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" name="Oval 109"/>
            <p:cNvSpPr/>
            <p:nvPr/>
          </p:nvSpPr>
          <p:spPr>
            <a:xfrm>
              <a:off x="7363621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1" name="Oval 110"/>
            <p:cNvSpPr/>
            <p:nvPr/>
          </p:nvSpPr>
          <p:spPr>
            <a:xfrm>
              <a:off x="7565088" y="4465130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2" name="Oval 111"/>
            <p:cNvSpPr/>
            <p:nvPr/>
          </p:nvSpPr>
          <p:spPr>
            <a:xfrm>
              <a:off x="77665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3" name="Oval 112"/>
            <p:cNvSpPr/>
            <p:nvPr/>
          </p:nvSpPr>
          <p:spPr>
            <a:xfrm>
              <a:off x="6643601" y="46454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4" name="Oval 113"/>
            <p:cNvSpPr/>
            <p:nvPr/>
          </p:nvSpPr>
          <p:spPr>
            <a:xfrm>
              <a:off x="6845068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Oval 114"/>
            <p:cNvSpPr/>
            <p:nvPr/>
          </p:nvSpPr>
          <p:spPr>
            <a:xfrm>
              <a:off x="7046535" y="464813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6" name="Oval 115"/>
            <p:cNvSpPr/>
            <p:nvPr/>
          </p:nvSpPr>
          <p:spPr>
            <a:xfrm>
              <a:off x="7248002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7" name="Oval 116"/>
            <p:cNvSpPr/>
            <p:nvPr/>
          </p:nvSpPr>
          <p:spPr>
            <a:xfrm>
              <a:off x="7449469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8" name="Oval 117"/>
            <p:cNvSpPr/>
            <p:nvPr/>
          </p:nvSpPr>
          <p:spPr>
            <a:xfrm>
              <a:off x="7650936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Oval 118"/>
            <p:cNvSpPr/>
            <p:nvPr/>
          </p:nvSpPr>
          <p:spPr>
            <a:xfrm>
              <a:off x="7852402" y="465080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49165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rgbClr val="008000">
                <a:alpha val="25000"/>
              </a:srgb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0" name="Picture 129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2998" y="3378200"/>
              <a:ext cx="1397000" cy="292100"/>
            </a:xfrm>
            <a:prstGeom prst="rect">
              <a:avLst/>
            </a:prstGeom>
          </p:spPr>
        </p:pic>
        <p:pic>
          <p:nvPicPr>
            <p:cNvPr id="131" name="Picture 130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9349" y="1409701"/>
              <a:ext cx="812800" cy="292100"/>
            </a:xfrm>
            <a:prstGeom prst="rect">
              <a:avLst/>
            </a:prstGeom>
          </p:spPr>
        </p:pic>
        <p:sp>
          <p:nvSpPr>
            <p:cNvPr id="132" name="TextBox 131"/>
            <p:cNvSpPr txBox="1"/>
            <p:nvPr/>
          </p:nvSpPr>
          <p:spPr>
            <a:xfrm>
              <a:off x="4931836" y="2889253"/>
              <a:ext cx="30797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Helvetica Light"/>
                  <a:cs typeface="Helvetica Light"/>
                </a:rPr>
                <a:t>spray   </a:t>
              </a:r>
              <a:r>
                <a:rPr lang="en-US" b="1" dirty="0" smtClean="0">
                  <a:solidFill>
                    <a:srgbClr val="008000"/>
                  </a:solidFill>
                  <a:latin typeface="Helvetica Light"/>
                  <a:cs typeface="Helvetica Light"/>
                </a:rPr>
                <a:t>  </a:t>
              </a:r>
              <a:r>
                <a:rPr lang="en-US" dirty="0" smtClean="0">
                  <a:latin typeface="Helvetica Light"/>
                  <a:cs typeface="Helvetica Light"/>
                </a:rPr>
                <a:t>for     seconds</a:t>
              </a:r>
            </a:p>
          </p:txBody>
        </p:sp>
        <p:pic>
          <p:nvPicPr>
            <p:cNvPr id="133" name="Picture 132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4549" y="2976033"/>
              <a:ext cx="228600" cy="215900"/>
            </a:xfrm>
            <a:prstGeom prst="rect">
              <a:avLst/>
            </a:prstGeom>
          </p:spPr>
        </p:pic>
        <p:pic>
          <p:nvPicPr>
            <p:cNvPr id="123" name="Picture 122" descr="latex-image-1.pd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5148" y="2978150"/>
              <a:ext cx="203200" cy="203200"/>
            </a:xfrm>
            <a:prstGeom prst="rect">
              <a:avLst/>
            </a:prstGeom>
          </p:spPr>
        </p:pic>
      </p:grpSp>
      <p:pic>
        <p:nvPicPr>
          <p:cNvPr id="134" name="Picture 133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54" y="2206975"/>
            <a:ext cx="50038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7170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33597"/>
            <a:ext cx="8543636" cy="524280"/>
          </a:xfrm>
        </p:spPr>
        <p:txBody>
          <a:bodyPr>
            <a:noAutofit/>
          </a:bodyPr>
          <a:lstStyle/>
          <a:p>
            <a:r>
              <a:rPr lang="en-US" sz="3800" dirty="0" smtClean="0"/>
              <a:t>In the limit, replacement is exponential</a:t>
            </a:r>
            <a:endParaRPr lang="en-US" sz="3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40</a:t>
            </a:fld>
            <a:endParaRPr lang="en-US"/>
          </a:p>
        </p:txBody>
      </p:sp>
      <p:grpSp>
        <p:nvGrpSpPr>
          <p:cNvPr id="128" name="Group 127"/>
          <p:cNvGrpSpPr/>
          <p:nvPr/>
        </p:nvGrpSpPr>
        <p:grpSpPr>
          <a:xfrm>
            <a:off x="5805569" y="995950"/>
            <a:ext cx="3124745" cy="3461765"/>
            <a:chOff x="4916571" y="1376950"/>
            <a:chExt cx="3124745" cy="3461765"/>
          </a:xfrm>
        </p:grpSpPr>
        <p:sp>
          <p:nvSpPr>
            <p:cNvPr id="122" name="Rectangle 121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5421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Oval 5"/>
            <p:cNvSpPr/>
            <p:nvPr/>
          </p:nvSpPr>
          <p:spPr>
            <a:xfrm>
              <a:off x="6561648" y="139746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763115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6964582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71660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Oval 9"/>
            <p:cNvSpPr/>
            <p:nvPr/>
          </p:nvSpPr>
          <p:spPr>
            <a:xfrm>
              <a:off x="7367516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/>
            <p:cNvSpPr/>
            <p:nvPr/>
          </p:nvSpPr>
          <p:spPr>
            <a:xfrm>
              <a:off x="7568983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/>
            <p:cNvSpPr/>
            <p:nvPr/>
          </p:nvSpPr>
          <p:spPr>
            <a:xfrm>
              <a:off x="77704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/>
            <p:cNvSpPr/>
            <p:nvPr/>
          </p:nvSpPr>
          <p:spPr>
            <a:xfrm>
              <a:off x="6647496" y="158314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6848963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/>
            <p:cNvSpPr/>
            <p:nvPr/>
          </p:nvSpPr>
          <p:spPr>
            <a:xfrm>
              <a:off x="7050430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72518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/>
            <p:cNvSpPr/>
            <p:nvPr/>
          </p:nvSpPr>
          <p:spPr>
            <a:xfrm>
              <a:off x="7453364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/>
            <p:cNvSpPr/>
            <p:nvPr/>
          </p:nvSpPr>
          <p:spPr>
            <a:xfrm>
              <a:off x="7654831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/>
            <p:cNvSpPr/>
            <p:nvPr/>
          </p:nvSpPr>
          <p:spPr>
            <a:xfrm>
              <a:off x="78562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/>
            <p:cNvSpPr/>
            <p:nvPr/>
          </p:nvSpPr>
          <p:spPr>
            <a:xfrm>
              <a:off x="6558760" y="177169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/>
            <p:cNvSpPr/>
            <p:nvPr/>
          </p:nvSpPr>
          <p:spPr>
            <a:xfrm>
              <a:off x="6760227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/>
            <p:cNvSpPr/>
            <p:nvPr/>
          </p:nvSpPr>
          <p:spPr>
            <a:xfrm>
              <a:off x="6961694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/>
            <p:cNvSpPr/>
            <p:nvPr/>
          </p:nvSpPr>
          <p:spPr>
            <a:xfrm>
              <a:off x="71631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/>
            <p:cNvSpPr/>
            <p:nvPr/>
          </p:nvSpPr>
          <p:spPr>
            <a:xfrm>
              <a:off x="7364628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/>
            <p:cNvSpPr/>
            <p:nvPr/>
          </p:nvSpPr>
          <p:spPr>
            <a:xfrm>
              <a:off x="7566095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/>
            <p:cNvSpPr/>
            <p:nvPr/>
          </p:nvSpPr>
          <p:spPr>
            <a:xfrm>
              <a:off x="77675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6644608" y="195737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6846075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7047542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72490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/>
            <p:cNvSpPr/>
            <p:nvPr/>
          </p:nvSpPr>
          <p:spPr>
            <a:xfrm>
              <a:off x="7450476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7651943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78534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558759" y="21377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/>
            <p:cNvSpPr/>
            <p:nvPr/>
          </p:nvSpPr>
          <p:spPr>
            <a:xfrm>
              <a:off x="6760226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val 36"/>
            <p:cNvSpPr/>
            <p:nvPr/>
          </p:nvSpPr>
          <p:spPr>
            <a:xfrm>
              <a:off x="6961693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/>
            <p:cNvSpPr/>
            <p:nvPr/>
          </p:nvSpPr>
          <p:spPr>
            <a:xfrm>
              <a:off x="71631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Oval 38"/>
            <p:cNvSpPr/>
            <p:nvPr/>
          </p:nvSpPr>
          <p:spPr>
            <a:xfrm>
              <a:off x="7364627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Oval 39"/>
            <p:cNvSpPr/>
            <p:nvPr/>
          </p:nvSpPr>
          <p:spPr>
            <a:xfrm>
              <a:off x="7566094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/>
            <p:cNvSpPr/>
            <p:nvPr/>
          </p:nvSpPr>
          <p:spPr>
            <a:xfrm>
              <a:off x="77675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/>
            <p:cNvSpPr/>
            <p:nvPr/>
          </p:nvSpPr>
          <p:spPr>
            <a:xfrm>
              <a:off x="6644607" y="231783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/>
            <p:cNvSpPr/>
            <p:nvPr/>
          </p:nvSpPr>
          <p:spPr>
            <a:xfrm>
              <a:off x="6846074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/>
            <p:cNvSpPr/>
            <p:nvPr/>
          </p:nvSpPr>
          <p:spPr>
            <a:xfrm>
              <a:off x="7047541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/>
            <p:cNvSpPr/>
            <p:nvPr/>
          </p:nvSpPr>
          <p:spPr>
            <a:xfrm>
              <a:off x="72490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Oval 45"/>
            <p:cNvSpPr/>
            <p:nvPr/>
          </p:nvSpPr>
          <p:spPr>
            <a:xfrm>
              <a:off x="7450475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Oval 46"/>
            <p:cNvSpPr/>
            <p:nvPr/>
          </p:nvSpPr>
          <p:spPr>
            <a:xfrm>
              <a:off x="7651942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/>
            <p:cNvSpPr/>
            <p:nvPr/>
          </p:nvSpPr>
          <p:spPr>
            <a:xfrm>
              <a:off x="78534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/>
            <p:cNvSpPr/>
            <p:nvPr/>
          </p:nvSpPr>
          <p:spPr>
            <a:xfrm>
              <a:off x="6555871" y="249528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/>
            <p:cNvSpPr/>
            <p:nvPr/>
          </p:nvSpPr>
          <p:spPr>
            <a:xfrm>
              <a:off x="6757338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/>
            <p:cNvSpPr/>
            <p:nvPr/>
          </p:nvSpPr>
          <p:spPr>
            <a:xfrm>
              <a:off x="6958805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Oval 51"/>
            <p:cNvSpPr/>
            <p:nvPr/>
          </p:nvSpPr>
          <p:spPr>
            <a:xfrm>
              <a:off x="71602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/>
            <p:cNvSpPr/>
            <p:nvPr/>
          </p:nvSpPr>
          <p:spPr>
            <a:xfrm>
              <a:off x="7361739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Oval 53"/>
            <p:cNvSpPr/>
            <p:nvPr/>
          </p:nvSpPr>
          <p:spPr>
            <a:xfrm>
              <a:off x="7563206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/>
            <p:cNvSpPr/>
            <p:nvPr/>
          </p:nvSpPr>
          <p:spPr>
            <a:xfrm>
              <a:off x="77646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/>
            <p:cNvSpPr/>
            <p:nvPr/>
          </p:nvSpPr>
          <p:spPr>
            <a:xfrm>
              <a:off x="6641719" y="26809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/>
            <p:cNvSpPr/>
            <p:nvPr/>
          </p:nvSpPr>
          <p:spPr>
            <a:xfrm>
              <a:off x="6843186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Oval 57"/>
            <p:cNvSpPr/>
            <p:nvPr/>
          </p:nvSpPr>
          <p:spPr>
            <a:xfrm>
              <a:off x="7044653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Oval 58"/>
            <p:cNvSpPr/>
            <p:nvPr/>
          </p:nvSpPr>
          <p:spPr>
            <a:xfrm>
              <a:off x="72461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/>
            <p:cNvSpPr/>
            <p:nvPr/>
          </p:nvSpPr>
          <p:spPr>
            <a:xfrm>
              <a:off x="7447587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/>
            <p:cNvSpPr/>
            <p:nvPr/>
          </p:nvSpPr>
          <p:spPr>
            <a:xfrm>
              <a:off x="7649054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Oval 61"/>
            <p:cNvSpPr/>
            <p:nvPr/>
          </p:nvSpPr>
          <p:spPr>
            <a:xfrm>
              <a:off x="78505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544053" y="3341452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/>
            <p:cNvSpPr/>
            <p:nvPr/>
          </p:nvSpPr>
          <p:spPr>
            <a:xfrm>
              <a:off x="6563530" y="33619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/>
            <p:cNvSpPr/>
            <p:nvPr/>
          </p:nvSpPr>
          <p:spPr>
            <a:xfrm>
              <a:off x="6764997" y="336464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Oval 65"/>
            <p:cNvSpPr/>
            <p:nvPr/>
          </p:nvSpPr>
          <p:spPr>
            <a:xfrm>
              <a:off x="6966464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Oval 66"/>
            <p:cNvSpPr/>
            <p:nvPr/>
          </p:nvSpPr>
          <p:spPr>
            <a:xfrm>
              <a:off x="7167931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/>
            <p:cNvSpPr/>
            <p:nvPr/>
          </p:nvSpPr>
          <p:spPr>
            <a:xfrm>
              <a:off x="7369398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7570865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772331" y="336731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649378" y="354764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Oval 71"/>
            <p:cNvSpPr/>
            <p:nvPr/>
          </p:nvSpPr>
          <p:spPr>
            <a:xfrm>
              <a:off x="6850845" y="355031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7052312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53779" y="355298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7455246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Oval 75"/>
            <p:cNvSpPr/>
            <p:nvPr/>
          </p:nvSpPr>
          <p:spPr>
            <a:xfrm>
              <a:off x="7656713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Oval 76"/>
            <p:cNvSpPr/>
            <p:nvPr/>
          </p:nvSpPr>
          <p:spPr>
            <a:xfrm>
              <a:off x="7858179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Oval 77"/>
            <p:cNvSpPr/>
            <p:nvPr/>
          </p:nvSpPr>
          <p:spPr>
            <a:xfrm>
              <a:off x="6560642" y="373619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Oval 78"/>
            <p:cNvSpPr/>
            <p:nvPr/>
          </p:nvSpPr>
          <p:spPr>
            <a:xfrm>
              <a:off x="6762109" y="37388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/>
            <p:cNvSpPr/>
            <p:nvPr/>
          </p:nvSpPr>
          <p:spPr>
            <a:xfrm>
              <a:off x="6963576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/>
            <p:cNvSpPr/>
            <p:nvPr/>
          </p:nvSpPr>
          <p:spPr>
            <a:xfrm>
              <a:off x="71650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Oval 81"/>
            <p:cNvSpPr/>
            <p:nvPr/>
          </p:nvSpPr>
          <p:spPr>
            <a:xfrm>
              <a:off x="7366510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Oval 82"/>
            <p:cNvSpPr/>
            <p:nvPr/>
          </p:nvSpPr>
          <p:spPr>
            <a:xfrm>
              <a:off x="7567977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/>
            <p:cNvSpPr/>
            <p:nvPr/>
          </p:nvSpPr>
          <p:spPr>
            <a:xfrm>
              <a:off x="77694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/>
            <p:cNvSpPr/>
            <p:nvPr/>
          </p:nvSpPr>
          <p:spPr>
            <a:xfrm>
              <a:off x="6646490" y="392187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Oval 85"/>
            <p:cNvSpPr/>
            <p:nvPr/>
          </p:nvSpPr>
          <p:spPr>
            <a:xfrm>
              <a:off x="6847957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Oval 86"/>
            <p:cNvSpPr/>
            <p:nvPr/>
          </p:nvSpPr>
          <p:spPr>
            <a:xfrm>
              <a:off x="7049424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/>
            <p:cNvSpPr/>
            <p:nvPr/>
          </p:nvSpPr>
          <p:spPr>
            <a:xfrm>
              <a:off x="72508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Oval 88"/>
            <p:cNvSpPr/>
            <p:nvPr/>
          </p:nvSpPr>
          <p:spPr>
            <a:xfrm>
              <a:off x="7452358" y="3924542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Oval 89"/>
            <p:cNvSpPr/>
            <p:nvPr/>
          </p:nvSpPr>
          <p:spPr>
            <a:xfrm>
              <a:off x="7653825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Oval 90"/>
            <p:cNvSpPr/>
            <p:nvPr/>
          </p:nvSpPr>
          <p:spPr>
            <a:xfrm>
              <a:off x="78552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/>
            <p:cNvSpPr/>
            <p:nvPr/>
          </p:nvSpPr>
          <p:spPr>
            <a:xfrm>
              <a:off x="6560641" y="41022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Oval 92"/>
            <p:cNvSpPr/>
            <p:nvPr/>
          </p:nvSpPr>
          <p:spPr>
            <a:xfrm>
              <a:off x="6762108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Oval 93"/>
            <p:cNvSpPr/>
            <p:nvPr/>
          </p:nvSpPr>
          <p:spPr>
            <a:xfrm>
              <a:off x="6963575" y="41048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Oval 94"/>
            <p:cNvSpPr/>
            <p:nvPr/>
          </p:nvSpPr>
          <p:spPr>
            <a:xfrm>
              <a:off x="7165042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Oval 95"/>
            <p:cNvSpPr/>
            <p:nvPr/>
          </p:nvSpPr>
          <p:spPr>
            <a:xfrm>
              <a:off x="7366509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96"/>
            <p:cNvSpPr/>
            <p:nvPr/>
          </p:nvSpPr>
          <p:spPr>
            <a:xfrm>
              <a:off x="7567976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Oval 97"/>
            <p:cNvSpPr/>
            <p:nvPr/>
          </p:nvSpPr>
          <p:spPr>
            <a:xfrm>
              <a:off x="7769442" y="410754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Oval 98"/>
            <p:cNvSpPr/>
            <p:nvPr/>
          </p:nvSpPr>
          <p:spPr>
            <a:xfrm>
              <a:off x="6646489" y="428233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Oval 99"/>
            <p:cNvSpPr/>
            <p:nvPr/>
          </p:nvSpPr>
          <p:spPr>
            <a:xfrm>
              <a:off x="6847956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1" name="Oval 100"/>
            <p:cNvSpPr/>
            <p:nvPr/>
          </p:nvSpPr>
          <p:spPr>
            <a:xfrm>
              <a:off x="7049423" y="428500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2" name="Oval 101"/>
            <p:cNvSpPr/>
            <p:nvPr/>
          </p:nvSpPr>
          <p:spPr>
            <a:xfrm>
              <a:off x="72508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" name="Oval 102"/>
            <p:cNvSpPr/>
            <p:nvPr/>
          </p:nvSpPr>
          <p:spPr>
            <a:xfrm>
              <a:off x="7452357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/>
            <p:cNvSpPr/>
            <p:nvPr/>
          </p:nvSpPr>
          <p:spPr>
            <a:xfrm>
              <a:off x="7653824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" name="Oval 104"/>
            <p:cNvSpPr/>
            <p:nvPr/>
          </p:nvSpPr>
          <p:spPr>
            <a:xfrm>
              <a:off x="78552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Oval 105"/>
            <p:cNvSpPr/>
            <p:nvPr/>
          </p:nvSpPr>
          <p:spPr>
            <a:xfrm>
              <a:off x="6557753" y="445979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Oval 106"/>
            <p:cNvSpPr/>
            <p:nvPr/>
          </p:nvSpPr>
          <p:spPr>
            <a:xfrm>
              <a:off x="6759220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/>
            <p:cNvSpPr/>
            <p:nvPr/>
          </p:nvSpPr>
          <p:spPr>
            <a:xfrm>
              <a:off x="6960687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" name="Oval 108"/>
            <p:cNvSpPr/>
            <p:nvPr/>
          </p:nvSpPr>
          <p:spPr>
            <a:xfrm>
              <a:off x="71621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" name="Oval 109"/>
            <p:cNvSpPr/>
            <p:nvPr/>
          </p:nvSpPr>
          <p:spPr>
            <a:xfrm>
              <a:off x="7363621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1" name="Oval 110"/>
            <p:cNvSpPr/>
            <p:nvPr/>
          </p:nvSpPr>
          <p:spPr>
            <a:xfrm>
              <a:off x="7565088" y="4465130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2" name="Oval 111"/>
            <p:cNvSpPr/>
            <p:nvPr/>
          </p:nvSpPr>
          <p:spPr>
            <a:xfrm>
              <a:off x="77665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3" name="Oval 112"/>
            <p:cNvSpPr/>
            <p:nvPr/>
          </p:nvSpPr>
          <p:spPr>
            <a:xfrm>
              <a:off x="6643601" y="46454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4" name="Oval 113"/>
            <p:cNvSpPr/>
            <p:nvPr/>
          </p:nvSpPr>
          <p:spPr>
            <a:xfrm>
              <a:off x="6845068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Oval 114"/>
            <p:cNvSpPr/>
            <p:nvPr/>
          </p:nvSpPr>
          <p:spPr>
            <a:xfrm>
              <a:off x="7046535" y="464813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6" name="Oval 115"/>
            <p:cNvSpPr/>
            <p:nvPr/>
          </p:nvSpPr>
          <p:spPr>
            <a:xfrm>
              <a:off x="7248002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7" name="Oval 116"/>
            <p:cNvSpPr/>
            <p:nvPr/>
          </p:nvSpPr>
          <p:spPr>
            <a:xfrm>
              <a:off x="7449469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8" name="Oval 117"/>
            <p:cNvSpPr/>
            <p:nvPr/>
          </p:nvSpPr>
          <p:spPr>
            <a:xfrm>
              <a:off x="7650936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Oval 118"/>
            <p:cNvSpPr/>
            <p:nvPr/>
          </p:nvSpPr>
          <p:spPr>
            <a:xfrm>
              <a:off x="7852402" y="465080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49165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rgbClr val="008000">
                <a:alpha val="25000"/>
              </a:srgb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0" name="Picture 129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2998" y="3378200"/>
              <a:ext cx="1397000" cy="292100"/>
            </a:xfrm>
            <a:prstGeom prst="rect">
              <a:avLst/>
            </a:prstGeom>
          </p:spPr>
        </p:pic>
        <p:pic>
          <p:nvPicPr>
            <p:cNvPr id="131" name="Picture 130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9349" y="1409701"/>
              <a:ext cx="812800" cy="292100"/>
            </a:xfrm>
            <a:prstGeom prst="rect">
              <a:avLst/>
            </a:prstGeom>
          </p:spPr>
        </p:pic>
        <p:sp>
          <p:nvSpPr>
            <p:cNvPr id="132" name="TextBox 131"/>
            <p:cNvSpPr txBox="1"/>
            <p:nvPr/>
          </p:nvSpPr>
          <p:spPr>
            <a:xfrm>
              <a:off x="4931836" y="2889253"/>
              <a:ext cx="30797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Helvetica Light"/>
                  <a:cs typeface="Helvetica Light"/>
                </a:rPr>
                <a:t>spray   </a:t>
              </a:r>
              <a:r>
                <a:rPr lang="en-US" b="1" dirty="0" smtClean="0">
                  <a:solidFill>
                    <a:srgbClr val="008000"/>
                  </a:solidFill>
                  <a:latin typeface="Helvetica Light"/>
                  <a:cs typeface="Helvetica Light"/>
                </a:rPr>
                <a:t>  </a:t>
              </a:r>
              <a:r>
                <a:rPr lang="en-US" dirty="0" smtClean="0">
                  <a:latin typeface="Helvetica Light"/>
                  <a:cs typeface="Helvetica Light"/>
                </a:rPr>
                <a:t>for     seconds</a:t>
              </a:r>
            </a:p>
          </p:txBody>
        </p:sp>
        <p:pic>
          <p:nvPicPr>
            <p:cNvPr id="133" name="Picture 132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4549" y="2976033"/>
              <a:ext cx="228600" cy="215900"/>
            </a:xfrm>
            <a:prstGeom prst="rect">
              <a:avLst/>
            </a:prstGeom>
          </p:spPr>
        </p:pic>
        <p:pic>
          <p:nvPicPr>
            <p:cNvPr id="123" name="Picture 122" descr="latex-image-1.pd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5148" y="2978150"/>
              <a:ext cx="203200" cy="203200"/>
            </a:xfrm>
            <a:prstGeom prst="rect">
              <a:avLst/>
            </a:prstGeom>
          </p:spPr>
        </p:pic>
      </p:grpSp>
      <p:pic>
        <p:nvPicPr>
          <p:cNvPr id="134" name="Picture 133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222" y="2206981"/>
            <a:ext cx="3403600" cy="609600"/>
          </a:xfrm>
          <a:prstGeom prst="rect">
            <a:avLst/>
          </a:prstGeom>
        </p:spPr>
      </p:pic>
      <p:sp>
        <p:nvSpPr>
          <p:cNvPr id="135" name="Right Arrow 134"/>
          <p:cNvSpPr/>
          <p:nvPr/>
        </p:nvSpPr>
        <p:spPr>
          <a:xfrm rot="5400000">
            <a:off x="2585651" y="3050205"/>
            <a:ext cx="897196" cy="417286"/>
          </a:xfrm>
          <a:prstGeom prst="rightArrow">
            <a:avLst/>
          </a:prstGeom>
          <a:solidFill>
            <a:srgbClr val="008000">
              <a:alpha val="25000"/>
            </a:srgb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179703" y="3000963"/>
            <a:ext cx="151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simple ODE</a:t>
            </a:r>
          </a:p>
        </p:txBody>
      </p:sp>
    </p:spTree>
    <p:extLst>
      <p:ext uri="{BB962C8B-B14F-4D97-AF65-F5344CB8AC3E}">
        <p14:creationId xmlns:p14="http://schemas.microsoft.com/office/powerpoint/2010/main" val="14055257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33597"/>
            <a:ext cx="8543636" cy="524280"/>
          </a:xfrm>
        </p:spPr>
        <p:txBody>
          <a:bodyPr>
            <a:noAutofit/>
          </a:bodyPr>
          <a:lstStyle/>
          <a:p>
            <a:r>
              <a:rPr lang="en-US" sz="3800" dirty="0" smtClean="0"/>
              <a:t>In the limit, replacement is exponential</a:t>
            </a:r>
            <a:endParaRPr lang="en-US" sz="3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41</a:t>
            </a:fld>
            <a:endParaRPr lang="en-US"/>
          </a:p>
        </p:txBody>
      </p:sp>
      <p:grpSp>
        <p:nvGrpSpPr>
          <p:cNvPr id="128" name="Group 127"/>
          <p:cNvGrpSpPr/>
          <p:nvPr/>
        </p:nvGrpSpPr>
        <p:grpSpPr>
          <a:xfrm>
            <a:off x="5805569" y="995950"/>
            <a:ext cx="3124745" cy="3461765"/>
            <a:chOff x="4916571" y="1376950"/>
            <a:chExt cx="3124745" cy="3461765"/>
          </a:xfrm>
        </p:grpSpPr>
        <p:sp>
          <p:nvSpPr>
            <p:cNvPr id="122" name="Rectangle 121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5421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Oval 5"/>
            <p:cNvSpPr/>
            <p:nvPr/>
          </p:nvSpPr>
          <p:spPr>
            <a:xfrm>
              <a:off x="6561648" y="139746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763115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6964582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71660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Oval 9"/>
            <p:cNvSpPr/>
            <p:nvPr/>
          </p:nvSpPr>
          <p:spPr>
            <a:xfrm>
              <a:off x="7367516" y="140013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/>
            <p:cNvSpPr/>
            <p:nvPr/>
          </p:nvSpPr>
          <p:spPr>
            <a:xfrm>
              <a:off x="7568983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/>
            <p:cNvSpPr/>
            <p:nvPr/>
          </p:nvSpPr>
          <p:spPr>
            <a:xfrm>
              <a:off x="7770449" y="1402809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/>
            <p:cNvSpPr/>
            <p:nvPr/>
          </p:nvSpPr>
          <p:spPr>
            <a:xfrm>
              <a:off x="6647496" y="158314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6848963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/>
            <p:cNvSpPr/>
            <p:nvPr/>
          </p:nvSpPr>
          <p:spPr>
            <a:xfrm>
              <a:off x="7050430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72518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/>
            <p:cNvSpPr/>
            <p:nvPr/>
          </p:nvSpPr>
          <p:spPr>
            <a:xfrm>
              <a:off x="7453364" y="158581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/>
            <p:cNvSpPr/>
            <p:nvPr/>
          </p:nvSpPr>
          <p:spPr>
            <a:xfrm>
              <a:off x="7654831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/>
            <p:cNvSpPr/>
            <p:nvPr/>
          </p:nvSpPr>
          <p:spPr>
            <a:xfrm>
              <a:off x="7856297" y="1588485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/>
            <p:cNvSpPr/>
            <p:nvPr/>
          </p:nvSpPr>
          <p:spPr>
            <a:xfrm>
              <a:off x="6558760" y="177169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/>
            <p:cNvSpPr/>
            <p:nvPr/>
          </p:nvSpPr>
          <p:spPr>
            <a:xfrm>
              <a:off x="6760227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/>
            <p:cNvSpPr/>
            <p:nvPr/>
          </p:nvSpPr>
          <p:spPr>
            <a:xfrm>
              <a:off x="6961694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/>
            <p:cNvSpPr/>
            <p:nvPr/>
          </p:nvSpPr>
          <p:spPr>
            <a:xfrm>
              <a:off x="71631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/>
            <p:cNvSpPr/>
            <p:nvPr/>
          </p:nvSpPr>
          <p:spPr>
            <a:xfrm>
              <a:off x="7364628" y="17743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/>
            <p:cNvSpPr/>
            <p:nvPr/>
          </p:nvSpPr>
          <p:spPr>
            <a:xfrm>
              <a:off x="7566095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/>
            <p:cNvSpPr/>
            <p:nvPr/>
          </p:nvSpPr>
          <p:spPr>
            <a:xfrm>
              <a:off x="7767561" y="17770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6644608" y="195737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6846075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7047542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72490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/>
            <p:cNvSpPr/>
            <p:nvPr/>
          </p:nvSpPr>
          <p:spPr>
            <a:xfrm>
              <a:off x="7450476" y="196004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7651943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7853409" y="196271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558759" y="21377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/>
            <p:cNvSpPr/>
            <p:nvPr/>
          </p:nvSpPr>
          <p:spPr>
            <a:xfrm>
              <a:off x="6760226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val 36"/>
            <p:cNvSpPr/>
            <p:nvPr/>
          </p:nvSpPr>
          <p:spPr>
            <a:xfrm>
              <a:off x="6961693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/>
            <p:cNvSpPr/>
            <p:nvPr/>
          </p:nvSpPr>
          <p:spPr>
            <a:xfrm>
              <a:off x="71631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Oval 38"/>
            <p:cNvSpPr/>
            <p:nvPr/>
          </p:nvSpPr>
          <p:spPr>
            <a:xfrm>
              <a:off x="7364627" y="21403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Oval 39"/>
            <p:cNvSpPr/>
            <p:nvPr/>
          </p:nvSpPr>
          <p:spPr>
            <a:xfrm>
              <a:off x="7566094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/>
            <p:cNvSpPr/>
            <p:nvPr/>
          </p:nvSpPr>
          <p:spPr>
            <a:xfrm>
              <a:off x="7767560" y="21430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/>
            <p:cNvSpPr/>
            <p:nvPr/>
          </p:nvSpPr>
          <p:spPr>
            <a:xfrm>
              <a:off x="6644607" y="231783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/>
            <p:cNvSpPr/>
            <p:nvPr/>
          </p:nvSpPr>
          <p:spPr>
            <a:xfrm>
              <a:off x="6846074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/>
            <p:cNvSpPr/>
            <p:nvPr/>
          </p:nvSpPr>
          <p:spPr>
            <a:xfrm>
              <a:off x="7047541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/>
            <p:cNvSpPr/>
            <p:nvPr/>
          </p:nvSpPr>
          <p:spPr>
            <a:xfrm>
              <a:off x="72490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Oval 45"/>
            <p:cNvSpPr/>
            <p:nvPr/>
          </p:nvSpPr>
          <p:spPr>
            <a:xfrm>
              <a:off x="7450475" y="232050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Oval 46"/>
            <p:cNvSpPr/>
            <p:nvPr/>
          </p:nvSpPr>
          <p:spPr>
            <a:xfrm>
              <a:off x="7651942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/>
            <p:cNvSpPr/>
            <p:nvPr/>
          </p:nvSpPr>
          <p:spPr>
            <a:xfrm>
              <a:off x="7853408" y="23231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/>
            <p:cNvSpPr/>
            <p:nvPr/>
          </p:nvSpPr>
          <p:spPr>
            <a:xfrm>
              <a:off x="6555871" y="249528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/>
            <p:cNvSpPr/>
            <p:nvPr/>
          </p:nvSpPr>
          <p:spPr>
            <a:xfrm>
              <a:off x="6757338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/>
            <p:cNvSpPr/>
            <p:nvPr/>
          </p:nvSpPr>
          <p:spPr>
            <a:xfrm>
              <a:off x="6958805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Oval 51"/>
            <p:cNvSpPr/>
            <p:nvPr/>
          </p:nvSpPr>
          <p:spPr>
            <a:xfrm>
              <a:off x="71602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/>
            <p:cNvSpPr/>
            <p:nvPr/>
          </p:nvSpPr>
          <p:spPr>
            <a:xfrm>
              <a:off x="7361739" y="249795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Oval 53"/>
            <p:cNvSpPr/>
            <p:nvPr/>
          </p:nvSpPr>
          <p:spPr>
            <a:xfrm>
              <a:off x="7563206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/>
            <p:cNvSpPr/>
            <p:nvPr/>
          </p:nvSpPr>
          <p:spPr>
            <a:xfrm>
              <a:off x="7764672" y="2500628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/>
            <p:cNvSpPr/>
            <p:nvPr/>
          </p:nvSpPr>
          <p:spPr>
            <a:xfrm>
              <a:off x="6641719" y="268096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/>
            <p:cNvSpPr/>
            <p:nvPr/>
          </p:nvSpPr>
          <p:spPr>
            <a:xfrm>
              <a:off x="6843186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Oval 57"/>
            <p:cNvSpPr/>
            <p:nvPr/>
          </p:nvSpPr>
          <p:spPr>
            <a:xfrm>
              <a:off x="7044653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Oval 58"/>
            <p:cNvSpPr/>
            <p:nvPr/>
          </p:nvSpPr>
          <p:spPr>
            <a:xfrm>
              <a:off x="72461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/>
            <p:cNvSpPr/>
            <p:nvPr/>
          </p:nvSpPr>
          <p:spPr>
            <a:xfrm>
              <a:off x="7447587" y="268363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/>
            <p:cNvSpPr/>
            <p:nvPr/>
          </p:nvSpPr>
          <p:spPr>
            <a:xfrm>
              <a:off x="7649054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Oval 61"/>
            <p:cNvSpPr/>
            <p:nvPr/>
          </p:nvSpPr>
          <p:spPr>
            <a:xfrm>
              <a:off x="7850520" y="2686304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544053" y="3341452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/>
            <p:cNvSpPr/>
            <p:nvPr/>
          </p:nvSpPr>
          <p:spPr>
            <a:xfrm>
              <a:off x="6563530" y="336197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/>
            <p:cNvSpPr/>
            <p:nvPr/>
          </p:nvSpPr>
          <p:spPr>
            <a:xfrm>
              <a:off x="6764997" y="336464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Oval 65"/>
            <p:cNvSpPr/>
            <p:nvPr/>
          </p:nvSpPr>
          <p:spPr>
            <a:xfrm>
              <a:off x="6966464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Oval 66"/>
            <p:cNvSpPr/>
            <p:nvPr/>
          </p:nvSpPr>
          <p:spPr>
            <a:xfrm>
              <a:off x="7167931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/>
            <p:cNvSpPr/>
            <p:nvPr/>
          </p:nvSpPr>
          <p:spPr>
            <a:xfrm>
              <a:off x="7369398" y="336464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7570865" y="3367311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772331" y="3367311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649378" y="354764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Oval 71"/>
            <p:cNvSpPr/>
            <p:nvPr/>
          </p:nvSpPr>
          <p:spPr>
            <a:xfrm>
              <a:off x="6850845" y="355031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7052312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53779" y="3552987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7455246" y="355031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Oval 75"/>
            <p:cNvSpPr/>
            <p:nvPr/>
          </p:nvSpPr>
          <p:spPr>
            <a:xfrm>
              <a:off x="7656713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Oval 76"/>
            <p:cNvSpPr/>
            <p:nvPr/>
          </p:nvSpPr>
          <p:spPr>
            <a:xfrm>
              <a:off x="7858179" y="3552987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Oval 77"/>
            <p:cNvSpPr/>
            <p:nvPr/>
          </p:nvSpPr>
          <p:spPr>
            <a:xfrm>
              <a:off x="6560642" y="373619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Oval 78"/>
            <p:cNvSpPr/>
            <p:nvPr/>
          </p:nvSpPr>
          <p:spPr>
            <a:xfrm>
              <a:off x="6762109" y="37388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/>
            <p:cNvSpPr/>
            <p:nvPr/>
          </p:nvSpPr>
          <p:spPr>
            <a:xfrm>
              <a:off x="6963576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/>
            <p:cNvSpPr/>
            <p:nvPr/>
          </p:nvSpPr>
          <p:spPr>
            <a:xfrm>
              <a:off x="71650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Oval 81"/>
            <p:cNvSpPr/>
            <p:nvPr/>
          </p:nvSpPr>
          <p:spPr>
            <a:xfrm>
              <a:off x="7366510" y="373886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Oval 82"/>
            <p:cNvSpPr/>
            <p:nvPr/>
          </p:nvSpPr>
          <p:spPr>
            <a:xfrm>
              <a:off x="7567977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/>
            <p:cNvSpPr/>
            <p:nvPr/>
          </p:nvSpPr>
          <p:spPr>
            <a:xfrm>
              <a:off x="7769443" y="37415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/>
            <p:cNvSpPr/>
            <p:nvPr/>
          </p:nvSpPr>
          <p:spPr>
            <a:xfrm>
              <a:off x="6646490" y="392187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Oval 85"/>
            <p:cNvSpPr/>
            <p:nvPr/>
          </p:nvSpPr>
          <p:spPr>
            <a:xfrm>
              <a:off x="6847957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Oval 86"/>
            <p:cNvSpPr/>
            <p:nvPr/>
          </p:nvSpPr>
          <p:spPr>
            <a:xfrm>
              <a:off x="7049424" y="392454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/>
            <p:cNvSpPr/>
            <p:nvPr/>
          </p:nvSpPr>
          <p:spPr>
            <a:xfrm>
              <a:off x="72508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Oval 88"/>
            <p:cNvSpPr/>
            <p:nvPr/>
          </p:nvSpPr>
          <p:spPr>
            <a:xfrm>
              <a:off x="7452358" y="3924542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Oval 89"/>
            <p:cNvSpPr/>
            <p:nvPr/>
          </p:nvSpPr>
          <p:spPr>
            <a:xfrm>
              <a:off x="7653825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Oval 90"/>
            <p:cNvSpPr/>
            <p:nvPr/>
          </p:nvSpPr>
          <p:spPr>
            <a:xfrm>
              <a:off x="7855291" y="3927212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/>
            <p:cNvSpPr/>
            <p:nvPr/>
          </p:nvSpPr>
          <p:spPr>
            <a:xfrm>
              <a:off x="6560641" y="41022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Oval 92"/>
            <p:cNvSpPr/>
            <p:nvPr/>
          </p:nvSpPr>
          <p:spPr>
            <a:xfrm>
              <a:off x="6762108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Oval 93"/>
            <p:cNvSpPr/>
            <p:nvPr/>
          </p:nvSpPr>
          <p:spPr>
            <a:xfrm>
              <a:off x="6963575" y="41048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Oval 94"/>
            <p:cNvSpPr/>
            <p:nvPr/>
          </p:nvSpPr>
          <p:spPr>
            <a:xfrm>
              <a:off x="7165042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Oval 95"/>
            <p:cNvSpPr/>
            <p:nvPr/>
          </p:nvSpPr>
          <p:spPr>
            <a:xfrm>
              <a:off x="7366509" y="410487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96"/>
            <p:cNvSpPr/>
            <p:nvPr/>
          </p:nvSpPr>
          <p:spPr>
            <a:xfrm>
              <a:off x="7567976" y="410754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Oval 97"/>
            <p:cNvSpPr/>
            <p:nvPr/>
          </p:nvSpPr>
          <p:spPr>
            <a:xfrm>
              <a:off x="7769442" y="410754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Oval 98"/>
            <p:cNvSpPr/>
            <p:nvPr/>
          </p:nvSpPr>
          <p:spPr>
            <a:xfrm>
              <a:off x="6646489" y="428233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Oval 99"/>
            <p:cNvSpPr/>
            <p:nvPr/>
          </p:nvSpPr>
          <p:spPr>
            <a:xfrm>
              <a:off x="6847956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1" name="Oval 100"/>
            <p:cNvSpPr/>
            <p:nvPr/>
          </p:nvSpPr>
          <p:spPr>
            <a:xfrm>
              <a:off x="7049423" y="4285003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2" name="Oval 101"/>
            <p:cNvSpPr/>
            <p:nvPr/>
          </p:nvSpPr>
          <p:spPr>
            <a:xfrm>
              <a:off x="72508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" name="Oval 102"/>
            <p:cNvSpPr/>
            <p:nvPr/>
          </p:nvSpPr>
          <p:spPr>
            <a:xfrm>
              <a:off x="7452357" y="428500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/>
            <p:cNvSpPr/>
            <p:nvPr/>
          </p:nvSpPr>
          <p:spPr>
            <a:xfrm>
              <a:off x="7653824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" name="Oval 104"/>
            <p:cNvSpPr/>
            <p:nvPr/>
          </p:nvSpPr>
          <p:spPr>
            <a:xfrm>
              <a:off x="7855290" y="4287673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Oval 105"/>
            <p:cNvSpPr/>
            <p:nvPr/>
          </p:nvSpPr>
          <p:spPr>
            <a:xfrm>
              <a:off x="6557753" y="445979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Oval 106"/>
            <p:cNvSpPr/>
            <p:nvPr/>
          </p:nvSpPr>
          <p:spPr>
            <a:xfrm>
              <a:off x="6759220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/>
            <p:cNvSpPr/>
            <p:nvPr/>
          </p:nvSpPr>
          <p:spPr>
            <a:xfrm>
              <a:off x="6960687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" name="Oval 108"/>
            <p:cNvSpPr/>
            <p:nvPr/>
          </p:nvSpPr>
          <p:spPr>
            <a:xfrm>
              <a:off x="71621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" name="Oval 109"/>
            <p:cNvSpPr/>
            <p:nvPr/>
          </p:nvSpPr>
          <p:spPr>
            <a:xfrm>
              <a:off x="7363621" y="446246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1" name="Oval 110"/>
            <p:cNvSpPr/>
            <p:nvPr/>
          </p:nvSpPr>
          <p:spPr>
            <a:xfrm>
              <a:off x="7565088" y="4465130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2" name="Oval 111"/>
            <p:cNvSpPr/>
            <p:nvPr/>
          </p:nvSpPr>
          <p:spPr>
            <a:xfrm>
              <a:off x="7766554" y="4465130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3" name="Oval 112"/>
            <p:cNvSpPr/>
            <p:nvPr/>
          </p:nvSpPr>
          <p:spPr>
            <a:xfrm>
              <a:off x="6643601" y="464546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4" name="Oval 113"/>
            <p:cNvSpPr/>
            <p:nvPr/>
          </p:nvSpPr>
          <p:spPr>
            <a:xfrm>
              <a:off x="6845068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Oval 114"/>
            <p:cNvSpPr/>
            <p:nvPr/>
          </p:nvSpPr>
          <p:spPr>
            <a:xfrm>
              <a:off x="7046535" y="464813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6" name="Oval 115"/>
            <p:cNvSpPr/>
            <p:nvPr/>
          </p:nvSpPr>
          <p:spPr>
            <a:xfrm>
              <a:off x="7248002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7" name="Oval 116"/>
            <p:cNvSpPr/>
            <p:nvPr/>
          </p:nvSpPr>
          <p:spPr>
            <a:xfrm>
              <a:off x="7449469" y="464813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8" name="Oval 117"/>
            <p:cNvSpPr/>
            <p:nvPr/>
          </p:nvSpPr>
          <p:spPr>
            <a:xfrm>
              <a:off x="7650936" y="4650806"/>
              <a:ext cx="177673" cy="177673"/>
            </a:xfrm>
            <a:prstGeom prst="ellips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Oval 118"/>
            <p:cNvSpPr/>
            <p:nvPr/>
          </p:nvSpPr>
          <p:spPr>
            <a:xfrm>
              <a:off x="7852402" y="4650806"/>
              <a:ext cx="177673" cy="177673"/>
            </a:xfrm>
            <a:prstGeom prst="ellipse">
              <a:avLst/>
            </a:prstGeom>
            <a:solidFill>
              <a:srgbClr val="008000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4916571" y="1376950"/>
              <a:ext cx="1497263" cy="149726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4916571" y="3341452"/>
              <a:ext cx="1497263" cy="1497263"/>
            </a:xfrm>
            <a:prstGeom prst="rect">
              <a:avLst/>
            </a:prstGeom>
            <a:solidFill>
              <a:srgbClr val="008000">
                <a:alpha val="25000"/>
              </a:srgbClr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0" name="Picture 129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2998" y="3378200"/>
              <a:ext cx="1397000" cy="292100"/>
            </a:xfrm>
            <a:prstGeom prst="rect">
              <a:avLst/>
            </a:prstGeom>
          </p:spPr>
        </p:pic>
        <p:pic>
          <p:nvPicPr>
            <p:cNvPr id="131" name="Picture 130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9349" y="1409701"/>
              <a:ext cx="812800" cy="292100"/>
            </a:xfrm>
            <a:prstGeom prst="rect">
              <a:avLst/>
            </a:prstGeom>
          </p:spPr>
        </p:pic>
        <p:sp>
          <p:nvSpPr>
            <p:cNvPr id="132" name="TextBox 131"/>
            <p:cNvSpPr txBox="1"/>
            <p:nvPr/>
          </p:nvSpPr>
          <p:spPr>
            <a:xfrm>
              <a:off x="4931836" y="2889253"/>
              <a:ext cx="30797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Helvetica Light"/>
                  <a:cs typeface="Helvetica Light"/>
                </a:rPr>
                <a:t>spray   </a:t>
              </a:r>
              <a:r>
                <a:rPr lang="en-US" b="1" dirty="0" smtClean="0">
                  <a:solidFill>
                    <a:srgbClr val="008000"/>
                  </a:solidFill>
                  <a:latin typeface="Helvetica Light"/>
                  <a:cs typeface="Helvetica Light"/>
                </a:rPr>
                <a:t>  </a:t>
              </a:r>
              <a:r>
                <a:rPr lang="en-US" dirty="0" smtClean="0">
                  <a:latin typeface="Helvetica Light"/>
                  <a:cs typeface="Helvetica Light"/>
                </a:rPr>
                <a:t>for     seconds</a:t>
              </a:r>
            </a:p>
          </p:txBody>
        </p:sp>
        <p:pic>
          <p:nvPicPr>
            <p:cNvPr id="133" name="Picture 132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4549" y="2976033"/>
              <a:ext cx="228600" cy="215900"/>
            </a:xfrm>
            <a:prstGeom prst="rect">
              <a:avLst/>
            </a:prstGeom>
          </p:spPr>
        </p:pic>
        <p:pic>
          <p:nvPicPr>
            <p:cNvPr id="123" name="Picture 122" descr="latex-image-1.pd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5148" y="2978150"/>
              <a:ext cx="203200" cy="203200"/>
            </a:xfrm>
            <a:prstGeom prst="rect">
              <a:avLst/>
            </a:prstGeom>
          </p:spPr>
        </p:pic>
      </p:grpSp>
      <p:pic>
        <p:nvPicPr>
          <p:cNvPr id="134" name="Picture 133" descr="latex-image-1.pdf"/>
          <p:cNvPicPr>
            <a:picLocks noChangeAspect="1"/>
          </p:cNvPicPr>
          <p:nvPr/>
        </p:nvPicPr>
        <p:blipFill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222" y="2206981"/>
            <a:ext cx="3403600" cy="609600"/>
          </a:xfrm>
          <a:prstGeom prst="rect">
            <a:avLst/>
          </a:prstGeom>
        </p:spPr>
      </p:pic>
      <p:pic>
        <p:nvPicPr>
          <p:cNvPr id="129" name="Picture 128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370" y="3747909"/>
            <a:ext cx="4940300" cy="406400"/>
          </a:xfrm>
          <a:prstGeom prst="rect">
            <a:avLst/>
          </a:prstGeom>
        </p:spPr>
      </p:pic>
      <p:sp>
        <p:nvSpPr>
          <p:cNvPr id="137" name="TextBox 136"/>
          <p:cNvSpPr txBox="1"/>
          <p:nvPr/>
        </p:nvSpPr>
        <p:spPr>
          <a:xfrm>
            <a:off x="3179703" y="3000963"/>
            <a:ext cx="151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simple ODE</a:t>
            </a:r>
          </a:p>
        </p:txBody>
      </p:sp>
      <p:sp>
        <p:nvSpPr>
          <p:cNvPr id="138" name="Right Arrow 137"/>
          <p:cNvSpPr/>
          <p:nvPr/>
        </p:nvSpPr>
        <p:spPr>
          <a:xfrm rot="5400000">
            <a:off x="2585651" y="3050205"/>
            <a:ext cx="897196" cy="417286"/>
          </a:xfrm>
          <a:prstGeom prst="rightArrow">
            <a:avLst/>
          </a:prstGeom>
          <a:solidFill>
            <a:schemeClr val="bg1">
              <a:lumMod val="75000"/>
              <a:alpha val="25000"/>
            </a:schemeClr>
          </a:solidFill>
          <a:ln>
            <a:solidFill>
              <a:schemeClr val="bg1">
                <a:lumMod val="5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62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42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73183"/>
            <a:ext cx="8543636" cy="524280"/>
          </a:xfrm>
        </p:spPr>
        <p:txBody>
          <a:bodyPr>
            <a:noAutofit/>
          </a:bodyPr>
          <a:lstStyle/>
          <a:p>
            <a:r>
              <a:rPr lang="en-US" sz="3400" dirty="0" smtClean="0"/>
              <a:t>Deposition profile depends heavily on cap</a:t>
            </a:r>
            <a:endParaRPr lang="en-US" sz="3400" dirty="0"/>
          </a:p>
        </p:txBody>
      </p:sp>
      <p:pic>
        <p:nvPicPr>
          <p:cNvPr id="6" name="caps-blick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8000" y="571500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7755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pider-cap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8000" y="571500"/>
            <a:ext cx="8128000" cy="45720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43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73183"/>
            <a:ext cx="8543636" cy="524280"/>
          </a:xfrm>
        </p:spPr>
        <p:txBody>
          <a:bodyPr>
            <a:noAutofit/>
          </a:bodyPr>
          <a:lstStyle/>
          <a:p>
            <a:r>
              <a:rPr lang="en-US" sz="3400" dirty="0" smtClean="0"/>
              <a:t>Deposition profile depends heavily on cap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1964586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44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3550" dirty="0"/>
              <a:t>Standard cap produces </a:t>
            </a:r>
            <a:r>
              <a:rPr lang="en-US" sz="3550" dirty="0" smtClean="0"/>
              <a:t>radial </a:t>
            </a:r>
            <a:r>
              <a:rPr lang="en-US" sz="3550" dirty="0"/>
              <a:t>symmetry, well approximated </a:t>
            </a:r>
            <a:r>
              <a:rPr lang="en-US" sz="3550" dirty="0" smtClean="0"/>
              <a:t>by </a:t>
            </a:r>
            <a:r>
              <a:rPr lang="en-US" sz="3550" dirty="0"/>
              <a:t>2D Gaussian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7334" y="1179837"/>
            <a:ext cx="4994520" cy="380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480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etup-and-notation-some-symbo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7114"/>
            <a:ext cx="4590815" cy="329068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15551" y="798014"/>
            <a:ext cx="4114584" cy="424200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45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3550" dirty="0" smtClean="0"/>
              <a:t>Deposition depends on </a:t>
            </a:r>
            <a:br>
              <a:rPr lang="en-US" sz="3550" dirty="0" smtClean="0"/>
            </a:br>
            <a:r>
              <a:rPr lang="en-US" sz="3550" dirty="0" smtClean="0"/>
              <a:t>distance, nozzle angle, and duration</a:t>
            </a:r>
            <a:endParaRPr lang="en-US" sz="3550" dirty="0"/>
          </a:p>
        </p:txBody>
      </p:sp>
    </p:spTree>
    <p:extLst>
      <p:ext uri="{BB962C8B-B14F-4D97-AF65-F5344CB8AC3E}">
        <p14:creationId xmlns:p14="http://schemas.microsoft.com/office/powerpoint/2010/main" val="239108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/>
          <p:cNvGrpSpPr/>
          <p:nvPr/>
        </p:nvGrpSpPr>
        <p:grpSpPr>
          <a:xfrm>
            <a:off x="6278517" y="666207"/>
            <a:ext cx="3563997" cy="3833162"/>
            <a:chOff x="5506357" y="1153887"/>
            <a:chExt cx="3563997" cy="3833162"/>
          </a:xfrm>
        </p:grpSpPr>
        <p:pic>
          <p:nvPicPr>
            <p:cNvPr id="47" name="Picture 46" descr="splat-200ms_10cm-gen.png"/>
            <p:cNvPicPr>
              <a:picLocks noChangeAspect="1"/>
            </p:cNvPicPr>
            <p:nvPr/>
          </p:nvPicPr>
          <p:blipFill>
            <a:blip r:embed="rId3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6357" y="1153887"/>
              <a:ext cx="3563997" cy="3563999"/>
            </a:xfrm>
            <a:prstGeom prst="rect">
              <a:avLst/>
            </a:prstGeom>
          </p:spPr>
        </p:pic>
        <p:pic>
          <p:nvPicPr>
            <p:cNvPr id="48" name="Picture 47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97056" y="4771149"/>
              <a:ext cx="177800" cy="215900"/>
            </a:xfrm>
            <a:prstGeom prst="rect">
              <a:avLst/>
            </a:prstGeom>
          </p:spPr>
        </p:pic>
        <p:pic>
          <p:nvPicPr>
            <p:cNvPr id="49" name="Picture 48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25341" y="2181075"/>
              <a:ext cx="177800" cy="190500"/>
            </a:xfrm>
            <a:prstGeom prst="rect">
              <a:avLst/>
            </a:prstGeom>
          </p:spPr>
        </p:pic>
        <p:sp>
          <p:nvSpPr>
            <p:cNvPr id="50" name="Oval 49"/>
            <p:cNvSpPr/>
            <p:nvPr/>
          </p:nvSpPr>
          <p:spPr>
            <a:xfrm>
              <a:off x="7167335" y="2721740"/>
              <a:ext cx="99786" cy="99786"/>
            </a:xfrm>
            <a:prstGeom prst="ellipse">
              <a:avLst/>
            </a:prstGeom>
            <a:solidFill>
              <a:srgbClr val="BFBFBF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/>
            <p:cNvSpPr/>
            <p:nvPr/>
          </p:nvSpPr>
          <p:spPr>
            <a:xfrm>
              <a:off x="6959244" y="2355471"/>
              <a:ext cx="99786" cy="99786"/>
            </a:xfrm>
            <a:prstGeom prst="ellipse">
              <a:avLst/>
            </a:prstGeom>
            <a:solidFill>
              <a:srgbClr val="BFBFBF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2" name="Picture 51" descr="latex-image-1.pd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03999" y="2827736"/>
              <a:ext cx="575734" cy="389728"/>
            </a:xfrm>
            <a:prstGeom prst="rect">
              <a:avLst/>
            </a:prstGeom>
          </p:spPr>
        </p:pic>
        <p:grpSp>
          <p:nvGrpSpPr>
            <p:cNvPr id="53" name="Group 52"/>
            <p:cNvGrpSpPr/>
            <p:nvPr/>
          </p:nvGrpSpPr>
          <p:grpSpPr>
            <a:xfrm>
              <a:off x="7028755" y="2878896"/>
              <a:ext cx="338666" cy="1921704"/>
              <a:chOff x="2802467" y="2269296"/>
              <a:chExt cx="338666" cy="1921704"/>
            </a:xfrm>
          </p:grpSpPr>
          <p:cxnSp>
            <p:nvCxnSpPr>
              <p:cNvPr id="55" name="Straight Connector 54"/>
              <p:cNvCxnSpPr/>
              <p:nvPr/>
            </p:nvCxnSpPr>
            <p:spPr>
              <a:xfrm flipV="1">
                <a:off x="2975428" y="2269296"/>
                <a:ext cx="945" cy="1663169"/>
              </a:xfrm>
              <a:prstGeom prst="line">
                <a:avLst/>
              </a:prstGeom>
              <a:ln>
                <a:solidFill>
                  <a:srgbClr val="625682"/>
                </a:solidFill>
                <a:prstDash val="sysDash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6" name="Oval 55"/>
              <p:cNvSpPr/>
              <p:nvPr/>
            </p:nvSpPr>
            <p:spPr>
              <a:xfrm>
                <a:off x="2802467" y="3852334"/>
                <a:ext cx="338666" cy="338666"/>
              </a:xfrm>
              <a:prstGeom prst="ellipse">
                <a:avLst/>
              </a:prstGeom>
              <a:solidFill>
                <a:srgbClr val="BFBFBF"/>
              </a:solidFill>
              <a:ln>
                <a:solidFill>
                  <a:srgbClr val="625682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7" name="Rectangle 56"/>
              <p:cNvSpPr/>
              <p:nvPr/>
            </p:nvSpPr>
            <p:spPr>
              <a:xfrm>
                <a:off x="2934607" y="3896179"/>
                <a:ext cx="77107" cy="136071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625682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8" name="Oval 57"/>
              <p:cNvSpPr/>
              <p:nvPr/>
            </p:nvSpPr>
            <p:spPr>
              <a:xfrm>
                <a:off x="2904066" y="3953933"/>
                <a:ext cx="135468" cy="13546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625682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pic>
          <p:nvPicPr>
            <p:cNvPr id="54" name="Picture 53" descr="latex-image-1.pdf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8060" y="3618230"/>
              <a:ext cx="177800" cy="139700"/>
            </a:xfrm>
            <a:prstGeom prst="rect">
              <a:avLst/>
            </a:prstGeom>
          </p:spPr>
        </p:pic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46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3550" dirty="0" smtClean="0"/>
              <a:t>Assuming nozzle is perpendicular, deposition is simple Gaussian</a:t>
            </a:r>
            <a:r>
              <a:rPr lang="is-IS" sz="3550" dirty="0" smtClean="0"/>
              <a:t>…</a:t>
            </a:r>
            <a:endParaRPr lang="en-US" sz="3550" dirty="0"/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2537037" y="1944275"/>
            <a:ext cx="179917" cy="254000"/>
          </a:xfrm>
          <a:prstGeom prst="straightConnector1">
            <a:avLst/>
          </a:prstGeom>
          <a:ln>
            <a:solidFill>
              <a:srgbClr val="625682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866971" y="1583269"/>
            <a:ext cx="3352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average amount ~ </a:t>
            </a:r>
            <a:r>
              <a:rPr lang="en-US" i="1" dirty="0" smtClean="0">
                <a:solidFill>
                  <a:srgbClr val="625682"/>
                </a:solidFill>
                <a:latin typeface="Helvetica Light"/>
                <a:cs typeface="Helvetica Light"/>
              </a:rPr>
              <a:t>strength</a:t>
            </a:r>
          </a:p>
        </p:txBody>
      </p:sp>
      <p:cxnSp>
        <p:nvCxnSpPr>
          <p:cNvPr id="22" name="Straight Arrow Connector 21"/>
          <p:cNvCxnSpPr/>
          <p:nvPr/>
        </p:nvCxnSpPr>
        <p:spPr>
          <a:xfrm flipH="1" flipV="1">
            <a:off x="2503172" y="2892542"/>
            <a:ext cx="107948" cy="265525"/>
          </a:xfrm>
          <a:prstGeom prst="straightConnector1">
            <a:avLst/>
          </a:prstGeom>
          <a:ln>
            <a:solidFill>
              <a:srgbClr val="625682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909305" y="3158068"/>
            <a:ext cx="3352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standard deviation ~ </a:t>
            </a:r>
            <a:r>
              <a:rPr lang="en-US" i="1" dirty="0" smtClean="0">
                <a:solidFill>
                  <a:srgbClr val="625682"/>
                </a:solidFill>
                <a:latin typeface="Helvetica Light"/>
                <a:cs typeface="Helvetica Light"/>
              </a:rPr>
              <a:t>width</a:t>
            </a:r>
          </a:p>
        </p:txBody>
      </p:sp>
      <p:pic>
        <p:nvPicPr>
          <p:cNvPr id="25" name="Picture 24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117" y="4455582"/>
            <a:ext cx="165100" cy="266700"/>
          </a:xfrm>
          <a:prstGeom prst="rect">
            <a:avLst/>
          </a:prstGeom>
        </p:spPr>
      </p:pic>
      <p:pic>
        <p:nvPicPr>
          <p:cNvPr id="26" name="Picture 25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0569" y="4519080"/>
            <a:ext cx="127000" cy="139700"/>
          </a:xfrm>
          <a:prstGeom prst="rect">
            <a:avLst/>
          </a:prstGeom>
        </p:spPr>
      </p:pic>
      <p:pic>
        <p:nvPicPr>
          <p:cNvPr id="28" name="Picture 27" descr="latex-image-1.pdf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5" y="4453466"/>
            <a:ext cx="215900" cy="254000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1016001" y="4377268"/>
            <a:ext cx="439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and    depend on distance to wall, 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pic>
        <p:nvPicPr>
          <p:cNvPr id="40" name="Picture 39" descr="latex-image-1.pdf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830" y="2165350"/>
            <a:ext cx="5321300" cy="85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054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5011902" y="530738"/>
            <a:ext cx="3563999" cy="3893943"/>
            <a:chOff x="4239742" y="1018418"/>
            <a:chExt cx="3563999" cy="3893943"/>
          </a:xfrm>
        </p:grpSpPr>
        <p:pic>
          <p:nvPicPr>
            <p:cNvPr id="40" name="Picture 39" descr="theta_50.png"/>
            <p:cNvPicPr>
              <a:picLocks noChangeAspect="1"/>
            </p:cNvPicPr>
            <p:nvPr/>
          </p:nvPicPr>
          <p:blipFill>
            <a:blip r:embed="rId3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9742" y="1018418"/>
              <a:ext cx="3563999" cy="3563999"/>
            </a:xfrm>
            <a:prstGeom prst="rect">
              <a:avLst/>
            </a:prstGeom>
          </p:spPr>
        </p:pic>
        <p:pic>
          <p:nvPicPr>
            <p:cNvPr id="10" name="Picture 9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97056" y="2830589"/>
              <a:ext cx="177800" cy="215900"/>
            </a:xfrm>
            <a:prstGeom prst="rect">
              <a:avLst/>
            </a:prstGeom>
          </p:spPr>
        </p:pic>
        <p:pic>
          <p:nvPicPr>
            <p:cNvPr id="11" name="Picture 10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25341" y="2181075"/>
              <a:ext cx="177800" cy="190500"/>
            </a:xfrm>
            <a:prstGeom prst="rect">
              <a:avLst/>
            </a:prstGeom>
          </p:spPr>
        </p:pic>
        <p:sp>
          <p:nvSpPr>
            <p:cNvPr id="13" name="Oval 12"/>
            <p:cNvSpPr/>
            <p:nvPr/>
          </p:nvSpPr>
          <p:spPr>
            <a:xfrm>
              <a:off x="7167335" y="2721740"/>
              <a:ext cx="99786" cy="99786"/>
            </a:xfrm>
            <a:prstGeom prst="ellipse">
              <a:avLst/>
            </a:prstGeom>
            <a:solidFill>
              <a:srgbClr val="BFBFBF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/>
            <p:cNvSpPr/>
            <p:nvPr/>
          </p:nvSpPr>
          <p:spPr>
            <a:xfrm>
              <a:off x="6959244" y="2355471"/>
              <a:ext cx="99786" cy="99786"/>
            </a:xfrm>
            <a:prstGeom prst="ellipse">
              <a:avLst/>
            </a:prstGeom>
            <a:solidFill>
              <a:srgbClr val="BFBFBF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6" name="Group 45"/>
            <p:cNvGrpSpPr/>
            <p:nvPr/>
          </p:nvGrpSpPr>
          <p:grpSpPr>
            <a:xfrm rot="19793982">
              <a:off x="6632515" y="2990657"/>
              <a:ext cx="338666" cy="1921704"/>
              <a:chOff x="2802467" y="2269296"/>
              <a:chExt cx="338666" cy="1921704"/>
            </a:xfrm>
          </p:grpSpPr>
          <p:cxnSp>
            <p:nvCxnSpPr>
              <p:cNvPr id="47" name="Straight Connector 46"/>
              <p:cNvCxnSpPr/>
              <p:nvPr/>
            </p:nvCxnSpPr>
            <p:spPr>
              <a:xfrm flipV="1">
                <a:off x="2975428" y="2269296"/>
                <a:ext cx="945" cy="1663169"/>
              </a:xfrm>
              <a:prstGeom prst="line">
                <a:avLst/>
              </a:prstGeom>
              <a:ln>
                <a:solidFill>
                  <a:srgbClr val="625682"/>
                </a:solidFill>
                <a:prstDash val="sysDash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8" name="Oval 47"/>
              <p:cNvSpPr/>
              <p:nvPr/>
            </p:nvSpPr>
            <p:spPr>
              <a:xfrm>
                <a:off x="2802467" y="3852334"/>
                <a:ext cx="338666" cy="338666"/>
              </a:xfrm>
              <a:prstGeom prst="ellipse">
                <a:avLst/>
              </a:prstGeom>
              <a:solidFill>
                <a:srgbClr val="BFBFBF"/>
              </a:solidFill>
              <a:ln>
                <a:solidFill>
                  <a:srgbClr val="625682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9" name="Rectangle 48"/>
              <p:cNvSpPr/>
              <p:nvPr/>
            </p:nvSpPr>
            <p:spPr>
              <a:xfrm>
                <a:off x="2934607" y="3896179"/>
                <a:ext cx="77107" cy="136071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625682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2904066" y="3953933"/>
                <a:ext cx="135468" cy="13546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625682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47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is-IS" sz="3500" dirty="0" smtClean="0"/>
              <a:t>… we account for tilted nozzle analytically</a:t>
            </a:r>
            <a:endParaRPr lang="en-US" sz="3500" dirty="0"/>
          </a:p>
        </p:txBody>
      </p:sp>
      <p:sp>
        <p:nvSpPr>
          <p:cNvPr id="67" name="TextBox 66"/>
          <p:cNvSpPr txBox="1"/>
          <p:nvPr/>
        </p:nvSpPr>
        <p:spPr>
          <a:xfrm>
            <a:off x="1364811" y="3940389"/>
            <a:ext cx="3352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simple Gaussian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4006411" y="3940389"/>
            <a:ext cx="3352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modulated according to angle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pic>
        <p:nvPicPr>
          <p:cNvPr id="70" name="Picture 69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900" y="3130550"/>
            <a:ext cx="177800" cy="139700"/>
          </a:xfrm>
          <a:prstGeom prst="rect">
            <a:avLst/>
          </a:prstGeom>
        </p:spPr>
      </p:pic>
      <p:pic>
        <p:nvPicPr>
          <p:cNvPr id="71" name="Picture 70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770" y="2435860"/>
            <a:ext cx="5867400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178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5655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/>
              <a:t>W</a:t>
            </a:r>
            <a:r>
              <a:rPr lang="en-US" dirty="0" smtClean="0"/>
              <a:t>e fit deposition parameters as linear functions of distance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48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454" y="1179837"/>
            <a:ext cx="4994520" cy="3803736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5963238" y="1168060"/>
            <a:ext cx="2650651" cy="3830660"/>
            <a:chOff x="5427980" y="1188380"/>
            <a:chExt cx="2840469" cy="4104980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5440681" y="1188380"/>
              <a:ext cx="2827768" cy="2255860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5427980" y="3037500"/>
              <a:ext cx="2839767" cy="2255860"/>
            </a:xfrm>
            <a:prstGeom prst="rect">
              <a:avLst/>
            </a:prstGeom>
          </p:spPr>
        </p:pic>
      </p:grpSp>
      <p:sp>
        <p:nvSpPr>
          <p:cNvPr id="9" name="Right Arrow 8"/>
          <p:cNvSpPr/>
          <p:nvPr/>
        </p:nvSpPr>
        <p:spPr>
          <a:xfrm>
            <a:off x="5288211" y="2755565"/>
            <a:ext cx="624909" cy="417286"/>
          </a:xfrm>
          <a:prstGeom prst="rightArrow">
            <a:avLst/>
          </a:prstGeom>
          <a:solidFill>
            <a:schemeClr val="bg1">
              <a:lumMod val="75000"/>
            </a:schemeClr>
          </a:solidFill>
          <a:ln>
            <a:solidFill>
              <a:srgbClr val="7F7F7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62568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483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5655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/>
              <a:t>W</a:t>
            </a:r>
            <a:r>
              <a:rPr lang="en-US" dirty="0" smtClean="0"/>
              <a:t>e fit deposition parameters as linear functions of distance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49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40454" y="1179837"/>
            <a:ext cx="4994520" cy="3803736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5963238" y="1168060"/>
            <a:ext cx="2650651" cy="3830660"/>
            <a:chOff x="5427980" y="1188380"/>
            <a:chExt cx="2840469" cy="4104980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40681" y="1188380"/>
              <a:ext cx="2827768" cy="2255860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427980" y="3037500"/>
              <a:ext cx="2839767" cy="2255860"/>
            </a:xfrm>
            <a:prstGeom prst="rect">
              <a:avLst/>
            </a:prstGeom>
          </p:spPr>
        </p:pic>
      </p:grpSp>
      <p:sp>
        <p:nvSpPr>
          <p:cNvPr id="9" name="Right Arrow 8"/>
          <p:cNvSpPr/>
          <p:nvPr/>
        </p:nvSpPr>
        <p:spPr>
          <a:xfrm>
            <a:off x="5288211" y="2755565"/>
            <a:ext cx="624909" cy="417286"/>
          </a:xfrm>
          <a:prstGeom prst="rightArrow">
            <a:avLst/>
          </a:prstGeom>
          <a:solidFill>
            <a:srgbClr val="625682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62568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960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50</a:t>
            </a:fld>
            <a:endParaRPr lang="en-US"/>
          </a:p>
        </p:txBody>
      </p:sp>
      <p:pic>
        <p:nvPicPr>
          <p:cNvPr id="5" name="target-simulation-physical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4937" b="7358"/>
          <a:stretch>
            <a:fillRect/>
          </a:stretch>
        </p:blipFill>
        <p:spPr>
          <a:xfrm>
            <a:off x="0" y="632460"/>
            <a:ext cx="9144000" cy="45110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1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Simulation </a:t>
            </a:r>
            <a:r>
              <a:rPr lang="en-US" dirty="0" smtClean="0"/>
              <a:t>closely </a:t>
            </a:r>
            <a:r>
              <a:rPr lang="en-US" dirty="0" smtClean="0"/>
              <a:t>matches physical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7579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51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4000" dirty="0" smtClean="0"/>
              <a:t>Simulating forward in time, we optimize whether to spray</a:t>
            </a:r>
            <a:endParaRPr lang="en-US" sz="4000" dirty="0"/>
          </a:p>
        </p:txBody>
      </p:sp>
      <p:sp>
        <p:nvSpPr>
          <p:cNvPr id="6" name="TextBox 5"/>
          <p:cNvSpPr txBox="1"/>
          <p:nvPr/>
        </p:nvSpPr>
        <p:spPr>
          <a:xfrm>
            <a:off x="1432561" y="3182253"/>
            <a:ext cx="194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tracking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2368" y="3182253"/>
            <a:ext cx="1233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physical actuation</a:t>
            </a:r>
          </a:p>
        </p:txBody>
      </p:sp>
      <p:pic>
        <p:nvPicPr>
          <p:cNvPr id="12" name="Picture 11" descr="device-without-labels.jpg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53" y="1823352"/>
            <a:ext cx="1025499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302359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simulation, calibration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530962" y="1823357"/>
            <a:ext cx="1368000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5080188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Helvetica Light"/>
                <a:cs typeface="Helvetica Light"/>
              </a:rPr>
              <a:t>actuation</a:t>
            </a:r>
          </a:p>
          <a:p>
            <a:pPr algn="ctr"/>
            <a:r>
              <a:rPr lang="en-US" dirty="0" smtClean="0">
                <a:latin typeface="Helvetica Light"/>
                <a:cs typeface="Helvetica Light"/>
              </a:rPr>
              <a:t>optimization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484" y="1823357"/>
            <a:ext cx="1833549" cy="1368000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7048508" y="3182253"/>
            <a:ext cx="1868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>
                <a:latin typeface="Helvetica Light"/>
                <a:cs typeface="Helvetica Light"/>
              </a:defRPr>
            </a:lvl1pPr>
          </a:lstStyle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visual feedback, notifications</a:t>
            </a:r>
          </a:p>
          <a:p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064837" y="1823357"/>
            <a:ext cx="1809790" cy="1368000"/>
          </a:xfrm>
          <a:prstGeom prst="rect">
            <a:avLst/>
          </a:prstGeom>
          <a:ln w="28575" cmpd="sng">
            <a:solidFill>
              <a:schemeClr val="bg1">
                <a:lumMod val="50000"/>
              </a:schemeClr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519" y="1823352"/>
            <a:ext cx="1908490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</p:spTree>
    <p:extLst>
      <p:ext uri="{BB962C8B-B14F-4D97-AF65-F5344CB8AC3E}">
        <p14:creationId xmlns:p14="http://schemas.microsoft.com/office/powerpoint/2010/main" val="11855759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97199"/>
            <a:ext cx="8543636" cy="524280"/>
          </a:xfrm>
        </p:spPr>
        <p:txBody>
          <a:bodyPr>
            <a:noAutofit/>
          </a:bodyPr>
          <a:lstStyle/>
          <a:p>
            <a:r>
              <a:rPr lang="en-US" sz="3700" dirty="0" smtClean="0"/>
              <a:t>Assume we know: simulation so far, position, and (approximate) velocity</a:t>
            </a:r>
            <a:r>
              <a:rPr lang="is-IS" sz="3700" dirty="0" smtClean="0"/>
              <a:t>…</a:t>
            </a:r>
            <a:endParaRPr lang="en-US" sz="37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52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106" y="1835728"/>
            <a:ext cx="2644669" cy="2124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1986" y="1835728"/>
            <a:ext cx="2646703" cy="2124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2361" y="3883938"/>
            <a:ext cx="2145256" cy="336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target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57864" y="3886042"/>
            <a:ext cx="2145256" cy="336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simulation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1064" y="1835728"/>
            <a:ext cx="2646703" cy="2123999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442991" y="3886042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residual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3082114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97199"/>
            <a:ext cx="8543636" cy="524280"/>
          </a:xfrm>
        </p:spPr>
        <p:txBody>
          <a:bodyPr>
            <a:noAutofit/>
          </a:bodyPr>
          <a:lstStyle/>
          <a:p>
            <a:r>
              <a:rPr lang="is-IS" sz="3400" dirty="0" smtClean="0"/>
              <a:t>…simulating forward predicts new residual</a:t>
            </a:r>
            <a:endParaRPr lang="en-US" sz="3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53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106" y="1835728"/>
            <a:ext cx="2644669" cy="2124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1986" y="1835728"/>
            <a:ext cx="2646704" cy="2124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2361" y="3883938"/>
            <a:ext cx="2145256" cy="336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target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57864" y="3886042"/>
            <a:ext cx="2145256" cy="336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simulation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1064" y="1835728"/>
            <a:ext cx="2646703" cy="2123999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442991" y="3886042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residual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1722964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93294"/>
            <a:ext cx="8543636" cy="524280"/>
          </a:xfrm>
        </p:spPr>
        <p:txBody>
          <a:bodyPr>
            <a:noAutofit/>
          </a:bodyPr>
          <a:lstStyle/>
          <a:p>
            <a:r>
              <a:rPr lang="is-IS" sz="3600" dirty="0" smtClean="0"/>
              <a:t>If any (enough) improvement, then spray</a:t>
            </a:r>
            <a:endParaRPr lang="en-US" sz="36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54</a:t>
            </a:fld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648" y="900546"/>
            <a:ext cx="2646701" cy="212399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373" y="894954"/>
            <a:ext cx="2646701" cy="2123999"/>
          </a:xfrm>
          <a:prstGeom prst="rect">
            <a:avLst/>
          </a:prstGeom>
        </p:spPr>
      </p:pic>
      <p:pic>
        <p:nvPicPr>
          <p:cNvPr id="6" name="Picture 5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306" y="950771"/>
            <a:ext cx="965200" cy="292100"/>
          </a:xfrm>
          <a:prstGeom prst="rect">
            <a:avLst/>
          </a:prstGeom>
        </p:spPr>
      </p:pic>
      <p:pic>
        <p:nvPicPr>
          <p:cNvPr id="7" name="Picture 6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029" y="950771"/>
            <a:ext cx="1638300" cy="2921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715479" y="3239709"/>
            <a:ext cx="2145256" cy="174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if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rgbClr val="625682"/>
                </a:solidFill>
                <a:latin typeface="Helvetica Light"/>
                <a:cs typeface="Helvetica Light"/>
              </a:rPr>
              <a:t> </a:t>
            </a: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  then spray</a:t>
            </a:r>
          </a:p>
          <a:p>
            <a:pPr>
              <a:lnSpc>
                <a:spcPct val="120000"/>
              </a:lnSpc>
            </a:pP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else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rgbClr val="625682"/>
                </a:solidFill>
                <a:latin typeface="Helvetica Light"/>
                <a:cs typeface="Helvetica Light"/>
              </a:rPr>
              <a:t> </a:t>
            </a: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  do not spray</a:t>
            </a:r>
          </a:p>
          <a:p>
            <a:pPr>
              <a:lnSpc>
                <a:spcPct val="120000"/>
              </a:lnSpc>
            </a:pP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end 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pic>
        <p:nvPicPr>
          <p:cNvPr id="17" name="Picture 16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1630" y="3363768"/>
            <a:ext cx="3467100" cy="29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72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55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en-US" sz="3600" dirty="0" smtClean="0"/>
              <a:t>We notify the user when to change color </a:t>
            </a:r>
            <a:br>
              <a:rPr lang="en-US" sz="3600" dirty="0" smtClean="0"/>
            </a:br>
            <a:r>
              <a:rPr lang="en-US" sz="3600" dirty="0" smtClean="0"/>
              <a:t>and visualize where to paint</a:t>
            </a:r>
            <a:endParaRPr lang="en-US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1432561" y="3182253"/>
            <a:ext cx="194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tracking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2368" y="3182253"/>
            <a:ext cx="1233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physical actuation</a:t>
            </a:r>
          </a:p>
        </p:txBody>
      </p:sp>
      <p:pic>
        <p:nvPicPr>
          <p:cNvPr id="12" name="Picture 11" descr="device-without-labels.jpg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53" y="1823352"/>
            <a:ext cx="1025499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302359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simulation, calibration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530962" y="1823357"/>
            <a:ext cx="1368000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5080188" y="3182253"/>
            <a:ext cx="1796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actuation</a:t>
            </a:r>
          </a:p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optimization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48508" y="3182253"/>
            <a:ext cx="1868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>
                <a:latin typeface="Helvetica Light"/>
                <a:cs typeface="Helvetica Light"/>
              </a:defRPr>
            </a:lvl1pPr>
          </a:lstStyle>
          <a:p>
            <a:r>
              <a:rPr lang="en-US" dirty="0"/>
              <a:t>visual feedback, notifications</a:t>
            </a:r>
          </a:p>
          <a:p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4837" y="1823357"/>
            <a:ext cx="1809790" cy="1368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519" y="1823352"/>
            <a:ext cx="1908490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484" y="1823357"/>
            <a:ext cx="1833549" cy="1368000"/>
          </a:xfrm>
          <a:prstGeom prst="rect">
            <a:avLst/>
          </a:prstGeom>
          <a:ln w="28575" cmpd="sng">
            <a:solidFill>
              <a:srgbClr val="7F7F7F"/>
            </a:solidFill>
          </a:ln>
        </p:spPr>
      </p:pic>
    </p:spTree>
    <p:extLst>
      <p:ext uri="{BB962C8B-B14F-4D97-AF65-F5344CB8AC3E}">
        <p14:creationId xmlns:p14="http://schemas.microsoft.com/office/powerpoint/2010/main" val="29137417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iger-black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0728" y="1350818"/>
            <a:ext cx="6742545" cy="37926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443134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Greedy optimization lowers overall error, but introduces new error, too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380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000"/>
            <a:ext cx="8543636" cy="900545"/>
          </a:xfrm>
        </p:spPr>
        <p:txBody>
          <a:bodyPr>
            <a:noAutofit/>
          </a:bodyPr>
          <a:lstStyle/>
          <a:p>
            <a:r>
              <a:rPr lang="en-US" sz="3200" dirty="0" smtClean="0"/>
              <a:t>We measure current color’s </a:t>
            </a:r>
            <a:r>
              <a:rPr lang="en-US" sz="3200" i="1" dirty="0" smtClean="0"/>
              <a:t>potential residual:</a:t>
            </a:r>
            <a:r>
              <a:rPr lang="en-US" sz="3200" dirty="0" smtClean="0"/>
              <a:t> improvement assuming ideal addition of paint</a:t>
            </a:r>
            <a:endParaRPr lang="en-US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57</a:t>
            </a:fld>
            <a:endParaRPr lang="en-US"/>
          </a:p>
        </p:txBody>
      </p:sp>
      <p:pic>
        <p:nvPicPr>
          <p:cNvPr id="7" name="Picture 6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0754" y="1550545"/>
            <a:ext cx="5359400" cy="685800"/>
          </a:xfrm>
          <a:prstGeom prst="rect">
            <a:avLst/>
          </a:prstGeom>
        </p:spPr>
      </p:pic>
      <p:pic>
        <p:nvPicPr>
          <p:cNvPr id="8" name="Picture 7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404" y="1679277"/>
            <a:ext cx="6388100" cy="520700"/>
          </a:xfrm>
          <a:prstGeom prst="rect">
            <a:avLst/>
          </a:prstGeom>
        </p:spPr>
      </p:pic>
      <p:pic>
        <p:nvPicPr>
          <p:cNvPr id="18" name="Picture 17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09" y="2661240"/>
            <a:ext cx="8496300" cy="6350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626229" y="3210640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residual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09423" y="3212950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residual after ideal improvement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550278" y="2002986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ideal deposition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6350000" y="2378364"/>
            <a:ext cx="150093" cy="381000"/>
          </a:xfrm>
          <a:prstGeom prst="straightConnector1">
            <a:avLst/>
          </a:prstGeom>
          <a:ln>
            <a:solidFill>
              <a:srgbClr val="625682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260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000"/>
            <a:ext cx="8543636" cy="900545"/>
          </a:xfrm>
        </p:spPr>
        <p:txBody>
          <a:bodyPr>
            <a:noAutofit/>
          </a:bodyPr>
          <a:lstStyle/>
          <a:p>
            <a:r>
              <a:rPr lang="en-US" sz="3200" dirty="0" smtClean="0"/>
              <a:t>We measure current color’s </a:t>
            </a:r>
            <a:r>
              <a:rPr lang="en-US" sz="3200" i="1" dirty="0" smtClean="0"/>
              <a:t>potential residual:</a:t>
            </a:r>
            <a:r>
              <a:rPr lang="en-US" sz="3200" dirty="0" smtClean="0"/>
              <a:t> improvement assuming ideal addition of paint</a:t>
            </a:r>
            <a:endParaRPr lang="en-US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58</a:t>
            </a:fld>
            <a:endParaRPr lang="en-US"/>
          </a:p>
        </p:txBody>
      </p:sp>
      <p:pic>
        <p:nvPicPr>
          <p:cNvPr id="18" name="Picture 17" descr="latex-image-1.pd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8" r="58811"/>
          <a:stretch/>
        </p:blipFill>
        <p:spPr>
          <a:xfrm>
            <a:off x="1229895" y="2661240"/>
            <a:ext cx="2513263" cy="6350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626229" y="3210640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residual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pic>
        <p:nvPicPr>
          <p:cNvPr id="15" name="Picture 14" descr="latex-image-1.pdf"/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84"/>
          <a:stretch/>
        </p:blipFill>
        <p:spPr>
          <a:xfrm>
            <a:off x="3756525" y="2666588"/>
            <a:ext cx="4988731" cy="635000"/>
          </a:xfrm>
          <a:prstGeom prst="rect">
            <a:avLst/>
          </a:prstGeom>
        </p:spPr>
      </p:pic>
      <p:pic>
        <p:nvPicPr>
          <p:cNvPr id="16" name="Picture 15" descr="latex-image-1.pdf"/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797" r="88297"/>
          <a:stretch/>
        </p:blipFill>
        <p:spPr>
          <a:xfrm>
            <a:off x="-681788" y="2653219"/>
            <a:ext cx="1911683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74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000"/>
            <a:ext cx="8543636" cy="900545"/>
          </a:xfrm>
        </p:spPr>
        <p:txBody>
          <a:bodyPr>
            <a:noAutofit/>
          </a:bodyPr>
          <a:lstStyle/>
          <a:p>
            <a:r>
              <a:rPr lang="en-US" sz="3200" dirty="0" smtClean="0"/>
              <a:t>We measure current color’s </a:t>
            </a:r>
            <a:r>
              <a:rPr lang="en-US" sz="3200" i="1" dirty="0" smtClean="0"/>
              <a:t>potential residual:</a:t>
            </a:r>
            <a:r>
              <a:rPr lang="en-US" sz="3200" dirty="0" smtClean="0"/>
              <a:t> improvement assuming ideal addition of paint</a:t>
            </a:r>
            <a:endParaRPr lang="en-US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59</a:t>
            </a:fld>
            <a:endParaRPr lang="en-US"/>
          </a:p>
        </p:txBody>
      </p:sp>
      <p:pic>
        <p:nvPicPr>
          <p:cNvPr id="18" name="Picture 17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09" y="2661240"/>
            <a:ext cx="8496300" cy="6350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626229" y="3210640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residual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09423" y="3212950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residual after ideal improvement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293967" y="2222347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per-pixel ideal deposition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6454588" y="2569882"/>
            <a:ext cx="45506" cy="189482"/>
          </a:xfrm>
          <a:prstGeom prst="straightConnector1">
            <a:avLst/>
          </a:prstGeom>
          <a:ln>
            <a:solidFill>
              <a:srgbClr val="625682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629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000"/>
            <a:ext cx="8543636" cy="900545"/>
          </a:xfrm>
        </p:spPr>
        <p:txBody>
          <a:bodyPr>
            <a:noAutofit/>
          </a:bodyPr>
          <a:lstStyle/>
          <a:p>
            <a:r>
              <a:rPr lang="en-US" sz="3200" dirty="0" smtClean="0"/>
              <a:t>We measure current color’s </a:t>
            </a:r>
            <a:r>
              <a:rPr lang="en-US" sz="3200" i="1" dirty="0" smtClean="0"/>
              <a:t>potential residual:</a:t>
            </a:r>
            <a:r>
              <a:rPr lang="en-US" sz="3200" dirty="0" smtClean="0"/>
              <a:t> improvement assuming ideal addition of paint</a:t>
            </a:r>
            <a:endParaRPr lang="en-US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60</a:t>
            </a:fld>
            <a:endParaRPr lang="en-US"/>
          </a:p>
        </p:txBody>
      </p:sp>
      <p:pic>
        <p:nvPicPr>
          <p:cNvPr id="18" name="Picture 17" descr="latex-image-1.pdf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09" y="2661240"/>
            <a:ext cx="8496300" cy="6350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626229" y="3210640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residual</a:t>
            </a:r>
            <a:endParaRPr lang="en-US" i="1" dirty="0" smtClean="0">
              <a:solidFill>
                <a:schemeClr val="bg1">
                  <a:lumMod val="50000"/>
                </a:schemeClr>
              </a:solidFill>
              <a:latin typeface="Helvetica Light"/>
              <a:cs typeface="Helvetica Light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09423" y="3212950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residual after ideal improvement</a:t>
            </a:r>
            <a:endParaRPr lang="en-US" i="1" dirty="0" smtClean="0">
              <a:solidFill>
                <a:schemeClr val="bg1">
                  <a:lumMod val="50000"/>
                </a:schemeClr>
              </a:solidFill>
              <a:latin typeface="Helvetica Light"/>
              <a:cs typeface="Helvetica Light"/>
            </a:endParaRPr>
          </a:p>
        </p:txBody>
      </p:sp>
      <p:pic>
        <p:nvPicPr>
          <p:cNvPr id="12" name="Picture 11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404" y="1679277"/>
            <a:ext cx="6388100" cy="5207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293967" y="2222347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per-pixel ideal deposition</a:t>
            </a:r>
            <a:endParaRPr lang="en-US" i="1" dirty="0">
              <a:solidFill>
                <a:schemeClr val="bg1">
                  <a:lumMod val="50000"/>
                </a:schemeClr>
              </a:solidFill>
              <a:latin typeface="Helvetica Light"/>
              <a:cs typeface="Helvetica Light"/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6454588" y="2569882"/>
            <a:ext cx="45506" cy="18948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4383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000"/>
            <a:ext cx="8543636" cy="900545"/>
          </a:xfrm>
        </p:spPr>
        <p:txBody>
          <a:bodyPr>
            <a:noAutofit/>
          </a:bodyPr>
          <a:lstStyle/>
          <a:p>
            <a:r>
              <a:rPr lang="en-US" sz="3200" dirty="0" smtClean="0"/>
              <a:t>We measure current color’s </a:t>
            </a:r>
            <a:r>
              <a:rPr lang="en-US" sz="3200" i="1" dirty="0" smtClean="0"/>
              <a:t>potential residual:</a:t>
            </a:r>
            <a:r>
              <a:rPr lang="en-US" sz="3200" dirty="0" smtClean="0"/>
              <a:t> improvement assuming ideal addition of paint</a:t>
            </a:r>
            <a:endParaRPr lang="en-US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61</a:t>
            </a:fld>
            <a:endParaRPr lang="en-US"/>
          </a:p>
        </p:txBody>
      </p:sp>
      <p:pic>
        <p:nvPicPr>
          <p:cNvPr id="18" name="Picture 17" descr="latex-image-1.pdf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09" y="2661240"/>
            <a:ext cx="8496300" cy="6350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626229" y="3210640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residual</a:t>
            </a:r>
            <a:endParaRPr lang="en-US" i="1" dirty="0" smtClean="0">
              <a:solidFill>
                <a:srgbClr val="7F7F7F"/>
              </a:solidFill>
              <a:latin typeface="Helvetica Light"/>
              <a:cs typeface="Helvetica Light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09423" y="3212950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7F7F7F"/>
                </a:solidFill>
                <a:latin typeface="Helvetica Light"/>
                <a:cs typeface="Helvetica Light"/>
              </a:rPr>
              <a:t>residual after ideal improvement</a:t>
            </a:r>
            <a:endParaRPr lang="en-US" i="1" dirty="0" smtClean="0">
              <a:solidFill>
                <a:srgbClr val="7F7F7F"/>
              </a:solidFill>
              <a:latin typeface="Helvetica Light"/>
              <a:cs typeface="Helvetica Light"/>
            </a:endParaRPr>
          </a:p>
        </p:txBody>
      </p:sp>
      <p:pic>
        <p:nvPicPr>
          <p:cNvPr id="9" name="Picture 8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0754" y="1543074"/>
            <a:ext cx="5359400" cy="685800"/>
          </a:xfrm>
          <a:prstGeom prst="rect">
            <a:avLst/>
          </a:prstGeom>
        </p:spPr>
      </p:pic>
      <p:cxnSp>
        <p:nvCxnSpPr>
          <p:cNvPr id="14" name="Straight Arrow Connector 13"/>
          <p:cNvCxnSpPr/>
          <p:nvPr/>
        </p:nvCxnSpPr>
        <p:spPr>
          <a:xfrm>
            <a:off x="6454588" y="2569882"/>
            <a:ext cx="45506" cy="18948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4293967" y="2222347"/>
            <a:ext cx="39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per-pixel ideal deposition</a:t>
            </a:r>
            <a:endParaRPr lang="en-US" i="1" dirty="0">
              <a:solidFill>
                <a:schemeClr val="bg1">
                  <a:lumMod val="50000"/>
                </a:schemeClr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53074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3336637" y="2037778"/>
            <a:ext cx="2401455" cy="1928091"/>
          </a:xfrm>
          <a:prstGeom prst="rect">
            <a:avLst/>
          </a:prstGeom>
          <a:solidFill>
            <a:schemeClr val="bg1"/>
          </a:solidFill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000"/>
            <a:ext cx="8543636" cy="900545"/>
          </a:xfrm>
        </p:spPr>
        <p:txBody>
          <a:bodyPr>
            <a:noAutofit/>
          </a:bodyPr>
          <a:lstStyle/>
          <a:p>
            <a:r>
              <a:rPr lang="en-US" sz="3250" i="1" dirty="0"/>
              <a:t>P</a:t>
            </a:r>
            <a:r>
              <a:rPr lang="en-US" sz="3250" i="1" dirty="0" smtClean="0"/>
              <a:t>otential residual </a:t>
            </a:r>
            <a:r>
              <a:rPr lang="en-US" sz="3250" dirty="0" smtClean="0"/>
              <a:t>is always less than residual</a:t>
            </a:r>
            <a:endParaRPr lang="en-US" sz="325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62</a:t>
            </a:fld>
            <a:endParaRPr lang="en-US"/>
          </a:p>
        </p:txBody>
      </p:sp>
      <p:grpSp>
        <p:nvGrpSpPr>
          <p:cNvPr id="23" name="Group 22"/>
          <p:cNvGrpSpPr/>
          <p:nvPr/>
        </p:nvGrpSpPr>
        <p:grpSpPr>
          <a:xfrm>
            <a:off x="450275" y="2026232"/>
            <a:ext cx="2549974" cy="1945408"/>
            <a:chOff x="2309091" y="1027548"/>
            <a:chExt cx="2549974" cy="1945408"/>
          </a:xfrm>
        </p:grpSpPr>
        <p:pic>
          <p:nvPicPr>
            <p:cNvPr id="4" name="Picture 3" descr="max-target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09091" y="1027548"/>
              <a:ext cx="2423578" cy="194540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2713809" y="1313718"/>
              <a:ext cx="21452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625682"/>
                  </a:solidFill>
                  <a:latin typeface="Helvetica Light"/>
                  <a:cs typeface="Helvetica Light"/>
                </a:rPr>
                <a:t>target</a:t>
              </a:r>
              <a:endParaRPr lang="en-US" i="1" dirty="0" smtClean="0">
                <a:solidFill>
                  <a:srgbClr val="625682"/>
                </a:solidFill>
                <a:latin typeface="Helvetica Light"/>
                <a:cs typeface="Helvetica Light"/>
              </a:endParaRP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3739047" y="2321640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empty canvas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5950904" y="1004301"/>
            <a:ext cx="2665056" cy="3977561"/>
            <a:chOff x="4934904" y="1004301"/>
            <a:chExt cx="2665056" cy="3977561"/>
          </a:xfrm>
        </p:grpSpPr>
        <p:pic>
          <p:nvPicPr>
            <p:cNvPr id="6" name="Picture 5" descr="max-black-pot-res-white.gi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4904" y="1027548"/>
              <a:ext cx="2424161" cy="1945408"/>
            </a:xfrm>
            <a:prstGeom prst="rect">
              <a:avLst/>
            </a:prstGeom>
          </p:spPr>
        </p:pic>
        <p:pic>
          <p:nvPicPr>
            <p:cNvPr id="8" name="Picture 7" descr="max-white-pot-res-white.gi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4904" y="3036454"/>
              <a:ext cx="2424161" cy="1945408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452393" y="1004301"/>
              <a:ext cx="2145256" cy="766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black’s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potential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residual</a:t>
              </a:r>
              <a:endParaRPr lang="en-US" i="1" dirty="0" smtClean="0">
                <a:solidFill>
                  <a:srgbClr val="5EE3B5"/>
                </a:solidFill>
                <a:latin typeface="Helvetica Light"/>
                <a:cs typeface="Helvetica Light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5454704" y="3015522"/>
              <a:ext cx="2145256" cy="766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white’s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potential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residual</a:t>
              </a:r>
              <a:endParaRPr lang="en-US" i="1" dirty="0" smtClean="0">
                <a:solidFill>
                  <a:srgbClr val="5EE3B5"/>
                </a:solidFill>
                <a:latin typeface="Helvetica Light"/>
                <a:cs typeface="Helvetica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045643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127000"/>
            <a:ext cx="8543636" cy="900545"/>
          </a:xfrm>
        </p:spPr>
        <p:txBody>
          <a:bodyPr>
            <a:noAutofit/>
          </a:bodyPr>
          <a:lstStyle/>
          <a:p>
            <a:r>
              <a:rPr lang="en-US" sz="3250" i="1" dirty="0"/>
              <a:t>P</a:t>
            </a:r>
            <a:r>
              <a:rPr lang="en-US" sz="3250" i="1" dirty="0" smtClean="0"/>
              <a:t>otential residual </a:t>
            </a:r>
            <a:r>
              <a:rPr lang="en-US" sz="3250" dirty="0" smtClean="0"/>
              <a:t>is always less than residual</a:t>
            </a:r>
            <a:endParaRPr lang="en-US" sz="325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63</a:t>
            </a:fld>
            <a:endParaRPr lang="en-US"/>
          </a:p>
        </p:txBody>
      </p:sp>
      <p:grpSp>
        <p:nvGrpSpPr>
          <p:cNvPr id="23" name="Group 22"/>
          <p:cNvGrpSpPr/>
          <p:nvPr/>
        </p:nvGrpSpPr>
        <p:grpSpPr>
          <a:xfrm>
            <a:off x="450275" y="2026232"/>
            <a:ext cx="2549974" cy="1945408"/>
            <a:chOff x="2309091" y="1027548"/>
            <a:chExt cx="2549974" cy="1945408"/>
          </a:xfrm>
        </p:grpSpPr>
        <p:pic>
          <p:nvPicPr>
            <p:cNvPr id="4" name="Picture 3" descr="max-target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09091" y="1027548"/>
              <a:ext cx="2423578" cy="194540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2713809" y="1313718"/>
              <a:ext cx="21452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625682"/>
                  </a:solidFill>
                  <a:latin typeface="Helvetica Light"/>
                  <a:cs typeface="Helvetica Light"/>
                </a:rPr>
                <a:t>target</a:t>
              </a:r>
              <a:endParaRPr lang="en-US" i="1" dirty="0" smtClean="0">
                <a:solidFill>
                  <a:srgbClr val="625682"/>
                </a:solidFill>
                <a:latin typeface="Helvetica Light"/>
                <a:cs typeface="Helvetica Light"/>
              </a:endParaRPr>
            </a:p>
          </p:txBody>
        </p:sp>
      </p:grpSp>
      <p:pic>
        <p:nvPicPr>
          <p:cNvPr id="5" name="Picture 4" descr="max-simulated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5092" y="2026232"/>
            <a:ext cx="2423578" cy="1945408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3739047" y="2321640"/>
            <a:ext cx="2145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simulation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5950904" y="1004301"/>
            <a:ext cx="2665056" cy="3977561"/>
            <a:chOff x="4934904" y="1004301"/>
            <a:chExt cx="2665056" cy="3977561"/>
          </a:xfrm>
        </p:grpSpPr>
        <p:pic>
          <p:nvPicPr>
            <p:cNvPr id="6" name="Picture 5" descr="max-black-pot-res-white.gi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4904" y="1027548"/>
              <a:ext cx="2424161" cy="1945408"/>
            </a:xfrm>
            <a:prstGeom prst="rect">
              <a:avLst/>
            </a:prstGeom>
          </p:spPr>
        </p:pic>
        <p:pic>
          <p:nvPicPr>
            <p:cNvPr id="8" name="Picture 7" descr="max-white-pot-res-white.gif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4904" y="3036454"/>
              <a:ext cx="2424161" cy="1945408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452393" y="1004301"/>
              <a:ext cx="2145256" cy="766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black’s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potential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residual</a:t>
              </a:r>
              <a:endParaRPr lang="en-US" i="1" dirty="0" smtClean="0">
                <a:solidFill>
                  <a:srgbClr val="5EE3B5"/>
                </a:solidFill>
                <a:latin typeface="Helvetica Light"/>
                <a:cs typeface="Helvetica Light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5454704" y="3015522"/>
              <a:ext cx="2145256" cy="766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white’s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potential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residual</a:t>
              </a:r>
              <a:endParaRPr lang="en-US" i="1" dirty="0" smtClean="0">
                <a:solidFill>
                  <a:srgbClr val="5EE3B5"/>
                </a:solidFill>
                <a:latin typeface="Helvetica Light"/>
                <a:cs typeface="Helvetica Light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950904" y="1004301"/>
            <a:ext cx="2665056" cy="3977561"/>
            <a:chOff x="4934904" y="1004301"/>
            <a:chExt cx="2665056" cy="3977561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4904" y="1027548"/>
              <a:ext cx="2424160" cy="1945408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4904" y="3036454"/>
              <a:ext cx="2424160" cy="1945408"/>
            </a:xfrm>
            <a:prstGeom prst="rect">
              <a:avLst/>
            </a:prstGeom>
          </p:spPr>
        </p:pic>
        <p:sp>
          <p:nvSpPr>
            <p:cNvPr id="21" name="TextBox 20"/>
            <p:cNvSpPr txBox="1"/>
            <p:nvPr/>
          </p:nvSpPr>
          <p:spPr>
            <a:xfrm>
              <a:off x="5452393" y="1004301"/>
              <a:ext cx="2145256" cy="766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black’s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potential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residual</a:t>
              </a:r>
              <a:endParaRPr lang="en-US" i="1" dirty="0" smtClean="0">
                <a:solidFill>
                  <a:srgbClr val="5EE3B5"/>
                </a:solidFill>
                <a:latin typeface="Helvetica Light"/>
                <a:cs typeface="Helvetica Light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454704" y="3015522"/>
              <a:ext cx="2145256" cy="766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white’s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potential </a:t>
              </a:r>
            </a:p>
            <a:p>
              <a:pPr algn="ctr">
                <a:lnSpc>
                  <a:spcPct val="80000"/>
                </a:lnSpc>
              </a:pPr>
              <a:r>
                <a:rPr lang="en-US" dirty="0" smtClean="0">
                  <a:solidFill>
                    <a:srgbClr val="5EE3B5"/>
                  </a:solidFill>
                  <a:latin typeface="Helvetica Light"/>
                  <a:cs typeface="Helvetica Light"/>
                </a:rPr>
                <a:t>residual</a:t>
              </a:r>
              <a:endParaRPr lang="en-US" i="1" dirty="0" smtClean="0">
                <a:solidFill>
                  <a:srgbClr val="5EE3B5"/>
                </a:solidFill>
                <a:latin typeface="Helvetica Light"/>
                <a:cs typeface="Helvetica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18931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" y="815434"/>
            <a:ext cx="7103918" cy="432806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2274" y="69275"/>
            <a:ext cx="8543636" cy="900545"/>
          </a:xfrm>
        </p:spPr>
        <p:txBody>
          <a:bodyPr>
            <a:noAutofit/>
          </a:bodyPr>
          <a:lstStyle/>
          <a:p>
            <a:r>
              <a:rPr lang="en-US" sz="3250" dirty="0" smtClean="0"/>
              <a:t>Tracking </a:t>
            </a:r>
            <a:r>
              <a:rPr lang="en-US" sz="3250" i="1" dirty="0" smtClean="0"/>
              <a:t>potential residual, </a:t>
            </a:r>
            <a:br>
              <a:rPr lang="en-US" sz="3250" i="1" dirty="0" smtClean="0"/>
            </a:br>
            <a:r>
              <a:rPr lang="en-US" sz="3250" dirty="0" smtClean="0"/>
              <a:t>we notify user to switch color</a:t>
            </a:r>
            <a:endParaRPr lang="en-US" sz="325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084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65</a:t>
            </a:fld>
            <a:endParaRPr lang="en-US"/>
          </a:p>
        </p:txBody>
      </p:sp>
      <p:pic>
        <p:nvPicPr>
          <p:cNvPr id="6" name="max-schmeling-first-a0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4386" t="7721" r="7895"/>
          <a:stretch/>
        </p:blipFill>
        <p:spPr>
          <a:xfrm>
            <a:off x="225918" y="0"/>
            <a:ext cx="8692165" cy="51434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302" y="215919"/>
            <a:ext cx="8543636" cy="524280"/>
          </a:xfrm>
        </p:spPr>
        <p:txBody>
          <a:bodyPr>
            <a:noAutofit/>
          </a:bodyPr>
          <a:lstStyle/>
          <a:p>
            <a:r>
              <a:rPr lang="en-US" sz="3500" dirty="0" smtClean="0"/>
              <a:t>Visualization of </a:t>
            </a:r>
            <a:r>
              <a:rPr lang="en-US" sz="3500" i="1" dirty="0" smtClean="0"/>
              <a:t>potential residual </a:t>
            </a:r>
            <a:r>
              <a:rPr lang="en-US" sz="3500" dirty="0" smtClean="0"/>
              <a:t>+ cursor guides user</a:t>
            </a:r>
            <a:endParaRPr lang="en-US" sz="3500" dirty="0"/>
          </a:p>
        </p:txBody>
      </p:sp>
    </p:spTree>
    <p:extLst>
      <p:ext uri="{BB962C8B-B14F-4D97-AF65-F5344CB8AC3E}">
        <p14:creationId xmlns:p14="http://schemas.microsoft.com/office/powerpoint/2010/main" val="3604776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17519"/>
            <a:ext cx="8543636" cy="524280"/>
          </a:xfrm>
        </p:spPr>
        <p:txBody>
          <a:bodyPr>
            <a:noAutofit/>
          </a:bodyPr>
          <a:lstStyle/>
          <a:p>
            <a:r>
              <a:rPr lang="en-US" sz="3700" dirty="0" smtClean="0"/>
              <a:t>Simulation at large scale demonstrates high-quality reproduction</a:t>
            </a:r>
            <a:endParaRPr lang="en-US" sz="37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66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66836" y="1470525"/>
            <a:ext cx="3214708" cy="22568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365"/>
          <a:stretch/>
        </p:blipFill>
        <p:spPr>
          <a:xfrm>
            <a:off x="3040473" y="1492975"/>
            <a:ext cx="3064145" cy="222601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3689350"/>
            <a:ext cx="3000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target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46927" y="3694697"/>
            <a:ext cx="3000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our </a:t>
            </a:r>
            <a:r>
              <a:rPr lang="en-US" i="1" dirty="0" smtClean="0">
                <a:solidFill>
                  <a:srgbClr val="625682"/>
                </a:solidFill>
                <a:latin typeface="Helvetica Light"/>
                <a:cs typeface="Helvetica Light"/>
              </a:rPr>
              <a:t>simulated</a:t>
            </a: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 result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9471471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317519"/>
            <a:ext cx="8543636" cy="524280"/>
          </a:xfrm>
        </p:spPr>
        <p:txBody>
          <a:bodyPr>
            <a:noAutofit/>
          </a:bodyPr>
          <a:lstStyle/>
          <a:p>
            <a:r>
              <a:rPr lang="en-US" sz="3700" dirty="0" smtClean="0"/>
              <a:t>Simulation at large scale demonstrates high-quality reproduction</a:t>
            </a:r>
            <a:endParaRPr lang="en-US" sz="37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67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5431" r="3680"/>
          <a:stretch/>
        </p:blipFill>
        <p:spPr>
          <a:xfrm>
            <a:off x="6145854" y="1505322"/>
            <a:ext cx="3024887" cy="24116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66836" y="1470525"/>
            <a:ext cx="3214708" cy="22568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3365"/>
          <a:stretch/>
        </p:blipFill>
        <p:spPr>
          <a:xfrm>
            <a:off x="3040473" y="1492975"/>
            <a:ext cx="3064145" cy="222601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3689350"/>
            <a:ext cx="3000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target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46927" y="3694697"/>
            <a:ext cx="3000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our </a:t>
            </a:r>
            <a:r>
              <a:rPr lang="en-US" i="1" dirty="0" smtClean="0">
                <a:solidFill>
                  <a:srgbClr val="625682"/>
                </a:solidFill>
                <a:latin typeface="Helvetica Light"/>
                <a:cs typeface="Helvetica Light"/>
              </a:rPr>
              <a:t>simulated</a:t>
            </a: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 result</a:t>
            </a:r>
            <a:endParaRPr lang="en-US" i="1" dirty="0" smtClean="0">
              <a:solidFill>
                <a:srgbClr val="625682"/>
              </a:solidFill>
              <a:latin typeface="Helvetica Light"/>
              <a:cs typeface="Helvetica Ligh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143751" y="3686676"/>
            <a:ext cx="3000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>
                <a:solidFill>
                  <a:srgbClr val="625682"/>
                </a:solidFill>
                <a:latin typeface="Helvetica Light"/>
                <a:cs typeface="Helvetica Light"/>
              </a:rPr>
              <a:t>Shilkrot</a:t>
            </a: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 et al.’s</a:t>
            </a:r>
          </a:p>
          <a:p>
            <a:pPr algn="ctr"/>
            <a:r>
              <a:rPr lang="en-US" i="1" dirty="0" smtClean="0">
                <a:solidFill>
                  <a:srgbClr val="625682"/>
                </a:solidFill>
                <a:latin typeface="Helvetica Light"/>
                <a:cs typeface="Helvetica Light"/>
              </a:rPr>
              <a:t>physical </a:t>
            </a:r>
            <a:r>
              <a:rPr lang="en-US" dirty="0" smtClean="0">
                <a:solidFill>
                  <a:srgbClr val="625682"/>
                </a:solidFill>
                <a:latin typeface="Helvetica Light"/>
                <a:cs typeface="Helvetica Light"/>
              </a:rPr>
              <a:t>result</a:t>
            </a:r>
          </a:p>
        </p:txBody>
      </p:sp>
      <p:sp>
        <p:nvSpPr>
          <p:cNvPr id="12" name="Rectangle 11"/>
          <p:cNvSpPr/>
          <p:nvPr/>
        </p:nvSpPr>
        <p:spPr>
          <a:xfrm>
            <a:off x="0" y="4585368"/>
            <a:ext cx="4304632" cy="367993"/>
          </a:xfrm>
          <a:prstGeom prst="rect">
            <a:avLst/>
          </a:prstGeom>
          <a:solidFill>
            <a:srgbClr val="6256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i="1" dirty="0" smtClean="0">
                <a:solidFill>
                  <a:schemeClr val="bg1"/>
                </a:solidFill>
                <a:latin typeface="Helvetica Light"/>
                <a:cs typeface="Helvetica Light"/>
              </a:rPr>
              <a:t> take comparison with a grain of salt</a:t>
            </a:r>
            <a:endParaRPr lang="en-US" i="1" dirty="0">
              <a:solidFill>
                <a:schemeClr val="bg1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36151727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4639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Limitations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68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94080" y="1542720"/>
            <a:ext cx="72948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 smtClean="0">
                <a:latin typeface="Helvetica Light"/>
                <a:cs typeface="Helvetica Light"/>
              </a:rPr>
              <a:t>large scale?</a:t>
            </a:r>
            <a:r>
              <a:rPr lang="en-US" sz="2200" dirty="0" smtClean="0">
                <a:latin typeface="Helvetica Light"/>
                <a:cs typeface="Helvetica Light"/>
              </a:rPr>
              <a:t> </a:t>
            </a:r>
            <a:r>
              <a:rPr lang="en-US" sz="2200" i="1" dirty="0" smtClean="0">
                <a:latin typeface="Helvetica Light"/>
                <a:cs typeface="Helvetica Light"/>
              </a:rPr>
              <a:t>in practice, we piece together A0 paper</a:t>
            </a:r>
            <a:endParaRPr lang="en-US" sz="2200" b="1" dirty="0" smtClean="0"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2409452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4639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Limitations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69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94080" y="1542720"/>
            <a:ext cx="7294880" cy="10515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 smtClean="0">
                <a:solidFill>
                  <a:srgbClr val="7F7F7F"/>
                </a:solidFill>
                <a:latin typeface="Helvetica Light"/>
                <a:cs typeface="Helvetica Light"/>
              </a:rPr>
              <a:t>large scale?</a:t>
            </a:r>
            <a:r>
              <a:rPr lang="en-US" sz="2200" dirty="0" smtClean="0">
                <a:solidFill>
                  <a:srgbClr val="7F7F7F"/>
                </a:solidFill>
                <a:latin typeface="Helvetica Light"/>
                <a:cs typeface="Helvetica Light"/>
              </a:rPr>
              <a:t> </a:t>
            </a:r>
            <a:r>
              <a:rPr lang="en-US" sz="2200" i="1" dirty="0" smtClean="0">
                <a:solidFill>
                  <a:srgbClr val="7F7F7F"/>
                </a:solidFill>
                <a:latin typeface="Helvetica Light"/>
                <a:cs typeface="Helvetica Light"/>
              </a:rPr>
              <a:t>in practice, we piece together A0 paper</a:t>
            </a:r>
          </a:p>
          <a:p>
            <a:pPr>
              <a:lnSpc>
                <a:spcPct val="200000"/>
              </a:lnSpc>
            </a:pPr>
            <a:r>
              <a:rPr lang="en-US" sz="2200" b="1" dirty="0" smtClean="0">
                <a:latin typeface="Helvetica Light"/>
                <a:cs typeface="Helvetica Light"/>
              </a:rPr>
              <a:t>spray paint art style? </a:t>
            </a:r>
            <a:r>
              <a:rPr lang="en-US" sz="2200" i="1" dirty="0" smtClean="0">
                <a:latin typeface="Helvetica Light"/>
                <a:cs typeface="Helvetica Light"/>
              </a:rPr>
              <a:t>rather “pointillist”</a:t>
            </a:r>
            <a:endParaRPr lang="en-US" sz="2200" b="1" dirty="0" smtClean="0"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4246210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4639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Limitations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70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94080" y="1542720"/>
            <a:ext cx="7294880" cy="24622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large scale?</a:t>
            </a:r>
            <a:r>
              <a:rPr lang="en-US" sz="2200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 </a:t>
            </a:r>
            <a:r>
              <a:rPr lang="en-US" sz="2200" i="1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in practice, we piece together A0 paper</a:t>
            </a:r>
          </a:p>
          <a:p>
            <a:pPr>
              <a:lnSpc>
                <a:spcPct val="200000"/>
              </a:lnSpc>
            </a:pPr>
            <a:r>
              <a:rPr lang="en-US" sz="2200" b="1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spray paint art style? </a:t>
            </a:r>
            <a:r>
              <a:rPr lang="en-US" sz="2200" i="1" dirty="0" smtClean="0">
                <a:solidFill>
                  <a:schemeClr val="bg1">
                    <a:lumMod val="50000"/>
                  </a:schemeClr>
                </a:solidFill>
                <a:latin typeface="Helvetica Light"/>
                <a:cs typeface="Helvetica Light"/>
              </a:rPr>
              <a:t>rather “pointillist”</a:t>
            </a:r>
          </a:p>
          <a:p>
            <a:pPr>
              <a:lnSpc>
                <a:spcPct val="200000"/>
              </a:lnSpc>
            </a:pPr>
            <a:r>
              <a:rPr lang="en-US" sz="2200" b="1" dirty="0" smtClean="0">
                <a:latin typeface="Helvetica Light"/>
                <a:cs typeface="Helvetica Light"/>
              </a:rPr>
              <a:t>human exploitation?</a:t>
            </a:r>
            <a:r>
              <a:rPr lang="en-US" sz="2200" dirty="0" smtClean="0">
                <a:latin typeface="Helvetica Light"/>
                <a:cs typeface="Helvetica Light"/>
              </a:rPr>
              <a:t> </a:t>
            </a:r>
          </a:p>
          <a:p>
            <a:r>
              <a:rPr lang="en-US" sz="2200" i="1" dirty="0" smtClean="0">
                <a:latin typeface="Helvetica Light"/>
                <a:cs typeface="Helvetica Light"/>
              </a:rPr>
              <a:t>would rather use </a:t>
            </a:r>
          </a:p>
          <a:p>
            <a:r>
              <a:rPr lang="en-US" sz="2200" i="1" dirty="0" smtClean="0">
                <a:latin typeface="Helvetica Light"/>
                <a:cs typeface="Helvetica Light"/>
              </a:rPr>
              <a:t>quad copters</a:t>
            </a:r>
            <a:endParaRPr lang="en-US" sz="2200" b="1" dirty="0" smtClean="0">
              <a:latin typeface="Helvetica Light"/>
              <a:cs typeface="Helvetica Ligh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9617" b="6693"/>
          <a:stretch/>
        </p:blipFill>
        <p:spPr>
          <a:xfrm>
            <a:off x="3970421" y="2761118"/>
            <a:ext cx="4010526" cy="2097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6506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46399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Future work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71</a:t>
            </a:fld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94080" y="1676400"/>
            <a:ext cx="7294880" cy="17286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 smtClean="0">
                <a:latin typeface="Helvetica Light"/>
                <a:cs typeface="Helvetica Light"/>
              </a:rPr>
              <a:t>real robots</a:t>
            </a:r>
            <a:endParaRPr lang="en-US" sz="2200" i="1" dirty="0" smtClean="0">
              <a:latin typeface="Helvetica Light"/>
              <a:cs typeface="Helvetica Light"/>
            </a:endParaRPr>
          </a:p>
          <a:p>
            <a:pPr>
              <a:lnSpc>
                <a:spcPct val="200000"/>
              </a:lnSpc>
            </a:pPr>
            <a:r>
              <a:rPr lang="en-US" sz="2200" b="1" dirty="0" smtClean="0">
                <a:latin typeface="Helvetica Light"/>
                <a:cs typeface="Helvetica Light"/>
              </a:rPr>
              <a:t>resolution </a:t>
            </a:r>
            <a:r>
              <a:rPr lang="en-US" sz="2200" i="1" dirty="0" smtClean="0">
                <a:latin typeface="Helvetica Light"/>
                <a:cs typeface="Helvetica Light"/>
              </a:rPr>
              <a:t>control pressure, custom cap</a:t>
            </a:r>
            <a:endParaRPr lang="en-US" sz="2200" b="1" dirty="0" smtClean="0">
              <a:latin typeface="Helvetica Light"/>
              <a:cs typeface="Helvetica Light"/>
            </a:endParaRPr>
          </a:p>
          <a:p>
            <a:pPr>
              <a:lnSpc>
                <a:spcPct val="200000"/>
              </a:lnSpc>
            </a:pPr>
            <a:r>
              <a:rPr lang="en-US" sz="2200" b="1" dirty="0" smtClean="0">
                <a:latin typeface="Helvetica Light"/>
                <a:cs typeface="Helvetica Light"/>
              </a:rPr>
              <a:t>non-planar surfaces</a:t>
            </a:r>
          </a:p>
        </p:txBody>
      </p:sp>
    </p:spTree>
    <p:extLst>
      <p:ext uri="{BB962C8B-B14F-4D97-AF65-F5344CB8AC3E}">
        <p14:creationId xmlns:p14="http://schemas.microsoft.com/office/powerpoint/2010/main" val="27948691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182" y="220727"/>
            <a:ext cx="8543636" cy="5242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Acknowledgements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72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26720" y="1270000"/>
            <a:ext cx="83515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Helvetica Light"/>
                <a:cs typeface="Helvetica Light"/>
              </a:rPr>
              <a:t>Gilles </a:t>
            </a:r>
            <a:r>
              <a:rPr lang="en-US" dirty="0" err="1">
                <a:latin typeface="Helvetica Light"/>
                <a:cs typeface="Helvetica Light"/>
              </a:rPr>
              <a:t>Caprari</a:t>
            </a:r>
            <a:r>
              <a:rPr lang="en-US" dirty="0">
                <a:latin typeface="Helvetica Light"/>
                <a:cs typeface="Helvetica Light"/>
              </a:rPr>
              <a:t> for his help </a:t>
            </a:r>
            <a:r>
              <a:rPr lang="en-US" dirty="0" smtClean="0">
                <a:latin typeface="Helvetica Light"/>
                <a:cs typeface="Helvetica Light"/>
              </a:rPr>
              <a:t>in </a:t>
            </a:r>
            <a:r>
              <a:rPr lang="en-US" dirty="0">
                <a:latin typeface="Helvetica Light"/>
                <a:cs typeface="Helvetica Light"/>
              </a:rPr>
              <a:t>developing the prototype version of the device. </a:t>
            </a:r>
            <a:endParaRPr lang="en-US" dirty="0" smtClean="0">
              <a:latin typeface="Helvetica Light"/>
              <a:cs typeface="Helvetica Light"/>
            </a:endParaRPr>
          </a:p>
          <a:p>
            <a:endParaRPr lang="en-US" dirty="0">
              <a:latin typeface="Helvetica Light"/>
              <a:cs typeface="Helvetica Light"/>
            </a:endParaRPr>
          </a:p>
          <a:p>
            <a:r>
              <a:rPr lang="en-US" dirty="0" smtClean="0">
                <a:latin typeface="Helvetica Light"/>
                <a:cs typeface="Helvetica Light"/>
              </a:rPr>
              <a:t>Colleagues from </a:t>
            </a:r>
            <a:r>
              <a:rPr lang="en-US" dirty="0">
                <a:latin typeface="Helvetica Light"/>
                <a:cs typeface="Helvetica Light"/>
              </a:rPr>
              <a:t>DRZ, IGL and CGL for insightful </a:t>
            </a:r>
            <a:r>
              <a:rPr lang="en-US" dirty="0" smtClean="0">
                <a:latin typeface="Helvetica Light"/>
                <a:cs typeface="Helvetica Light"/>
              </a:rPr>
              <a:t>discussions.</a:t>
            </a:r>
          </a:p>
          <a:p>
            <a:endParaRPr lang="en-US" dirty="0">
              <a:latin typeface="Helvetica Light"/>
              <a:cs typeface="Helvetica Light"/>
            </a:endParaRPr>
          </a:p>
          <a:p>
            <a:r>
              <a:rPr lang="en-US" dirty="0" smtClean="0">
                <a:latin typeface="Helvetica Light"/>
                <a:cs typeface="Helvetica Light"/>
              </a:rPr>
              <a:t>Participants in user study</a:t>
            </a:r>
          </a:p>
          <a:p>
            <a:endParaRPr lang="en-US" dirty="0">
              <a:latin typeface="Helvetica Light"/>
              <a:cs typeface="Helvetica Light"/>
            </a:endParaRPr>
          </a:p>
          <a:p>
            <a:r>
              <a:rPr lang="en-US" dirty="0" smtClean="0">
                <a:latin typeface="Helvetica Light"/>
                <a:cs typeface="Helvetica Light"/>
              </a:rPr>
              <a:t>Funded </a:t>
            </a:r>
            <a:r>
              <a:rPr lang="en-US" dirty="0">
                <a:latin typeface="Helvetica Light"/>
                <a:cs typeface="Helvetica Light"/>
              </a:rPr>
              <a:t>in part by NSF grants CMMI-11-</a:t>
            </a:r>
            <a:r>
              <a:rPr lang="en-US" dirty="0" smtClean="0">
                <a:latin typeface="Helvetica Light"/>
                <a:cs typeface="Helvetica Light"/>
              </a:rPr>
              <a:t>29917, </a:t>
            </a:r>
            <a:r>
              <a:rPr lang="en-US" dirty="0">
                <a:latin typeface="Helvetica Light"/>
                <a:cs typeface="Helvetica Light"/>
              </a:rPr>
              <a:t>IIS-14-09286, and IIS-17257.</a:t>
            </a:r>
            <a:endParaRPr lang="en-US" dirty="0" smtClean="0"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4093705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73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5908841" y="1858210"/>
            <a:ext cx="3850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>
              <a:latin typeface="Helvetica Light"/>
              <a:cs typeface="Helvetica Ligh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973052" y="2045369"/>
            <a:ext cx="3368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Helvetica Light"/>
                <a:cs typeface="Helvetica Light"/>
              </a:rPr>
              <a:t>I will be accepting </a:t>
            </a:r>
            <a:endParaRPr lang="en-US" dirty="0" smtClean="0">
              <a:latin typeface="Helvetica Light"/>
              <a:cs typeface="Helvetica Light"/>
            </a:endParaRPr>
          </a:p>
          <a:p>
            <a:r>
              <a:rPr lang="en-US" dirty="0" smtClean="0">
                <a:latin typeface="Helvetica Light"/>
                <a:cs typeface="Helvetica Light"/>
              </a:rPr>
              <a:t>PhD </a:t>
            </a:r>
            <a:r>
              <a:rPr lang="en-US" dirty="0">
                <a:latin typeface="Helvetica Light"/>
                <a:cs typeface="Helvetica Light"/>
              </a:rPr>
              <a:t>and postdoc applications at University of Toronto</a:t>
            </a:r>
            <a:endParaRPr lang="en-US" dirty="0" smtClean="0">
              <a:latin typeface="Helvetica Light"/>
              <a:cs typeface="Helvetica Light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t="4325" b="6093"/>
          <a:stretch/>
        </p:blipFill>
        <p:spPr>
          <a:xfrm>
            <a:off x="1" y="-11707"/>
            <a:ext cx="3916946" cy="5155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526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1688" y="1611350"/>
            <a:ext cx="4558632" cy="337173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375" y="1983547"/>
            <a:ext cx="6974182" cy="1759617"/>
          </a:xfrm>
        </p:spPr>
        <p:txBody>
          <a:bodyPr/>
          <a:lstStyle/>
          <a:p>
            <a:r>
              <a:rPr lang="en-US" sz="2400" i="1" dirty="0" err="1" smtClean="0"/>
              <a:t>Romain</a:t>
            </a:r>
            <a:r>
              <a:rPr lang="en-US" sz="2400" i="1" dirty="0" smtClean="0"/>
              <a:t> </a:t>
            </a:r>
            <a:r>
              <a:rPr lang="en-US" sz="2400" i="1" dirty="0" err="1" smtClean="0"/>
              <a:t>Prévost</a:t>
            </a:r>
            <a:endParaRPr lang="en-US" sz="2400" i="1" baseline="30000" dirty="0" smtClean="0"/>
          </a:p>
          <a:p>
            <a:r>
              <a:rPr lang="en-US" sz="2400" b="1" dirty="0" smtClean="0"/>
              <a:t>Alec Jacobson  </a:t>
            </a:r>
          </a:p>
          <a:p>
            <a:r>
              <a:rPr lang="en-US" sz="2400" dirty="0" smtClean="0"/>
              <a:t>    </a:t>
            </a:r>
            <a:r>
              <a:rPr lang="en-US" sz="2400" dirty="0" err="1" smtClean="0"/>
              <a:t>jacobson</a:t>
            </a:r>
            <a:r>
              <a:rPr lang="en-US" sz="2400" dirty="0" err="1"/>
              <a:t>@</a:t>
            </a:r>
            <a:r>
              <a:rPr lang="en-US" sz="2400" dirty="0" err="1" smtClean="0"/>
              <a:t>cs.toronto.edu</a:t>
            </a:r>
            <a:endParaRPr lang="en-US" sz="2400" b="1" dirty="0" smtClean="0"/>
          </a:p>
          <a:p>
            <a:r>
              <a:rPr lang="en-US" sz="2400" i="1" dirty="0" err="1" smtClean="0"/>
              <a:t>Wojciech</a:t>
            </a:r>
            <a:r>
              <a:rPr lang="en-US" sz="2400" i="1" dirty="0" smtClean="0"/>
              <a:t> </a:t>
            </a:r>
            <a:r>
              <a:rPr lang="en-US" sz="2400" i="1" dirty="0" err="1" smtClean="0"/>
              <a:t>Jarosz</a:t>
            </a:r>
            <a:endParaRPr lang="en-US" sz="2400" i="1" dirty="0" smtClean="0"/>
          </a:p>
          <a:p>
            <a:r>
              <a:rPr lang="en-US" sz="2400" i="1" dirty="0" smtClean="0"/>
              <a:t>Olga </a:t>
            </a:r>
            <a:r>
              <a:rPr lang="en-US" sz="2400" i="1" dirty="0" err="1" smtClean="0"/>
              <a:t>Sorkine-Hornung</a:t>
            </a:r>
            <a:endParaRPr lang="en-US" sz="2400" i="1" dirty="0" smtClean="0"/>
          </a:p>
          <a:p>
            <a:endParaRPr lang="en-US" sz="2400" i="1" dirty="0" smtClean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349112" y="102178"/>
            <a:ext cx="8790517" cy="173135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Helvetica Light"/>
                <a:ea typeface="+mj-ea"/>
                <a:cs typeface="+mj-cs"/>
              </a:defRPr>
            </a:lvl1pPr>
          </a:lstStyle>
          <a:p>
            <a:r>
              <a:rPr lang="en-US" sz="4100" dirty="0" smtClean="0"/>
              <a:t>Large-Scale Painting of Photographs by Interactive Optimization </a:t>
            </a:r>
            <a:endParaRPr lang="en-US" sz="4100" i="1" dirty="0"/>
          </a:p>
        </p:txBody>
      </p:sp>
    </p:spTree>
    <p:extLst>
      <p:ext uri="{BB962C8B-B14F-4D97-AF65-F5344CB8AC3E}">
        <p14:creationId xmlns:p14="http://schemas.microsoft.com/office/powerpoint/2010/main" val="12790720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 rot="18395307">
            <a:off x="2134820" y="1880967"/>
            <a:ext cx="1684740" cy="2806487"/>
            <a:chOff x="2133058" y="1384513"/>
            <a:chExt cx="1684740" cy="2806487"/>
          </a:xfrm>
        </p:grpSpPr>
        <p:cxnSp>
          <p:nvCxnSpPr>
            <p:cNvPr id="40" name="Straight Connector 39"/>
            <p:cNvCxnSpPr/>
            <p:nvPr/>
          </p:nvCxnSpPr>
          <p:spPr>
            <a:xfrm rot="3204693" flipH="1" flipV="1">
              <a:off x="1840699" y="1676872"/>
              <a:ext cx="2269458" cy="1684740"/>
            </a:xfrm>
            <a:prstGeom prst="line">
              <a:avLst/>
            </a:prstGeom>
            <a:ln>
              <a:solidFill>
                <a:srgbClr val="625682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38" name="Picture 37"/>
            <p:cNvPicPr>
              <a:picLocks noChangeAspect="1"/>
            </p:cNvPicPr>
            <p:nvPr/>
          </p:nvPicPr>
          <p:blipFill rotWithShape="1">
            <a:blip r:embed="rId3">
              <a:duotone>
                <a:schemeClr val="accent4">
                  <a:shade val="45000"/>
                  <a:satMod val="135000"/>
                </a:schemeClr>
                <a:prstClr val="white"/>
              </a:duotone>
            </a:blip>
            <a:srcRect l="8285" t="11894" r="3143" b="13302"/>
            <a:stretch/>
          </p:blipFill>
          <p:spPr>
            <a:xfrm>
              <a:off x="2264831" y="2491291"/>
              <a:ext cx="1447798" cy="393752"/>
            </a:xfrm>
            <a:prstGeom prst="rect">
              <a:avLst/>
            </a:prstGeom>
          </p:spPr>
        </p:pic>
        <p:sp>
          <p:nvSpPr>
            <p:cNvPr id="39" name="Oval 38"/>
            <p:cNvSpPr/>
            <p:nvPr/>
          </p:nvSpPr>
          <p:spPr>
            <a:xfrm>
              <a:off x="2802467" y="3852334"/>
              <a:ext cx="338666" cy="338666"/>
            </a:xfrm>
            <a:prstGeom prst="ellipse">
              <a:avLst/>
            </a:prstGeom>
            <a:solidFill>
              <a:srgbClr val="BFBFBF"/>
            </a:solidFill>
            <a:ln>
              <a:solidFill>
                <a:srgbClr val="62568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2934607" y="3896179"/>
              <a:ext cx="77107" cy="136071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62568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/>
            <p:cNvSpPr/>
            <p:nvPr/>
          </p:nvSpPr>
          <p:spPr>
            <a:xfrm>
              <a:off x="2904066" y="3953933"/>
              <a:ext cx="135468" cy="135468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62568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5" descr="theta_50.png"/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2222" y="1018418"/>
            <a:ext cx="3563999" cy="3563999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75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0182" y="354415"/>
            <a:ext cx="8543636" cy="524280"/>
          </a:xfrm>
        </p:spPr>
        <p:txBody>
          <a:bodyPr>
            <a:noAutofit/>
          </a:bodyPr>
          <a:lstStyle/>
          <a:p>
            <a:r>
              <a:rPr lang="is-IS" sz="3400" dirty="0" smtClean="0"/>
              <a:t>… if nozzle is tilted, transform Gaussian into “nozzle space” and untransform back</a:t>
            </a:r>
            <a:r>
              <a:rPr lang="en-US" sz="3400" dirty="0" smtClean="0"/>
              <a:t> </a:t>
            </a:r>
            <a:endParaRPr lang="en-US" sz="3400" dirty="0"/>
          </a:p>
        </p:txBody>
      </p:sp>
      <p:pic>
        <p:nvPicPr>
          <p:cNvPr id="17" name="Picture 16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7056" y="2830589"/>
            <a:ext cx="177800" cy="215900"/>
          </a:xfrm>
          <a:prstGeom prst="rect">
            <a:avLst/>
          </a:prstGeom>
        </p:spPr>
      </p:pic>
      <p:pic>
        <p:nvPicPr>
          <p:cNvPr id="18" name="Picture 17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341" y="2181075"/>
            <a:ext cx="177800" cy="190500"/>
          </a:xfrm>
          <a:prstGeom prst="rect">
            <a:avLst/>
          </a:prstGeom>
        </p:spPr>
      </p:pic>
      <p:sp>
        <p:nvSpPr>
          <p:cNvPr id="23" name="Oval 22"/>
          <p:cNvSpPr/>
          <p:nvPr/>
        </p:nvSpPr>
        <p:spPr>
          <a:xfrm>
            <a:off x="7167335" y="2721740"/>
            <a:ext cx="99786" cy="99786"/>
          </a:xfrm>
          <a:prstGeom prst="ellipse">
            <a:avLst/>
          </a:prstGeom>
          <a:solidFill>
            <a:srgbClr val="BFBFBF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/>
          <p:cNvSpPr/>
          <p:nvPr/>
        </p:nvSpPr>
        <p:spPr>
          <a:xfrm>
            <a:off x="6959244" y="2355471"/>
            <a:ext cx="99786" cy="99786"/>
          </a:xfrm>
          <a:prstGeom prst="ellipse">
            <a:avLst/>
          </a:prstGeom>
          <a:solidFill>
            <a:srgbClr val="BFBFBF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/>
          <p:cNvGrpSpPr/>
          <p:nvPr/>
        </p:nvGrpSpPr>
        <p:grpSpPr>
          <a:xfrm>
            <a:off x="3260239" y="2269296"/>
            <a:ext cx="1447798" cy="1921704"/>
            <a:chOff x="2264831" y="2269296"/>
            <a:chExt cx="1447798" cy="1921704"/>
          </a:xfrm>
        </p:grpSpPr>
        <p:cxnSp>
          <p:nvCxnSpPr>
            <p:cNvPr id="30" name="Straight Connector 29"/>
            <p:cNvCxnSpPr>
              <a:endCxn id="43" idx="2"/>
            </p:cNvCxnSpPr>
            <p:nvPr/>
          </p:nvCxnSpPr>
          <p:spPr>
            <a:xfrm flipV="1">
              <a:off x="2975428" y="2269296"/>
              <a:ext cx="945" cy="1663169"/>
            </a:xfrm>
            <a:prstGeom prst="line">
              <a:avLst/>
            </a:prstGeom>
            <a:ln>
              <a:solidFill>
                <a:srgbClr val="625682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>
              <a:duotone>
                <a:schemeClr val="accent4">
                  <a:shade val="45000"/>
                  <a:satMod val="135000"/>
                </a:schemeClr>
                <a:prstClr val="white"/>
              </a:duotone>
            </a:blip>
            <a:srcRect l="8285" t="11894" r="3143" b="13302"/>
            <a:stretch/>
          </p:blipFill>
          <p:spPr>
            <a:xfrm>
              <a:off x="2264831" y="2491291"/>
              <a:ext cx="1447798" cy="393752"/>
            </a:xfrm>
            <a:prstGeom prst="rect">
              <a:avLst/>
            </a:prstGeom>
          </p:spPr>
        </p:pic>
        <p:sp>
          <p:nvSpPr>
            <p:cNvPr id="7" name="Oval 6"/>
            <p:cNvSpPr/>
            <p:nvPr/>
          </p:nvSpPr>
          <p:spPr>
            <a:xfrm>
              <a:off x="2802467" y="3852334"/>
              <a:ext cx="338666" cy="338666"/>
            </a:xfrm>
            <a:prstGeom prst="ellipse">
              <a:avLst/>
            </a:prstGeom>
            <a:solidFill>
              <a:srgbClr val="BFBFBF"/>
            </a:solidFill>
            <a:ln>
              <a:solidFill>
                <a:srgbClr val="62568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934607" y="3896179"/>
              <a:ext cx="77107" cy="136071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62568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/>
            <p:cNvSpPr/>
            <p:nvPr/>
          </p:nvSpPr>
          <p:spPr>
            <a:xfrm>
              <a:off x="2904066" y="3953933"/>
              <a:ext cx="135468" cy="135468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62568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3" name="Picture 42"/>
          <p:cNvPicPr>
            <a:picLocks noChangeAspect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8285" t="11894" r="3143" b="13302"/>
          <a:stretch/>
        </p:blipFill>
        <p:spPr>
          <a:xfrm>
            <a:off x="2689926" y="1572054"/>
            <a:ext cx="2563710" cy="697242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8285" t="11894" r="3143" b="13302"/>
          <a:stretch/>
        </p:blipFill>
        <p:spPr>
          <a:xfrm>
            <a:off x="-483744" y="1640703"/>
            <a:ext cx="3531744" cy="629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52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3CF73-5750-3D48-A54D-5941C1CC90CB}" type="slidenum">
              <a:rPr lang="en-US" smtClean="0"/>
              <a:t>76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500" y="0"/>
            <a:ext cx="748408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33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dirty="0" smtClean="0">
            <a:latin typeface="Helvetica Light"/>
            <a:cs typeface="Helvetica Light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57062</TotalTime>
  <Words>4816</Words>
  <Application>Microsoft Macintosh PowerPoint</Application>
  <PresentationFormat>On-screen Show (16:9)</PresentationFormat>
  <Paragraphs>531</Paragraphs>
  <Slides>76</Slides>
  <Notes>42</Notes>
  <HiddenSlides>5</HiddenSlides>
  <MMClips>7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76</vt:i4>
      </vt:variant>
    </vt:vector>
  </HeadingPairs>
  <TitlesOfParts>
    <vt:vector size="7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Previous automated spray painting tools require tedious preparation</vt:lpstr>
      <vt:lpstr>Previous painting robots focus on small scale for other media</vt:lpstr>
      <vt:lpstr>Previous painting robots focus on small scale for other media</vt:lpstr>
      <vt:lpstr>Similar concurrent work focuses on interactive experience </vt:lpstr>
      <vt:lpstr>Similar concurrent work focuses on interactive experience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We present a system to assist  spray painting large-scale murals</vt:lpstr>
      <vt:lpstr>(nearly) ready-made solutions exist for   wireless actuation and tracking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Given position and orientation,  we simulate spray paint deposition</vt:lpstr>
      <vt:lpstr>Spraying deposits distribution of fast drying opaque particles</vt:lpstr>
      <vt:lpstr>Spraying deposits distribution of fast drying opaque particles</vt:lpstr>
      <vt:lpstr>Spraying deposits distribution of fast drying opaque particles</vt:lpstr>
      <vt:lpstr>Spraying deposits distribution of fast drying opaque particles</vt:lpstr>
      <vt:lpstr>PowerPoint Presentation</vt:lpstr>
      <vt:lpstr>PowerPoint Presentation</vt:lpstr>
      <vt:lpstr>Linearly blending colors models “particle replacement”</vt:lpstr>
      <vt:lpstr>PowerPoint Presentation</vt:lpstr>
      <vt:lpstr>In the limit, replacement is exponential</vt:lpstr>
      <vt:lpstr>In the limit, replacement is exponential</vt:lpstr>
      <vt:lpstr>In the limit, replacement is exponential</vt:lpstr>
      <vt:lpstr>In the limit, replacement is exponential</vt:lpstr>
      <vt:lpstr>In the limit, replacement is exponential</vt:lpstr>
      <vt:lpstr>Deposition profile depends heavily on cap</vt:lpstr>
      <vt:lpstr>Deposition profile depends heavily on cap</vt:lpstr>
      <vt:lpstr>Standard cap produces radial symmetry, well approximated by 2D Gaussian</vt:lpstr>
      <vt:lpstr>Deposition depends on  distance, nozzle angle, and duration</vt:lpstr>
      <vt:lpstr>Assuming nozzle is perpendicular, deposition is simple Gaussian…</vt:lpstr>
      <vt:lpstr>… we account for tilted nozzle analytically</vt:lpstr>
      <vt:lpstr>We fit deposition parameters as linear functions of distance</vt:lpstr>
      <vt:lpstr>We fit deposition parameters as linear functions of distance</vt:lpstr>
      <vt:lpstr>Simulation closely matches physical</vt:lpstr>
      <vt:lpstr>Simulating forward in time, we optimize whether to spray</vt:lpstr>
      <vt:lpstr>Assume we know: simulation so far, position, and (approximate) velocity…</vt:lpstr>
      <vt:lpstr>…simulating forward predicts new residual</vt:lpstr>
      <vt:lpstr>If any (enough) improvement, then spray</vt:lpstr>
      <vt:lpstr>We notify the user when to change color  and visualize where to paint</vt:lpstr>
      <vt:lpstr>Greedy optimization lowers overall error, but introduces new error, too</vt:lpstr>
      <vt:lpstr>We measure current color’s potential residual: improvement assuming ideal addition of paint</vt:lpstr>
      <vt:lpstr>We measure current color’s potential residual: improvement assuming ideal addition of paint</vt:lpstr>
      <vt:lpstr>We measure current color’s potential residual: improvement assuming ideal addition of paint</vt:lpstr>
      <vt:lpstr>We measure current color’s potential residual: improvement assuming ideal addition of paint</vt:lpstr>
      <vt:lpstr>We measure current color’s potential residual: improvement assuming ideal addition of paint</vt:lpstr>
      <vt:lpstr>Potential residual is always less than residual</vt:lpstr>
      <vt:lpstr>Potential residual is always less than residual</vt:lpstr>
      <vt:lpstr>Tracking potential residual,  we notify user to switch color</vt:lpstr>
      <vt:lpstr>Visualization of potential residual + cursor guides user</vt:lpstr>
      <vt:lpstr>Simulation at large scale demonstrates high-quality reproduction</vt:lpstr>
      <vt:lpstr>Simulation at large scale demonstrates high-quality reproduction</vt:lpstr>
      <vt:lpstr>Limitations</vt:lpstr>
      <vt:lpstr>Limitations</vt:lpstr>
      <vt:lpstr>Limitations</vt:lpstr>
      <vt:lpstr>Future work</vt:lpstr>
      <vt:lpstr>Acknowledgements…</vt:lpstr>
      <vt:lpstr>PowerPoint Presentation</vt:lpstr>
      <vt:lpstr>PowerPoint Presentation</vt:lpstr>
      <vt:lpstr>… if nozzle is tilted, transform Gaussian into “nozzle space” and untransform back </vt:lpstr>
      <vt:lpstr>PowerPoint Presentation</vt:lpstr>
    </vt:vector>
  </TitlesOfParts>
  <Company>ETH ZURICH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Topics in Computer Graphics and Vision</dc:title>
  <dc:creator>Alec Jacobson</dc:creator>
  <cp:lastModifiedBy>Alec Jacobson</cp:lastModifiedBy>
  <cp:revision>895</cp:revision>
  <dcterms:created xsi:type="dcterms:W3CDTF">2013-09-17T08:55:59Z</dcterms:created>
  <dcterms:modified xsi:type="dcterms:W3CDTF">2016-06-07T19:50:47Z</dcterms:modified>
</cp:coreProperties>
</file>