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98" r:id="rId3"/>
    <p:sldId id="422" r:id="rId4"/>
    <p:sldId id="400" r:id="rId5"/>
    <p:sldId id="407" r:id="rId6"/>
    <p:sldId id="401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63" d="100"/>
          <a:sy n="63" d="100"/>
        </p:scale>
        <p:origin x="15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applications (alignment for hybrid</a:t>
            </a:r>
            <a:r>
              <a:rPr lang="en-US" baseline="0" dirty="0" smtClean="0"/>
              <a:t> image, face morphing, </a:t>
            </a:r>
            <a:r>
              <a:rPr lang="en-US" baseline="0" smtClean="0"/>
              <a:t>photo stitching) </a:t>
            </a:r>
            <a:r>
              <a:rPr lang="en-US" smtClean="0"/>
              <a:t>and </a:t>
            </a:r>
            <a:r>
              <a:rPr lang="en-US" dirty="0" smtClean="0"/>
              <a:t>example of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535075" y="460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Flash/No </a:t>
            </a:r>
            <a:r>
              <a:rPr lang="en-US" dirty="0"/>
              <a:t>Flash and Dark Flash Photography</a:t>
            </a:r>
            <a:endParaRPr lang="en-US" dirty="0" smtClean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06621" y="5959475"/>
            <a:ext cx="5965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CSC320: Introduction to Visual Computing</a:t>
            </a:r>
            <a:endParaRPr lang="en-US" altLang="en-US" dirty="0"/>
          </a:p>
          <a:p>
            <a:pPr algn="r"/>
            <a:r>
              <a:rPr lang="en-US" altLang="en-US" dirty="0" smtClean="0"/>
              <a:t>Michael </a:t>
            </a:r>
            <a:r>
              <a:rPr lang="en-US" altLang="en-US" dirty="0" err="1" smtClean="0"/>
              <a:t>Guerzhoy</a:t>
            </a:r>
            <a:endParaRPr lang="en-US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3400" y="5631956"/>
            <a:ext cx="464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cs typeface="Arial" charset="0"/>
              </a:rPr>
              <a:t> </a:t>
            </a:r>
            <a:r>
              <a:rPr lang="en-US" sz="1200" dirty="0">
                <a:cs typeface="Arial" charset="0"/>
              </a:rPr>
              <a:t>René </a:t>
            </a:r>
            <a:r>
              <a:rPr lang="en-US" sz="1200" dirty="0" smtClean="0">
                <a:cs typeface="Arial" charset="0"/>
              </a:rPr>
              <a:t>Magritte, “</a:t>
            </a:r>
            <a:r>
              <a:rPr lang="en-CA" sz="1200" dirty="0" smtClean="0">
                <a:cs typeface="Arial" charset="0"/>
              </a:rPr>
              <a:t>The </a:t>
            </a:r>
            <a:r>
              <a:rPr lang="en-CA" sz="1200" dirty="0">
                <a:cs typeface="Arial" charset="0"/>
              </a:rPr>
              <a:t>Pleasure </a:t>
            </a:r>
            <a:r>
              <a:rPr lang="en-CA" sz="1200" dirty="0" smtClean="0">
                <a:cs typeface="Arial" charset="0"/>
              </a:rPr>
              <a:t>Principle”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" y="6375775"/>
            <a:ext cx="419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cs typeface="Arial" charset="0"/>
              </a:rPr>
              <a:t>Slides from </a:t>
            </a:r>
            <a:r>
              <a:rPr lang="en-US" sz="1200" dirty="0">
                <a:cs typeface="Arial" charset="0"/>
              </a:rPr>
              <a:t>David </a:t>
            </a:r>
            <a:r>
              <a:rPr lang="en-US" sz="1200" dirty="0" err="1">
                <a:cs typeface="Arial" charset="0"/>
              </a:rPr>
              <a:t>Capel</a:t>
            </a:r>
            <a:r>
              <a:rPr lang="en-US" sz="1200" dirty="0">
                <a:cs typeface="Arial" charset="0"/>
              </a:rPr>
              <a:t>, Yael </a:t>
            </a:r>
            <a:r>
              <a:rPr lang="en-US" sz="1200" dirty="0" err="1">
                <a:cs typeface="Arial" charset="0"/>
              </a:rPr>
              <a:t>Amsterdamer</a:t>
            </a:r>
            <a:endParaRPr lang="en-US" sz="1200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The Pleasure Principle (Portrait of Edward James) - Rene Magri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9188"/>
            <a:ext cx="3524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Flash/no flash Bilateral Filtering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078"/>
            <a:ext cx="8229600" cy="4324607"/>
          </a:xfrm>
        </p:spPr>
      </p:pic>
    </p:spTree>
    <p:extLst>
      <p:ext uri="{BB962C8B-B14F-4D97-AF65-F5344CB8AC3E}">
        <p14:creationId xmlns:p14="http://schemas.microsoft.com/office/powerpoint/2010/main" val="62156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Detail Transfer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flash image contains high-frequency content that may not be in the no-flash photo</a:t>
            </a:r>
          </a:p>
          <a:p>
            <a:r>
              <a:rPr lang="en-CA" dirty="0" smtClean="0"/>
              <a:t>So transfer the details from the high-frequency image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7563906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1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1123"/>
            <a:ext cx="8229600" cy="3074517"/>
          </a:xfrm>
        </p:spPr>
      </p:pic>
    </p:spTree>
    <p:extLst>
      <p:ext uri="{BB962C8B-B14F-4D97-AF65-F5344CB8AC3E}">
        <p14:creationId xmlns:p14="http://schemas.microsoft.com/office/powerpoint/2010/main" val="327569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9" y="0"/>
            <a:ext cx="6923051" cy="6629400"/>
          </a:xfrm>
        </p:spPr>
      </p:pic>
    </p:spTree>
    <p:extLst>
      <p:ext uri="{BB962C8B-B14F-4D97-AF65-F5344CB8AC3E}">
        <p14:creationId xmlns:p14="http://schemas.microsoft.com/office/powerpoint/2010/main" val="408688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"/>
            <a:ext cx="7147560" cy="5813768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19800" y="5889968"/>
            <a:ext cx="2579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SIGGRAPH 2009</a:t>
            </a:r>
          </a:p>
          <a:p>
            <a:pPr algn="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676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Dark-Flash Photography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9640"/>
            <a:ext cx="7286284" cy="5135563"/>
          </a:xfrm>
        </p:spPr>
      </p:pic>
    </p:spTree>
    <p:extLst>
      <p:ext uri="{BB962C8B-B14F-4D97-AF65-F5344CB8AC3E}">
        <p14:creationId xmlns:p14="http://schemas.microsoft.com/office/powerpoint/2010/main" val="147033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Spectral Response Curves</a:t>
            </a:r>
            <a:endParaRPr lang="en-CA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305800" cy="5495161"/>
          </a:xfrm>
        </p:spPr>
      </p:pic>
    </p:spTree>
    <p:extLst>
      <p:ext uri="{BB962C8B-B14F-4D97-AF65-F5344CB8AC3E}">
        <p14:creationId xmlns:p14="http://schemas.microsoft.com/office/powerpoint/2010/main" val="66234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Reconstructing the Image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dark-flash photo contains the details</a:t>
            </a:r>
          </a:p>
          <a:p>
            <a:r>
              <a:rPr lang="en-CA" dirty="0" smtClean="0"/>
              <a:t>The ambient photo contains the right colours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63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Reconstructing the Image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914260" cy="5715000"/>
          </a:xfrm>
        </p:spPr>
      </p:pic>
    </p:spTree>
    <p:extLst>
      <p:ext uri="{BB962C8B-B14F-4D97-AF65-F5344CB8AC3E}">
        <p14:creationId xmlns:p14="http://schemas.microsoft.com/office/powerpoint/2010/main" val="3328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52400"/>
            <a:ext cx="8229600" cy="4098406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76704" y="4250806"/>
            <a:ext cx="2579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SIGGRAPH 2004</a:t>
            </a:r>
          </a:p>
          <a:p>
            <a:pPr algn="r"/>
            <a:endParaRPr lang="en-US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1480" y="5410200"/>
            <a:ext cx="82753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SIGGRAPH </a:t>
            </a:r>
            <a:r>
              <a:rPr lang="en-CA" altLang="en-US" dirty="0"/>
              <a:t>(</a:t>
            </a:r>
            <a:r>
              <a:rPr lang="en-CA" b="1" dirty="0" smtClean="0"/>
              <a:t>S</a:t>
            </a:r>
            <a:r>
              <a:rPr lang="en-CA" dirty="0" smtClean="0"/>
              <a:t>pecial</a:t>
            </a:r>
            <a:r>
              <a:rPr lang="en-CA" dirty="0"/>
              <a:t> </a:t>
            </a:r>
            <a:r>
              <a:rPr lang="en-CA" b="1" dirty="0"/>
              <a:t>I</a:t>
            </a:r>
            <a:r>
              <a:rPr lang="en-CA" dirty="0"/>
              <a:t>nterest </a:t>
            </a:r>
            <a:r>
              <a:rPr lang="en-CA" b="1" dirty="0"/>
              <a:t>G</a:t>
            </a:r>
            <a:r>
              <a:rPr lang="en-CA" dirty="0"/>
              <a:t>roup on </a:t>
            </a:r>
            <a:r>
              <a:rPr lang="en-CA" b="1" dirty="0" err="1"/>
              <a:t>GRAPH</a:t>
            </a:r>
            <a:r>
              <a:rPr lang="en-CA" dirty="0" err="1"/>
              <a:t>ics</a:t>
            </a:r>
            <a:r>
              <a:rPr lang="en-CA" dirty="0"/>
              <a:t> and Interactive </a:t>
            </a:r>
            <a:r>
              <a:rPr lang="en-CA" dirty="0" smtClean="0"/>
              <a:t>Techniques) is the premier conference where new results on graphics and related fields are presented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609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flash or not to flash?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6477000"/>
            <a:ext cx="232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</a:t>
            </a:r>
            <a:r>
              <a:rPr lang="en-US" sz="1400" dirty="0">
                <a:cs typeface="Arial" charset="0"/>
              </a:rPr>
              <a:t>Yael </a:t>
            </a:r>
            <a:r>
              <a:rPr lang="en-US" sz="1400" dirty="0" err="1">
                <a:cs typeface="Arial" charset="0"/>
              </a:rPr>
              <a:t>Amsterdamer</a:t>
            </a:r>
            <a:endParaRPr lang="en-US" sz="1400" dirty="0">
              <a:cs typeface="Arial" charset="0"/>
            </a:endParaRP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7" name="Content Placeholder 6" descr="w_flash.jpg"/>
          <p:cNvPicPr>
            <a:picLocks noGrp="1"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9435" y="1165225"/>
            <a:ext cx="3429000" cy="2627118"/>
          </a:xfrm>
          <a:prstGeom prst="rect">
            <a:avLst/>
          </a:prstGeom>
          <a:solidFill>
            <a:srgbClr val="FFFFFF">
              <a:alpha val="20000"/>
            </a:srgbClr>
          </a:solidFill>
        </p:spPr>
      </p:pic>
      <p:pic>
        <p:nvPicPr>
          <p:cNvPr id="8" name="Picture 7" descr="wo_flas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035" y="1165225"/>
            <a:ext cx="3200400" cy="263730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36035" y="3756025"/>
            <a:ext cx="3200400" cy="193675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Natural lighting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Low signal-to-noise ratio (SNR)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Loss of details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Longer exposure – motion blur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5379434" y="3756025"/>
            <a:ext cx="3429001" cy="193675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Harsh, unnatural lighting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High SNR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More details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May cause unwanted artifacts (red eye, shadows, specularities)</a:t>
            </a:r>
          </a:p>
        </p:txBody>
      </p:sp>
      <p:pic>
        <p:nvPicPr>
          <p:cNvPr id="11" name="Picture 10" descr="nofl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565" y="1447927"/>
            <a:ext cx="1400940" cy="127835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flas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7735" y="1447927"/>
            <a:ext cx="1403400" cy="128060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7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Idea: combine both to get the best of both worlds</a:t>
            </a:r>
            <a:endParaRPr lang="en-CA" dirty="0"/>
          </a:p>
        </p:txBody>
      </p:sp>
      <p:pic>
        <p:nvPicPr>
          <p:cNvPr id="8" name="Picture 7" descr="flas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8678" y="1574800"/>
            <a:ext cx="2032000" cy="1854200"/>
          </a:xfrm>
          <a:prstGeom prst="rect">
            <a:avLst/>
          </a:prstGeom>
        </p:spPr>
      </p:pic>
      <p:pic>
        <p:nvPicPr>
          <p:cNvPr id="9" name="Picture 8" descr="enhanc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0" y="3429000"/>
            <a:ext cx="2032000" cy="1854200"/>
          </a:xfrm>
          <a:prstGeom prst="rect">
            <a:avLst/>
          </a:prstGeom>
        </p:spPr>
      </p:pic>
      <p:pic>
        <p:nvPicPr>
          <p:cNvPr id="10" name="Picture 9" descr="nofl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3322" y="1574800"/>
            <a:ext cx="2032000" cy="1854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0" idx="2"/>
            <a:endCxn id="9" idx="1"/>
          </p:cNvCxnSpPr>
          <p:nvPr/>
        </p:nvCxnSpPr>
        <p:spPr>
          <a:xfrm>
            <a:off x="2389322" y="3429000"/>
            <a:ext cx="1166678" cy="927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5588000" y="3429000"/>
            <a:ext cx="1166678" cy="927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06352" y="6334780"/>
            <a:ext cx="232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</a:t>
            </a:r>
            <a:r>
              <a:rPr lang="en-US" sz="1400" dirty="0">
                <a:cs typeface="Arial" charset="0"/>
              </a:rPr>
              <a:t>Yael </a:t>
            </a:r>
            <a:r>
              <a:rPr lang="en-US" sz="1400" dirty="0" err="1">
                <a:cs typeface="Arial" charset="0"/>
              </a:rPr>
              <a:t>Amsterdamer</a:t>
            </a:r>
            <a:endParaRPr lang="en-US" sz="1400" dirty="0">
              <a:cs typeface="Arial" charset="0"/>
            </a:endParaRP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730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a flash/no flash photo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the subject, lock camera settings</a:t>
            </a:r>
          </a:p>
          <a:p>
            <a:r>
              <a:rPr lang="en-US" dirty="0" smtClean="0"/>
              <a:t>Capture ambient image A</a:t>
            </a:r>
          </a:p>
          <a:p>
            <a:r>
              <a:rPr lang="en-US" dirty="0" smtClean="0"/>
              <a:t>Enable flash, capture flash image with minimal exposure time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Bilateral Filter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Average pixels that are spatially close AND have similar intensities</a:t>
            </a:r>
          </a:p>
          <a:p>
            <a:r>
              <a:rPr lang="en-CA" dirty="0" smtClean="0"/>
              <a:t>Implement edge-preserving smoothing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" y="2514600"/>
            <a:ext cx="8592749" cy="24006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800600"/>
            <a:ext cx="79102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Away from edges, behaves like regular Gaussian smoothing</a:t>
            </a:r>
          </a:p>
          <a:p>
            <a:r>
              <a:rPr lang="en-CA" dirty="0" smtClean="0"/>
              <a:t>Close to edges, the Gaussian kernel gets truncated</a:t>
            </a:r>
          </a:p>
          <a:p>
            <a:r>
              <a:rPr lang="en-CA" dirty="0" smtClean="0"/>
              <a:t>Effect: this smoothing does not cross edges</a:t>
            </a:r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584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" y="152400"/>
            <a:ext cx="8855417" cy="6705600"/>
          </a:xfrm>
        </p:spPr>
      </p:pic>
    </p:spTree>
    <p:extLst>
      <p:ext uri="{BB962C8B-B14F-4D97-AF65-F5344CB8AC3E}">
        <p14:creationId xmlns:p14="http://schemas.microsoft.com/office/powerpoint/2010/main" val="117900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Bilateral filtering example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7830643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Joint Bilateral Filtering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Flash image contains much better edge information</a:t>
            </a:r>
          </a:p>
          <a:p>
            <a:r>
              <a:rPr lang="en-CA" b="1" dirty="0" smtClean="0"/>
              <a:t>Idea: do smoothing in the ambient image, but use flash image to provide the edge-stopping</a:t>
            </a:r>
            <a:endParaRPr lang="en-CA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9" y="3558381"/>
            <a:ext cx="6535062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21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16236</TotalTime>
  <Words>271</Words>
  <Application>Microsoft Office PowerPoint</Application>
  <PresentationFormat>On-screen Show (4:3)</PresentationFormat>
  <Paragraphs>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Lecture1 - Introduction - CP Fall 2010</vt:lpstr>
      <vt:lpstr>Custom Design</vt:lpstr>
      <vt:lpstr>Flash/No Flash and Dark Flash Photography</vt:lpstr>
      <vt:lpstr>PowerPoint Presentation</vt:lpstr>
      <vt:lpstr>To flash or not to flash?</vt:lpstr>
      <vt:lpstr>Idea: combine both to get the best of both worlds</vt:lpstr>
      <vt:lpstr>Acquiring a flash/no flash photo pair</vt:lpstr>
      <vt:lpstr>Bilateral Filter</vt:lpstr>
      <vt:lpstr>PowerPoint Presentation</vt:lpstr>
      <vt:lpstr>Bilateral filtering example</vt:lpstr>
      <vt:lpstr>Joint Bilateral Filtering</vt:lpstr>
      <vt:lpstr>Flash/no flash Bilateral Filtering</vt:lpstr>
      <vt:lpstr>Detail Transfer</vt:lpstr>
      <vt:lpstr>PowerPoint Presentation</vt:lpstr>
      <vt:lpstr>PowerPoint Presentation</vt:lpstr>
      <vt:lpstr>PowerPoint Presentation</vt:lpstr>
      <vt:lpstr>Dark-Flash Photography</vt:lpstr>
      <vt:lpstr>Spectral Response Curves</vt:lpstr>
      <vt:lpstr>Reconstructing the Image</vt:lpstr>
      <vt:lpstr>Reconstructing the Image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Guerzhoy Michael</cp:lastModifiedBy>
  <cp:revision>79</cp:revision>
  <dcterms:created xsi:type="dcterms:W3CDTF">2010-08-30T03:58:01Z</dcterms:created>
  <dcterms:modified xsi:type="dcterms:W3CDTF">2015-03-23T08:56:39Z</dcterms:modified>
</cp:coreProperties>
</file>